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1" r:id="rId6"/>
    <p:sldId id="260" r:id="rId7"/>
    <p:sldId id="261" r:id="rId8"/>
    <p:sldId id="259" r:id="rId9"/>
    <p:sldId id="262" r:id="rId10"/>
    <p:sldId id="264" r:id="rId11"/>
    <p:sldId id="265" r:id="rId12"/>
    <p:sldId id="263" r:id="rId13"/>
    <p:sldId id="269"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5" d="100"/>
          <a:sy n="85"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69201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8309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405281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19213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7828F-8075-4231-BD68-38D095AEB623}"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63125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77828F-8075-4231-BD68-38D095AEB623}"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2401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77828F-8075-4231-BD68-38D095AEB623}" type="datetimeFigureOut">
              <a:rPr lang="en-GB" smtClean="0"/>
              <a:t>28/12/2020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32978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77828F-8075-4231-BD68-38D095AEB623}" type="datetimeFigureOut">
              <a:rPr lang="en-GB" smtClean="0"/>
              <a:t>28/12/2020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0098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7828F-8075-4231-BD68-38D095AEB623}" type="datetimeFigureOut">
              <a:rPr lang="en-GB" smtClean="0"/>
              <a:t>28/12/2020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36981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3116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067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828F-8075-4231-BD68-38D095AEB623}" type="datetimeFigureOut">
              <a:rPr lang="en-GB" smtClean="0"/>
              <a:t>28/12/2020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533F7-E34A-4664-934D-8217107C544F}" type="slidenum">
              <a:rPr lang="en-GB" smtClean="0"/>
              <a:t>‹#›</a:t>
            </a:fld>
            <a:endParaRPr lang="en-GB"/>
          </a:p>
        </p:txBody>
      </p:sp>
    </p:spTree>
    <p:extLst>
      <p:ext uri="{BB962C8B-B14F-4D97-AF65-F5344CB8AC3E}">
        <p14:creationId xmlns:p14="http://schemas.microsoft.com/office/powerpoint/2010/main" val="359367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FDnhKSt5I"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programmes/p00hdldw"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99999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 name="Rectangle 1"/>
          <p:cNvSpPr/>
          <p:nvPr/>
        </p:nvSpPr>
        <p:spPr>
          <a:xfrm>
            <a:off x="398928" y="290353"/>
            <a:ext cx="11793071" cy="4893647"/>
          </a:xfrm>
          <a:prstGeom prst="rect">
            <a:avLst/>
          </a:prstGeom>
        </p:spPr>
        <p:txBody>
          <a:bodyPr wrap="square">
            <a:spAutoFit/>
          </a:bodyPr>
          <a:lstStyle/>
          <a:p>
            <a:pPr algn="ctr"/>
            <a:r>
              <a:rPr lang="en-GB" sz="6000" dirty="0" smtClean="0">
                <a:effectLst>
                  <a:outerShdw blurRad="38100" dist="38100" dir="2700000" algn="tl">
                    <a:srgbClr val="000000">
                      <a:alpha val="43137"/>
                    </a:srgbClr>
                  </a:outerShdw>
                </a:effectLst>
                <a:latin typeface="Comic Sans MS" panose="030F0702030302020204" pitchFamily="66" charset="0"/>
              </a:rPr>
              <a:t>Mosaics</a:t>
            </a:r>
            <a:r>
              <a:rPr lang="en-GB" sz="6000" u="sng" dirty="0" smtClean="0">
                <a:effectLst>
                  <a:outerShdw blurRad="38100" dist="38100" dir="2700000" algn="tl">
                    <a:srgbClr val="000000">
                      <a:alpha val="43137"/>
                    </a:srgbClr>
                  </a:outerShdw>
                </a:effectLst>
                <a:latin typeface="Comic Sans MS" panose="030F0702030302020204" pitchFamily="66" charset="0"/>
              </a:rPr>
              <a:t> </a:t>
            </a:r>
          </a:p>
          <a:p>
            <a:pPr algn="ctr"/>
            <a:endParaRPr lang="en-GB" sz="6000" u="sng" dirty="0" smtClean="0">
              <a:latin typeface="Comic Sans MS" panose="030F0702030302020204" pitchFamily="66" charset="0"/>
            </a:endParaRPr>
          </a:p>
          <a:p>
            <a:r>
              <a:rPr lang="en-GB" sz="3200" dirty="0" smtClean="0">
                <a:latin typeface="Comic Sans MS" panose="030F0702030302020204" pitchFamily="66" charset="0"/>
              </a:rPr>
              <a:t>The invention of concreate allowed the Romans to create huge pieces of art work call mosaics. They were made from 1000s of tiny tiles being placed together to create a pattern or a picture.  Archaeologist use Mosaics to find out about Roman life as the designs would often show how the Romans hunted and lived.</a:t>
            </a:r>
            <a:endParaRPr lang="en-GB" sz="3200" dirty="0">
              <a:latin typeface="Comic Sans MS" panose="030F0702030302020204" pitchFamily="66" charset="0"/>
            </a:endParaRPr>
          </a:p>
        </p:txBody>
      </p:sp>
    </p:spTree>
    <p:extLst>
      <p:ext uri="{BB962C8B-B14F-4D97-AF65-F5344CB8AC3E}">
        <p14:creationId xmlns:p14="http://schemas.microsoft.com/office/powerpoint/2010/main" val="2394107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 xmlns:a16="http://schemas.microsoft.com/office/drawing/2014/main" id="{FC0D519D-BD00-4334-BD7F-0E9D925A91FB}"/>
              </a:ext>
            </a:extLst>
          </p:cNvPr>
          <p:cNvSpPr txBox="1">
            <a:spLocks/>
          </p:cNvSpPr>
          <p:nvPr/>
        </p:nvSpPr>
        <p:spPr>
          <a:xfrm>
            <a:off x="2592177" y="2132906"/>
            <a:ext cx="7996311" cy="1783916"/>
          </a:xfrm>
          <a:prstGeom prst="rect">
            <a:avLst/>
          </a:prstGeom>
          <a:solidFill>
            <a:schemeClr val="accent2">
              <a:lumMod val="20000"/>
              <a:lumOff val="80000"/>
            </a:schemeClr>
          </a:solidFill>
          <a:scene3d>
            <a:camera prst="orthographicFront"/>
            <a:lightRig rig="threePt" dir="t"/>
          </a:scene3d>
          <a:sp3d>
            <a:bevelT prst="slope"/>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smtClean="0">
                <a:latin typeface="Comic Sans MS" panose="030F0702030302020204" pitchFamily="66" charset="0"/>
              </a:rPr>
              <a:t>Roman Mosaics</a:t>
            </a:r>
            <a:br>
              <a:rPr lang="en-GB" sz="5400" dirty="0" smtClean="0">
                <a:latin typeface="Comic Sans MS" panose="030F0702030302020204" pitchFamily="66" charset="0"/>
              </a:rPr>
            </a:br>
            <a:r>
              <a:rPr lang="en-GB" sz="2400" dirty="0" smtClean="0">
                <a:latin typeface="Comic Sans MS" panose="030F0702030302020204" pitchFamily="66" charset="0"/>
              </a:rPr>
              <a:t>People still use mosaics today to decorate their homes and places of work. Have you seen any?  </a:t>
            </a:r>
            <a:endParaRPr lang="en-GB" sz="5400" dirty="0">
              <a:latin typeface="Comic Sans MS" panose="030F0702030302020204" pitchFamily="66" charset="0"/>
            </a:endParaRPr>
          </a:p>
        </p:txBody>
      </p:sp>
      <p:pic>
        <p:nvPicPr>
          <p:cNvPr id="6" name="Picture 5">
            <a:extLst>
              <a:ext uri="{FF2B5EF4-FFF2-40B4-BE49-F238E27FC236}">
                <a16:creationId xmlns="" xmlns:a16="http://schemas.microsoft.com/office/drawing/2014/main" id="{BAD9A38D-FA95-42C8-BF42-BDDB5D766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819" y="4113092"/>
            <a:ext cx="3372321" cy="2355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 xmlns:a16="http://schemas.microsoft.com/office/drawing/2014/main" id="{07BC356A-C518-4B2D-90FE-D0DCF85A0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16696">
            <a:off x="9734148" y="3498959"/>
            <a:ext cx="1940018" cy="2991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 xmlns:a16="http://schemas.microsoft.com/office/drawing/2014/main" id="{CD754683-A8F8-4E13-8491-9CF2D330C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6719" y="234614"/>
            <a:ext cx="3138561" cy="2017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 xmlns:a16="http://schemas.microsoft.com/office/drawing/2014/main" id="{130ABBC0-63C1-4637-9767-65A56C552A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904" y="139699"/>
            <a:ext cx="2848043" cy="2755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 xmlns:a16="http://schemas.microsoft.com/office/drawing/2014/main" id="{2E541193-EECC-47F8-99DE-1DDEEE81DB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467" y="3962400"/>
            <a:ext cx="3797886" cy="2506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 xmlns:a16="http://schemas.microsoft.com/office/drawing/2014/main" id="{B31D7221-599F-4E99-82D7-0A0F29050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710" y="139699"/>
            <a:ext cx="2912989" cy="2912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764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7755" y="45151"/>
            <a:ext cx="10226842" cy="1569660"/>
          </a:xfrm>
          <a:prstGeom prst="rect">
            <a:avLst/>
          </a:prstGeom>
          <a:noFill/>
        </p:spPr>
        <p:txBody>
          <a:bodyPr wrap="square" rtlCol="0">
            <a:spAutoFit/>
          </a:bodyPr>
          <a:lstStyle/>
          <a:p>
            <a:pPr algn="ctr"/>
            <a:r>
              <a:rPr lang="en-GB" sz="3200" dirty="0" smtClean="0">
                <a:latin typeface="Comic Sans MS" panose="030F0702030302020204" pitchFamily="66" charset="0"/>
              </a:rPr>
              <a:t>Here is the Recent Roman Mosaic discovery in Leicester, next to the John Lewis car park, in the winter of 2016/17. </a:t>
            </a:r>
            <a:endParaRPr lang="en-GB" sz="3200" dirty="0">
              <a:latin typeface="Comic Sans MS" panose="030F0702030302020204" pitchFamily="66" charset="0"/>
            </a:endParaRPr>
          </a:p>
        </p:txBody>
      </p:sp>
      <p:sp>
        <p:nvSpPr>
          <p:cNvPr id="6" name="Rectangle 5"/>
          <p:cNvSpPr/>
          <p:nvPr/>
        </p:nvSpPr>
        <p:spPr>
          <a:xfrm>
            <a:off x="3707685" y="3244334"/>
            <a:ext cx="4776629" cy="646331"/>
          </a:xfrm>
          <a:prstGeom prst="rect">
            <a:avLst/>
          </a:prstGeom>
        </p:spPr>
        <p:txBody>
          <a:bodyPr wrap="none">
            <a:spAutoFit/>
          </a:bodyPr>
          <a:lstStyle/>
          <a:p>
            <a:r>
              <a:rPr lang="en-GB" dirty="0">
                <a:hlinkClick r:id="rId3"/>
              </a:rPr>
              <a:t>https://</a:t>
            </a:r>
            <a:r>
              <a:rPr lang="en-GB" dirty="0" smtClean="0">
                <a:hlinkClick r:id="rId3"/>
              </a:rPr>
              <a:t>www.youtube.com/watch?v=t-FDnhKSt5I</a:t>
            </a:r>
            <a:endParaRPr lang="en-GB" dirty="0" smtClean="0"/>
          </a:p>
          <a:p>
            <a:endParaRPr lang="en-GB" dirty="0"/>
          </a:p>
        </p:txBody>
      </p:sp>
    </p:spTree>
    <p:extLst>
      <p:ext uri="{BB962C8B-B14F-4D97-AF65-F5344CB8AC3E}">
        <p14:creationId xmlns:p14="http://schemas.microsoft.com/office/powerpoint/2010/main" val="362452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 xmlns:a16="http://schemas.microsoft.com/office/drawing/2014/main" id="{D569104D-D063-4812-8D14-0FDAC8E58546}"/>
              </a:ext>
            </a:extLst>
          </p:cNvPr>
          <p:cNvSpPr txBox="1">
            <a:spLocks/>
          </p:cNvSpPr>
          <p:nvPr/>
        </p:nvSpPr>
        <p:spPr>
          <a:xfrm>
            <a:off x="846530" y="405584"/>
            <a:ext cx="10409291" cy="3072894"/>
          </a:xfrm>
          <a:prstGeom prst="rect">
            <a:avLst/>
          </a:prstGeom>
          <a:solidFill>
            <a:schemeClr val="accent2">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dirty="0">
                <a:latin typeface="Comic Sans MS" panose="030F0702030302020204" pitchFamily="66" charset="0"/>
              </a:rPr>
              <a:t>T</a:t>
            </a:r>
            <a:r>
              <a:rPr lang="en-GB" sz="4000" dirty="0" smtClean="0">
                <a:latin typeface="Comic Sans MS" panose="030F0702030302020204" pitchFamily="66" charset="0"/>
              </a:rPr>
              <a:t>he Romans were huge show offs and created elaborate mosaics in their houses to show off how rich and powerful they were. The bigger and more detailed the mosaic, the more powerful you were!</a:t>
            </a:r>
            <a:endParaRPr lang="en-GB" sz="4000" dirty="0">
              <a:latin typeface="Comic Sans MS" panose="030F0702030302020204" pitchFamily="66" charset="0"/>
            </a:endParaRPr>
          </a:p>
        </p:txBody>
      </p:sp>
      <p:pic>
        <p:nvPicPr>
          <p:cNvPr id="6" name="Picture 5">
            <a:extLst>
              <a:ext uri="{FF2B5EF4-FFF2-40B4-BE49-F238E27FC236}">
                <a16:creationId xmlns="" xmlns:a16="http://schemas.microsoft.com/office/drawing/2014/main" id="{B151DBB2-E2E0-4D41-A5F2-54C373FD7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144" y="3736143"/>
            <a:ext cx="3469461" cy="2465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 xmlns:a16="http://schemas.microsoft.com/office/drawing/2014/main" id="{3E49AFC4-F9CC-4120-B0EA-660AD443D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96" y="3606380"/>
            <a:ext cx="1878917" cy="2563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 xmlns:a16="http://schemas.microsoft.com/office/drawing/2014/main" id="{5A327810-510B-4F39-B8E7-E7F1C98AB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571" y="3606380"/>
            <a:ext cx="2121570" cy="2616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7969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79591" y="327030"/>
            <a:ext cx="11343170" cy="830997"/>
          </a:xfrm>
          <a:prstGeom prst="rect">
            <a:avLst/>
          </a:prstGeom>
        </p:spPr>
        <p:txBody>
          <a:bodyPr wrap="none">
            <a:spAutoFit/>
          </a:bodyPr>
          <a:lstStyle/>
          <a:p>
            <a:r>
              <a:rPr lang="en-GB" sz="4800" u="sng" dirty="0" smtClean="0">
                <a:effectLst>
                  <a:outerShdw blurRad="38100" dist="38100" dir="2700000" algn="tl">
                    <a:srgbClr val="000000">
                      <a:alpha val="43137"/>
                    </a:srgbClr>
                  </a:outerShdw>
                </a:effectLst>
                <a:latin typeface="Comic Sans MS" panose="030F0702030302020204" pitchFamily="66" charset="0"/>
              </a:rPr>
              <a:t>LC: Why did the Romans have mosaics?</a:t>
            </a:r>
            <a:endParaRPr lang="en-GB" sz="4800" u="sng" dirty="0">
              <a:effectLst>
                <a:outerShdw blurRad="38100" dist="38100" dir="2700000" algn="tl">
                  <a:srgbClr val="000000">
                    <a:alpha val="43137"/>
                  </a:srgbClr>
                </a:outerShdw>
              </a:effectLst>
            </a:endParaRPr>
          </a:p>
        </p:txBody>
      </p:sp>
      <p:sp>
        <p:nvSpPr>
          <p:cNvPr id="2" name="Rectangle 1"/>
          <p:cNvSpPr/>
          <p:nvPr/>
        </p:nvSpPr>
        <p:spPr>
          <a:xfrm>
            <a:off x="3223047" y="1158027"/>
            <a:ext cx="8717940" cy="5201424"/>
          </a:xfrm>
          <a:prstGeom prst="rect">
            <a:avLst/>
          </a:prstGeom>
        </p:spPr>
        <p:txBody>
          <a:bodyPr wrap="square">
            <a:spAutoFit/>
          </a:bodyPr>
          <a:lstStyle/>
          <a:p>
            <a:r>
              <a:rPr lang="en-GB" sz="4400" u="sng" dirty="0" smtClean="0">
                <a:latin typeface="Tempus Sans ITC" panose="04020404030D07020202" pitchFamily="82" charset="0"/>
              </a:rPr>
              <a:t>Julius Caesar </a:t>
            </a:r>
          </a:p>
          <a:p>
            <a:r>
              <a:rPr lang="en-GB" sz="3200" dirty="0" smtClean="0">
                <a:latin typeface="Tempus Sans ITC" panose="04020404030D07020202" pitchFamily="82" charset="0"/>
              </a:rPr>
              <a:t>The most important emperor of the Rome, needs your help!</a:t>
            </a:r>
          </a:p>
          <a:p>
            <a:r>
              <a:rPr lang="en-GB" sz="3200" dirty="0" smtClean="0">
                <a:latin typeface="Tempus Sans ITC" panose="04020404030D07020202" pitchFamily="82" charset="0"/>
              </a:rPr>
              <a:t>In his new palace he needs a mosaic to show to  the  whole world that he is the most wealthy, fearsome, powerful emperor of all time.</a:t>
            </a:r>
          </a:p>
          <a:p>
            <a:endParaRPr lang="en-GB" sz="3200" dirty="0">
              <a:latin typeface="Tempus Sans ITC" panose="04020404030D07020202" pitchFamily="82" charset="0"/>
            </a:endParaRPr>
          </a:p>
          <a:p>
            <a:r>
              <a:rPr lang="en-GB" sz="3200" dirty="0" smtClean="0">
                <a:latin typeface="Tempus Sans ITC" panose="04020404030D07020202" pitchFamily="82" charset="0"/>
              </a:rPr>
              <a:t>Can you help him and design an elaborate mosaic for the palace floor?</a:t>
            </a:r>
          </a:p>
          <a:p>
            <a:r>
              <a:rPr lang="en-GB" sz="3200" dirty="0" smtClean="0">
                <a:latin typeface="Tempus Sans ITC" panose="04020404030D07020202" pitchFamily="82" charset="0"/>
              </a:rPr>
              <a:t>EXT: Read fact file.</a:t>
            </a:r>
            <a:endParaRPr lang="en-GB" sz="3200" dirty="0">
              <a:latin typeface="Tempus Sans ITC" panose="04020404030D07020202" pitchFamily="82" charset="0"/>
            </a:endParaRPr>
          </a:p>
        </p:txBody>
      </p:sp>
      <p:pic>
        <p:nvPicPr>
          <p:cNvPr id="6" name="Picture 5">
            <a:extLst>
              <a:ext uri="{FF2B5EF4-FFF2-40B4-BE49-F238E27FC236}">
                <a16:creationId xmlns="" xmlns:a16="http://schemas.microsoft.com/office/drawing/2014/main" id="{25829968-6C81-4E1A-B25E-25B49608A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91" y="1241087"/>
            <a:ext cx="2625229" cy="3237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 xmlns:a16="http://schemas.microsoft.com/office/drawing/2014/main" id="{B04CAC99-A60C-4AA3-8FDF-A60BF96E2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590" y="4732248"/>
            <a:ext cx="2625229" cy="1616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613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78947" y="0"/>
            <a:ext cx="7839812" cy="3046988"/>
          </a:xfrm>
          <a:prstGeom prst="rect">
            <a:avLst/>
          </a:prstGeom>
        </p:spPr>
        <p:txBody>
          <a:bodyPr wrap="square">
            <a:spAutoFit/>
          </a:bodyPr>
          <a:lstStyle/>
          <a:p>
            <a:r>
              <a:rPr lang="en-GB" sz="9600" u="sng" dirty="0" smtClean="0">
                <a:effectLst>
                  <a:outerShdw blurRad="38100" dist="38100" dir="2700000" algn="tl">
                    <a:srgbClr val="000000">
                      <a:alpha val="43137"/>
                    </a:srgbClr>
                  </a:outerShdw>
                </a:effectLst>
                <a:latin typeface="Comic Sans MS" panose="030F0702030302020204" pitchFamily="66" charset="0"/>
              </a:rPr>
              <a:t>Plenary</a:t>
            </a:r>
          </a:p>
          <a:p>
            <a:endParaRPr lang="en-GB" sz="9600" u="sng" dirty="0">
              <a:effectLst>
                <a:outerShdw blurRad="38100" dist="38100" dir="2700000" algn="tl">
                  <a:srgbClr val="000000">
                    <a:alpha val="43137"/>
                  </a:srgbClr>
                </a:outerShdw>
              </a:effectLst>
              <a:latin typeface="Comic Sans MS" panose="030F0702030302020204" pitchFamily="66" charset="0"/>
            </a:endParaRPr>
          </a:p>
        </p:txBody>
      </p:sp>
      <p:sp>
        <p:nvSpPr>
          <p:cNvPr id="3" name="Rectangle 2"/>
          <p:cNvSpPr/>
          <p:nvPr/>
        </p:nvSpPr>
        <p:spPr>
          <a:xfrm>
            <a:off x="80682" y="1646604"/>
            <a:ext cx="11940988" cy="2800767"/>
          </a:xfrm>
          <a:prstGeom prst="rect">
            <a:avLst/>
          </a:prstGeom>
        </p:spPr>
        <p:txBody>
          <a:bodyPr wrap="square">
            <a:spAutoFit/>
          </a:bodyPr>
          <a:lstStyle/>
          <a:p>
            <a:pPr lvl="0" algn="ctr"/>
            <a:r>
              <a:rPr lang="en-GB" sz="8800" dirty="0">
                <a:solidFill>
                  <a:prstClr val="black"/>
                </a:solidFill>
                <a:latin typeface="Comic Sans MS" panose="030F0702030302020204" pitchFamily="66" charset="0"/>
              </a:rPr>
              <a:t>Julius Caesar will now judge your </a:t>
            </a:r>
            <a:r>
              <a:rPr lang="en-GB" sz="8800" dirty="0" smtClean="0">
                <a:solidFill>
                  <a:prstClr val="black"/>
                </a:solidFill>
                <a:latin typeface="Comic Sans MS" panose="030F0702030302020204" pitchFamily="66" charset="0"/>
              </a:rPr>
              <a:t>mosaics. </a:t>
            </a:r>
            <a:endParaRPr lang="en-GB" sz="4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199352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So 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356984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576918" y="147918"/>
            <a:ext cx="8727142" cy="1569660"/>
          </a:xfrm>
          <a:prstGeom prst="rect">
            <a:avLst/>
          </a:prstGeom>
          <a:noFill/>
        </p:spPr>
        <p:txBody>
          <a:bodyPr wrap="square" rtlCol="0">
            <a:spAutoFit/>
          </a:bodyPr>
          <a:lstStyle/>
          <a:p>
            <a:r>
              <a:rPr lang="en-GB" sz="9600" dirty="0" smtClean="0">
                <a:effectLst>
                  <a:outerShdw blurRad="38100" dist="38100" dir="2700000" algn="tl">
                    <a:srgbClr val="000000">
                      <a:alpha val="43137"/>
                    </a:srgbClr>
                  </a:outerShdw>
                </a:effectLst>
                <a:latin typeface="Comic Sans MS" panose="030F0702030302020204" pitchFamily="66" charset="0"/>
              </a:rPr>
              <a:t>Lesson 1</a:t>
            </a:r>
            <a:endParaRPr lang="en-GB" sz="9600" dirty="0">
              <a:effectLst>
                <a:outerShdw blurRad="38100" dist="38100" dir="2700000" algn="tl">
                  <a:srgbClr val="000000">
                    <a:alpha val="43137"/>
                  </a:srgbClr>
                </a:outerShdw>
              </a:effectLst>
              <a:latin typeface="Comic Sans MS" panose="030F0702030302020204" pitchFamily="66" charset="0"/>
            </a:endParaRPr>
          </a:p>
        </p:txBody>
      </p:sp>
      <p:pic>
        <p:nvPicPr>
          <p:cNvPr id="1026" name="Picture 2" descr="Image result for mosaic r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8870" y="1717578"/>
            <a:ext cx="7064612" cy="411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9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5" name="TextBox 4"/>
          <p:cNvSpPr txBox="1"/>
          <p:nvPr/>
        </p:nvSpPr>
        <p:spPr>
          <a:xfrm>
            <a:off x="1902758" y="398497"/>
            <a:ext cx="8296835" cy="830997"/>
          </a:xfrm>
          <a:prstGeom prst="rect">
            <a:avLst/>
          </a:prstGeom>
          <a:noFill/>
        </p:spPr>
        <p:txBody>
          <a:bodyPr wrap="square" rtlCol="0">
            <a:spAutoFit/>
          </a:bodyPr>
          <a:lstStyle/>
          <a:p>
            <a:r>
              <a:rPr lang="en-GB" sz="4800" dirty="0" smtClean="0">
                <a:effectLst>
                  <a:outerShdw blurRad="38100" dist="38100" dir="2700000" algn="tl">
                    <a:srgbClr val="000000">
                      <a:alpha val="43137"/>
                    </a:srgbClr>
                  </a:outerShdw>
                </a:effectLst>
                <a:latin typeface="Comic Sans MS" panose="030F0702030302020204" pitchFamily="66" charset="0"/>
              </a:rPr>
              <a:t>What do you know already?</a:t>
            </a:r>
            <a:endParaRPr lang="en-GB" sz="4800" dirty="0">
              <a:effectLst>
                <a:outerShdw blurRad="38100" dist="38100" dir="2700000" algn="tl">
                  <a:srgbClr val="000000">
                    <a:alpha val="43137"/>
                  </a:srgbClr>
                </a:outerShdw>
              </a:effectLst>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814387"/>
            <a:ext cx="6096000" cy="5229225"/>
          </a:xfrm>
          <a:prstGeom prst="rect">
            <a:avLst/>
          </a:prstGeom>
        </p:spPr>
      </p:pic>
      <p:sp>
        <p:nvSpPr>
          <p:cNvPr id="7" name="Rounded Rectangle 6"/>
          <p:cNvSpPr/>
          <p:nvPr/>
        </p:nvSpPr>
        <p:spPr>
          <a:xfrm>
            <a:off x="8649148" y="1581374"/>
            <a:ext cx="3291840" cy="4711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Go around the room and find 8 people to tell you something they already know about the Romans.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Once everybody has filled their chocolate bar, we will check whether are ideas are fact or fake!</a:t>
            </a:r>
            <a:endParaRPr lang="en-GB" dirty="0">
              <a:latin typeface="Comic Sans MS" panose="030F0702030302020204" pitchFamily="66" charset="0"/>
            </a:endParaRPr>
          </a:p>
        </p:txBody>
      </p:sp>
    </p:spTree>
    <p:extLst>
      <p:ext uri="{BB962C8B-B14F-4D97-AF65-F5344CB8AC3E}">
        <p14:creationId xmlns:p14="http://schemas.microsoft.com/office/powerpoint/2010/main" val="420255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 name="TextBox 1"/>
          <p:cNvSpPr txBox="1"/>
          <p:nvPr/>
        </p:nvSpPr>
        <p:spPr>
          <a:xfrm>
            <a:off x="2514601" y="2590382"/>
            <a:ext cx="8727142" cy="1569660"/>
          </a:xfrm>
          <a:prstGeom prst="rect">
            <a:avLst/>
          </a:prstGeom>
          <a:noFill/>
        </p:spPr>
        <p:txBody>
          <a:bodyPr wrap="square" rtlCol="0">
            <a:spAutoFit/>
          </a:bodyPr>
          <a:lstStyle/>
          <a:p>
            <a:r>
              <a:rPr lang="en-GB" sz="9600" dirty="0" smtClean="0">
                <a:effectLst>
                  <a:outerShdw blurRad="38100" dist="38100" dir="2700000" algn="tl">
                    <a:srgbClr val="000000">
                      <a:alpha val="43137"/>
                    </a:srgbClr>
                  </a:outerShdw>
                </a:effectLst>
                <a:latin typeface="Comic Sans MS" panose="030F0702030302020204" pitchFamily="66" charset="0"/>
              </a:rPr>
              <a:t>civilisation</a:t>
            </a:r>
          </a:p>
        </p:txBody>
      </p:sp>
      <p:sp>
        <p:nvSpPr>
          <p:cNvPr id="5" name="TextBox 4"/>
          <p:cNvSpPr txBox="1"/>
          <p:nvPr/>
        </p:nvSpPr>
        <p:spPr>
          <a:xfrm>
            <a:off x="2729755" y="468361"/>
            <a:ext cx="8296835" cy="830997"/>
          </a:xfrm>
          <a:prstGeom prst="rect">
            <a:avLst/>
          </a:prstGeom>
          <a:noFill/>
        </p:spPr>
        <p:txBody>
          <a:bodyPr wrap="square" rtlCol="0">
            <a:spAutoFit/>
          </a:bodyPr>
          <a:lstStyle/>
          <a:p>
            <a:r>
              <a:rPr lang="en-GB" sz="4800" dirty="0" smtClean="0">
                <a:effectLst>
                  <a:outerShdw blurRad="38100" dist="38100" dir="2700000" algn="tl">
                    <a:srgbClr val="000000">
                      <a:alpha val="43137"/>
                    </a:srgbClr>
                  </a:outerShdw>
                </a:effectLst>
                <a:latin typeface="Comic Sans MS" panose="030F0702030302020204" pitchFamily="66" charset="0"/>
              </a:rPr>
              <a:t>What is a civilisation?</a:t>
            </a:r>
            <a:endParaRPr lang="en-GB" sz="4800"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823658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 name="TextBox 1"/>
          <p:cNvSpPr txBox="1"/>
          <p:nvPr/>
        </p:nvSpPr>
        <p:spPr>
          <a:xfrm>
            <a:off x="3006478" y="2590382"/>
            <a:ext cx="8727142" cy="1569660"/>
          </a:xfrm>
          <a:prstGeom prst="rect">
            <a:avLst/>
          </a:prstGeom>
          <a:noFill/>
        </p:spPr>
        <p:txBody>
          <a:bodyPr wrap="square" rtlCol="0">
            <a:spAutoFit/>
          </a:bodyPr>
          <a:lstStyle/>
          <a:p>
            <a:r>
              <a:rPr lang="en-GB" sz="9600" dirty="0">
                <a:effectLst>
                  <a:outerShdw blurRad="38100" dist="38100" dir="2700000" algn="tl">
                    <a:srgbClr val="000000">
                      <a:alpha val="43137"/>
                    </a:srgbClr>
                  </a:outerShdw>
                </a:effectLst>
                <a:latin typeface="Comic Sans MS" panose="030F0702030302020204" pitchFamily="66" charset="0"/>
              </a:rPr>
              <a:t>c</a:t>
            </a:r>
            <a:r>
              <a:rPr lang="en-GB" sz="9600" dirty="0" smtClean="0">
                <a:effectLst>
                  <a:outerShdw blurRad="38100" dist="38100" dir="2700000" algn="tl">
                    <a:srgbClr val="000000">
                      <a:alpha val="43137"/>
                    </a:srgbClr>
                  </a:outerShdw>
                </a:effectLst>
                <a:latin typeface="Comic Sans MS" panose="030F0702030302020204" pitchFamily="66" charset="0"/>
              </a:rPr>
              <a:t>ivilisation</a:t>
            </a:r>
            <a:endParaRPr lang="en-GB" sz="9600" dirty="0">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2729755" y="468361"/>
            <a:ext cx="8296835" cy="830997"/>
          </a:xfrm>
          <a:prstGeom prst="rect">
            <a:avLst/>
          </a:prstGeom>
          <a:noFill/>
        </p:spPr>
        <p:txBody>
          <a:bodyPr wrap="square" rtlCol="0">
            <a:spAutoFit/>
          </a:bodyPr>
          <a:lstStyle/>
          <a:p>
            <a:r>
              <a:rPr lang="en-GB" sz="4800" dirty="0" smtClean="0">
                <a:effectLst>
                  <a:outerShdw blurRad="38100" dist="38100" dir="2700000" algn="tl">
                    <a:srgbClr val="000000">
                      <a:alpha val="43137"/>
                    </a:srgbClr>
                  </a:outerShdw>
                </a:effectLst>
                <a:latin typeface="Comic Sans MS" panose="030F0702030302020204" pitchFamily="66" charset="0"/>
              </a:rPr>
              <a:t>What is a civilisation?</a:t>
            </a:r>
            <a:endParaRPr lang="en-GB" sz="4800" dirty="0">
              <a:effectLst>
                <a:outerShdw blurRad="38100" dist="38100" dir="2700000" algn="tl">
                  <a:srgbClr val="000000">
                    <a:alpha val="43137"/>
                  </a:srgbClr>
                </a:outerShdw>
              </a:effectLst>
              <a:latin typeface="Comic Sans MS" panose="030F0702030302020204" pitchFamily="66" charset="0"/>
            </a:endParaRPr>
          </a:p>
        </p:txBody>
      </p:sp>
      <p:sp>
        <p:nvSpPr>
          <p:cNvPr id="6" name="Rectangle 5"/>
          <p:cNvSpPr/>
          <p:nvPr/>
        </p:nvSpPr>
        <p:spPr>
          <a:xfrm>
            <a:off x="1117523" y="3787064"/>
            <a:ext cx="10408729" cy="2123658"/>
          </a:xfrm>
          <a:prstGeom prst="rect">
            <a:avLst/>
          </a:prstGeom>
        </p:spPr>
        <p:txBody>
          <a:bodyPr wrap="square">
            <a:spAutoFit/>
          </a:bodyPr>
          <a:lstStyle/>
          <a:p>
            <a:r>
              <a:rPr lang="en-GB" sz="4400" b="0" i="0" dirty="0" smtClean="0">
                <a:solidFill>
                  <a:srgbClr val="222222"/>
                </a:solidFill>
                <a:effectLst/>
                <a:latin typeface="Comic Sans MS" panose="030F0702030302020204" pitchFamily="66" charset="0"/>
              </a:rPr>
              <a:t/>
            </a:r>
            <a:br>
              <a:rPr lang="en-GB" sz="4400" b="0" i="0" dirty="0" smtClean="0">
                <a:solidFill>
                  <a:srgbClr val="222222"/>
                </a:solidFill>
                <a:effectLst/>
                <a:latin typeface="Comic Sans MS" panose="030F0702030302020204" pitchFamily="66" charset="0"/>
              </a:rPr>
            </a:br>
            <a:r>
              <a:rPr lang="en-GB" sz="4400" b="0" i="0" dirty="0" smtClean="0">
                <a:solidFill>
                  <a:srgbClr val="222222"/>
                </a:solidFill>
                <a:effectLst/>
                <a:latin typeface="Comic Sans MS" panose="030F0702030302020204" pitchFamily="66" charset="0"/>
              </a:rPr>
              <a:t>the society, culture, and way of life of a particular area.</a:t>
            </a:r>
            <a:endParaRPr lang="en-GB" sz="4400" b="0" i="0" dirty="0">
              <a:solidFill>
                <a:srgbClr val="222222"/>
              </a:solidFill>
              <a:effectLst/>
              <a:latin typeface="Comic Sans MS" panose="030F0702030302020204" pitchFamily="66" charset="0"/>
            </a:endParaRPr>
          </a:p>
        </p:txBody>
      </p:sp>
    </p:spTree>
    <p:extLst>
      <p:ext uri="{BB962C8B-B14F-4D97-AF65-F5344CB8AC3E}">
        <p14:creationId xmlns:p14="http://schemas.microsoft.com/office/powerpoint/2010/main" val="4252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44153" y="201706"/>
            <a:ext cx="8296835" cy="1200329"/>
          </a:xfrm>
          <a:prstGeom prst="rect">
            <a:avLst/>
          </a:prstGeom>
          <a:noFill/>
        </p:spPr>
        <p:txBody>
          <a:bodyPr wrap="square" rtlCol="0">
            <a:spAutoFit/>
          </a:bodyPr>
          <a:lstStyle/>
          <a:p>
            <a:r>
              <a:rPr lang="en-GB" sz="7200" dirty="0" smtClean="0">
                <a:effectLst>
                  <a:outerShdw blurRad="38100" dist="38100" dir="2700000" algn="tl">
                    <a:srgbClr val="000000">
                      <a:alpha val="43137"/>
                    </a:srgbClr>
                  </a:outerShdw>
                </a:effectLst>
                <a:latin typeface="Comic Sans MS" panose="030F0702030302020204" pitchFamily="66" charset="0"/>
              </a:rPr>
              <a:t>Let’s watch</a:t>
            </a:r>
            <a:endParaRPr lang="en-GB" sz="7200" dirty="0">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3767991" y="3244334"/>
            <a:ext cx="4656018" cy="646331"/>
          </a:xfrm>
          <a:prstGeom prst="rect">
            <a:avLst/>
          </a:prstGeom>
        </p:spPr>
        <p:txBody>
          <a:bodyPr wrap="none">
            <a:spAutoFit/>
          </a:bodyPr>
          <a:lstStyle/>
          <a:p>
            <a:r>
              <a:rPr lang="en-GB" dirty="0">
                <a:hlinkClick r:id="rId3"/>
              </a:rPr>
              <a:t>https://</a:t>
            </a:r>
            <a:r>
              <a:rPr lang="en-GB" dirty="0" smtClean="0">
                <a:hlinkClick r:id="rId3"/>
              </a:rPr>
              <a:t>www.bbc.co.uk/programmes/p00hdldw</a:t>
            </a:r>
            <a:endParaRPr lang="en-GB" dirty="0" smtClean="0"/>
          </a:p>
          <a:p>
            <a:endParaRPr lang="en-GB" dirty="0"/>
          </a:p>
        </p:txBody>
      </p:sp>
    </p:spTree>
    <p:extLst>
      <p:ext uri="{BB962C8B-B14F-4D97-AF65-F5344CB8AC3E}">
        <p14:creationId xmlns:p14="http://schemas.microsoft.com/office/powerpoint/2010/main" val="106423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1365" y="147918"/>
            <a:ext cx="11685493" cy="6524863"/>
          </a:xfrm>
          <a:prstGeom prst="rect">
            <a:avLst/>
          </a:prstGeom>
          <a:noFill/>
        </p:spPr>
        <p:txBody>
          <a:bodyPr wrap="square" rtlCol="0">
            <a:spAutoFit/>
          </a:bodyPr>
          <a:lstStyle/>
          <a:p>
            <a:pPr algn="ctr"/>
            <a:r>
              <a:rPr lang="en-GB" sz="6600" dirty="0" smtClean="0">
                <a:effectLst>
                  <a:outerShdw blurRad="38100" dist="38100" dir="2700000" algn="tl">
                    <a:srgbClr val="000000">
                      <a:alpha val="43137"/>
                    </a:srgbClr>
                  </a:outerShdw>
                </a:effectLst>
                <a:latin typeface="Comic Sans MS" panose="030F0702030302020204" pitchFamily="66" charset="0"/>
              </a:rPr>
              <a:t>Let’s compare and contrast</a:t>
            </a:r>
          </a:p>
          <a:p>
            <a:pPr algn="ctr"/>
            <a:r>
              <a:rPr lang="en-GB" sz="4400" dirty="0" smtClean="0">
                <a:latin typeface="Comic Sans MS" panose="030F0702030302020204" pitchFamily="66" charset="0"/>
              </a:rPr>
              <a:t>Use the sentences below to help you.</a:t>
            </a:r>
          </a:p>
          <a:p>
            <a:pPr algn="ctr"/>
            <a:endParaRPr lang="en-GB" sz="4400" dirty="0" smtClean="0">
              <a:latin typeface="Comic Sans MS" panose="030F0702030302020204" pitchFamily="66" charset="0"/>
            </a:endParaRPr>
          </a:p>
          <a:p>
            <a:pPr algn="ctr"/>
            <a:r>
              <a:rPr lang="en-GB" sz="4400" dirty="0" smtClean="0">
                <a:latin typeface="Comic Sans MS" panose="030F0702030302020204" pitchFamily="66" charset="0"/>
              </a:rPr>
              <a:t>The Roman boy was/had/ did…………….. whereas I…………………</a:t>
            </a:r>
          </a:p>
          <a:p>
            <a:pPr algn="ctr"/>
            <a:endParaRPr lang="en-GB" sz="4400" dirty="0">
              <a:latin typeface="Comic Sans MS" panose="030F0702030302020204" pitchFamily="66" charset="0"/>
            </a:endParaRPr>
          </a:p>
          <a:p>
            <a:pPr algn="ctr"/>
            <a:r>
              <a:rPr lang="en-GB" sz="4400" dirty="0" smtClean="0">
                <a:latin typeface="Comic Sans MS" panose="030F0702030302020204" pitchFamily="66" charset="0"/>
              </a:rPr>
              <a:t>Both the Roman boy and I……………</a:t>
            </a:r>
          </a:p>
          <a:p>
            <a:pPr algn="ctr"/>
            <a:endParaRPr lang="en-GB" sz="4400" dirty="0">
              <a:effectLst>
                <a:outerShdw blurRad="38100" dist="38100" dir="2700000" algn="tl">
                  <a:srgbClr val="000000">
                    <a:alpha val="43137"/>
                  </a:srgbClr>
                </a:outerShdw>
              </a:effectLst>
              <a:latin typeface="Comic Sans MS" panose="030F0702030302020204" pitchFamily="66" charset="0"/>
            </a:endParaRPr>
          </a:p>
          <a:p>
            <a:pPr algn="ctr"/>
            <a:endParaRPr lang="en-GB" sz="4400"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751924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91672" y="309283"/>
            <a:ext cx="11147610" cy="4524315"/>
          </a:xfrm>
          <a:prstGeom prst="rect">
            <a:avLst/>
          </a:prstGeom>
          <a:noFill/>
        </p:spPr>
        <p:txBody>
          <a:bodyPr wrap="square" rtlCol="0">
            <a:spAutoFit/>
          </a:bodyPr>
          <a:lstStyle/>
          <a:p>
            <a:pPr algn="ctr"/>
            <a:r>
              <a:rPr lang="en-GB" sz="6000" dirty="0" smtClean="0">
                <a:latin typeface="Comic Sans MS" panose="030F0702030302020204" pitchFamily="66" charset="0"/>
              </a:rPr>
              <a:t>Was there anything on your mind map that you were correct or incorrect about? </a:t>
            </a:r>
          </a:p>
          <a:p>
            <a:pPr algn="ctr"/>
            <a:endParaRPr lang="en-GB" sz="5400" dirty="0" smtClean="0">
              <a:latin typeface="Comic Sans MS" panose="030F0702030302020204" pitchFamily="66" charset="0"/>
            </a:endParaRPr>
          </a:p>
          <a:p>
            <a:pPr algn="ctr"/>
            <a:r>
              <a:rPr lang="en-GB" sz="5400" dirty="0" smtClean="0">
                <a:latin typeface="Comic Sans MS" panose="030F0702030302020204" pitchFamily="66" charset="0"/>
              </a:rPr>
              <a:t>Edit in purple polishing pen.</a:t>
            </a:r>
            <a:endParaRPr lang="en-GB" sz="6000" dirty="0">
              <a:latin typeface="Comic Sans MS" panose="030F0702030302020204" pitchFamily="66" charset="0"/>
            </a:endParaRPr>
          </a:p>
        </p:txBody>
      </p:sp>
    </p:spTree>
    <p:extLst>
      <p:ext uri="{BB962C8B-B14F-4D97-AF65-F5344CB8AC3E}">
        <p14:creationId xmlns:p14="http://schemas.microsoft.com/office/powerpoint/2010/main" val="252669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96305" y="420452"/>
            <a:ext cx="6309741" cy="923330"/>
          </a:xfrm>
          <a:prstGeom prst="rect">
            <a:avLst/>
          </a:prstGeom>
        </p:spPr>
        <p:txBody>
          <a:bodyPr wrap="none">
            <a:spAutoFit/>
          </a:bodyPr>
          <a:lstStyle/>
          <a:p>
            <a:r>
              <a:rPr lang="en-GB" sz="5400" dirty="0" smtClean="0">
                <a:latin typeface="Comic Sans MS" panose="030F0702030302020204" pitchFamily="66" charset="0"/>
              </a:rPr>
              <a:t>What are mosaics</a:t>
            </a:r>
            <a:r>
              <a:rPr lang="en-GB" sz="5400" dirty="0">
                <a:latin typeface="Comic Sans MS" panose="030F0702030302020204" pitchFamily="66" charset="0"/>
              </a:rPr>
              <a:t>?</a:t>
            </a:r>
            <a:endParaRPr lang="en-GB" sz="5400" dirty="0"/>
          </a:p>
        </p:txBody>
      </p:sp>
    </p:spTree>
    <p:extLst>
      <p:ext uri="{BB962C8B-B14F-4D97-AF65-F5344CB8AC3E}">
        <p14:creationId xmlns:p14="http://schemas.microsoft.com/office/powerpoint/2010/main" val="361858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340</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Microsoft account</cp:lastModifiedBy>
  <cp:revision>19</cp:revision>
  <dcterms:created xsi:type="dcterms:W3CDTF">2018-06-14T07:38:09Z</dcterms:created>
  <dcterms:modified xsi:type="dcterms:W3CDTF">2020-12-28T13:17:32Z</dcterms:modified>
</cp:coreProperties>
</file>