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4" r:id="rId3"/>
    <p:sldId id="312" r:id="rId4"/>
    <p:sldId id="313" r:id="rId5"/>
    <p:sldId id="314" r:id="rId6"/>
    <p:sldId id="315" r:id="rId7"/>
    <p:sldId id="316" r:id="rId8"/>
    <p:sldId id="265" r:id="rId9"/>
    <p:sldId id="310" r:id="rId10"/>
    <p:sldId id="266" r:id="rId11"/>
    <p:sldId id="317" r:id="rId12"/>
    <p:sldId id="267" r:id="rId13"/>
    <p:sldId id="268"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2"/>
      </p:cViewPr>
      <p:guideLst>
        <p:guide orient="horz" pos="2160"/>
        <p:guide pos="2880"/>
      </p:guideLst>
    </p:cSldViewPr>
  </p:slideViewPr>
  <p:notesTextViewPr>
    <p:cViewPr>
      <p:scale>
        <a:sx n="1" d="1"/>
        <a:sy n="1" d="1"/>
      </p:scale>
      <p:origin x="0" y="0"/>
    </p:cViewPr>
  </p:notesTextViewPr>
  <p:sorterViewPr>
    <p:cViewPr>
      <p:scale>
        <a:sx n="100" d="100"/>
        <a:sy n="100" d="100"/>
      </p:scale>
      <p:origin x="0" y="-10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D158-56BD-4D08-B3E5-DBDD8C519ACF}" type="datetimeFigureOut">
              <a:rPr lang="en-GB" smtClean="0"/>
              <a:t>05/01/2021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42529-9A00-456C-AE66-1A64C08DAAD9}" type="slidenum">
              <a:rPr lang="en-GB" smtClean="0"/>
              <a:t>‹#›</a:t>
            </a:fld>
            <a:endParaRPr lang="en-GB"/>
          </a:p>
        </p:txBody>
      </p:sp>
    </p:spTree>
    <p:extLst>
      <p:ext uri="{BB962C8B-B14F-4D97-AF65-F5344CB8AC3E}">
        <p14:creationId xmlns:p14="http://schemas.microsoft.com/office/powerpoint/2010/main" val="107272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1C9E79-299A-48E3-86CD-A079372C7EE0}" type="slidenum">
              <a:rPr lang="en-GB" smtClean="0"/>
              <a:t>3</a:t>
            </a:fld>
            <a:endParaRPr lang="en-GB"/>
          </a:p>
        </p:txBody>
      </p:sp>
    </p:spTree>
    <p:extLst>
      <p:ext uri="{BB962C8B-B14F-4D97-AF65-F5344CB8AC3E}">
        <p14:creationId xmlns:p14="http://schemas.microsoft.com/office/powerpoint/2010/main" val="15146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A42529-9A00-456C-AE66-1A64C08DAAD9}" type="slidenum">
              <a:rPr lang="en-GB" smtClean="0"/>
              <a:t>8</a:t>
            </a:fld>
            <a:endParaRPr lang="en-GB"/>
          </a:p>
        </p:txBody>
      </p:sp>
    </p:spTree>
    <p:extLst>
      <p:ext uri="{BB962C8B-B14F-4D97-AF65-F5344CB8AC3E}">
        <p14:creationId xmlns:p14="http://schemas.microsoft.com/office/powerpoint/2010/main" val="176046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A42529-9A00-456C-AE66-1A64C08DAAD9}" type="slidenum">
              <a:rPr lang="en-GB" smtClean="0"/>
              <a:t>11</a:t>
            </a:fld>
            <a:endParaRPr lang="en-GB"/>
          </a:p>
        </p:txBody>
      </p:sp>
    </p:spTree>
    <p:extLst>
      <p:ext uri="{BB962C8B-B14F-4D97-AF65-F5344CB8AC3E}">
        <p14:creationId xmlns:p14="http://schemas.microsoft.com/office/powerpoint/2010/main" val="4844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6CCA84-CC39-438A-AFFD-2964AC868C8B}"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E942B9-6F9F-4B0E-BB60-661208CD1E20}"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6CCA84-CC39-438A-AFFD-2964AC868C8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6CCA84-CC39-438A-AFFD-2964AC868C8B}"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6CCA84-CC39-438A-AFFD-2964AC868C8B}"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t>05/01/2021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469PRLdbH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uk/url?sa=i&amp;rct=j&amp;q=holy+cross+parish+harlow&amp;source=images&amp;cd=&amp;cad=rja&amp;docid=RES_ug5FbiqakM&amp;tbnid=T2sOplDiDEccaM:&amp;ved=0CAUQjRw&amp;url=http://dioceseofbrentwood.net/parishes/AZParishInfo.aspx?OrgID%3D62&amp;ei=icQDUtvoIs2Z0AX2_oCYAg&amp;bvm=bv.50500085,d.d2k&amp;psig=AFQjCNFZVxG39By79JhHqI5EBSh28KR1FQ&amp;ust=1376065027016639"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holy+cross+parish+harlow&amp;source=images&amp;cd=&amp;cad=rja&amp;docid=Q_5MkmhP-bqfmM&amp;tbnid=xBowFHH7MV-1qM:&amp;ved=0CAUQjRw&amp;url=http://www.kuk.org.uk/hx/parish/photos/churches/pages/page07.htm&amp;ei=0cQDUuy2FOOY0QXuhoGIAQ&amp;bvm=bv.50500085,d.d2k&amp;psig=AFQjCNFZVxG39By79JhHqI5EBSh28KR1FQ&amp;ust=1376065027016639" TargetMode="External"/><Relationship Id="rId5" Type="http://schemas.openxmlformats.org/officeDocument/2006/relationships/image" Target="../media/image9.jpeg"/><Relationship Id="rId4" Type="http://schemas.openxmlformats.org/officeDocument/2006/relationships/hyperlink" Target="http://www.google.co.uk/url?sa=i&amp;rct=j&amp;q=holy+cross+parish+harlow&amp;source=images&amp;cd=&amp;cad=rja&amp;docid=vXgJSazf3pbHeM&amp;tbnid=f6XidQ93HSCOhM:&amp;ved=0CAUQjRw&amp;url=http://www.kuk.org.uk/hx/parish/photos/churches/pages/page02.htm&amp;ei=r8QDUuP0M6bG0QWV-oGICA&amp;bvm=bv.50500085,d.d2k&amp;psig=AFQjCNFZVxG39By79JhHqI5EBSh28KR1FQ&amp;ust=13760650270166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CAcQjRw&amp;url=http://www.videezy.com/fire-and-smoke/788-candle-light-stock-video&amp;ei=FAPJVI6IDJGLaPzcgNgB&amp;bvm=bv.84607526,d.ZGU&amp;psig=AFQjCNHKDt2sqwaWEcT1SMR9PGWblLNapA&amp;ust=142254590816075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Community </a:t>
            </a:r>
            <a:endParaRPr lang="en-GB" dirty="0"/>
          </a:p>
        </p:txBody>
      </p:sp>
      <p:sp>
        <p:nvSpPr>
          <p:cNvPr id="3" name="Subtitle 2"/>
          <p:cNvSpPr>
            <a:spLocks noGrp="1"/>
          </p:cNvSpPr>
          <p:nvPr>
            <p:ph type="subTitle" idx="1"/>
          </p:nvPr>
        </p:nvSpPr>
        <p:spPr/>
        <p:txBody>
          <a:bodyPr>
            <a:noAutofit/>
          </a:bodyPr>
          <a:lstStyle/>
          <a:p>
            <a:r>
              <a:rPr lang="en-GB" sz="6000" dirty="0" smtClean="0"/>
              <a:t>Year 4</a:t>
            </a:r>
          </a:p>
        </p:txBody>
      </p:sp>
    </p:spTree>
    <p:extLst>
      <p:ext uri="{BB962C8B-B14F-4D97-AF65-F5344CB8AC3E}">
        <p14:creationId xmlns:p14="http://schemas.microsoft.com/office/powerpoint/2010/main" val="2253541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1520" y="83128"/>
            <a:ext cx="8821882" cy="6660573"/>
          </a:xfrm>
          <a:prstGeom prst="roundRect">
            <a:avLst/>
          </a:prstGeom>
          <a:solidFill>
            <a:schemeClr val="accent1">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a:srcRect l="35520" t="17235" r="36439" b="67556"/>
          <a:stretch/>
        </p:blipFill>
        <p:spPr>
          <a:xfrm>
            <a:off x="503856" y="1272671"/>
            <a:ext cx="8317209" cy="2819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56191" y="83127"/>
            <a:ext cx="7812538" cy="923330"/>
          </a:xfrm>
          <a:prstGeom prst="rect">
            <a:avLst/>
          </a:prstGeom>
        </p:spPr>
        <p:txBody>
          <a:bodyPr wrap="square">
            <a:spAutoFit/>
          </a:bodyPr>
          <a:lstStyle/>
          <a:p>
            <a:pPr algn="ctr"/>
            <a:r>
              <a:rPr lang="en-GB" sz="5400" dirty="0">
                <a:latin typeface="Comic Sans MS" panose="030F0702030302020204" pitchFamily="66" charset="0"/>
                <a:ea typeface="Times New Roman" panose="02020603050405020304" pitchFamily="18" charset="0"/>
                <a:cs typeface="Times New Roman" panose="02020603050405020304" pitchFamily="18" charset="0"/>
              </a:rPr>
              <a:t>What happened next?</a:t>
            </a:r>
            <a:endParaRPr lang="en-GB" sz="8000" dirty="0"/>
          </a:p>
        </p:txBody>
      </p:sp>
      <p:sp>
        <p:nvSpPr>
          <p:cNvPr id="9" name="Rectangle 8"/>
          <p:cNvSpPr/>
          <p:nvPr/>
        </p:nvSpPr>
        <p:spPr>
          <a:xfrm>
            <a:off x="756191" y="4358442"/>
            <a:ext cx="7812538" cy="1754326"/>
          </a:xfrm>
          <a:prstGeom prst="rect">
            <a:avLst/>
          </a:prstGeom>
        </p:spPr>
        <p:txBody>
          <a:bodyPr wrap="square">
            <a:spAutoFit/>
          </a:bodyPr>
          <a:lstStyle/>
          <a:p>
            <a:pPr algn="ctr"/>
            <a:r>
              <a:rPr lang="en-GB" sz="3600" dirty="0">
                <a:latin typeface="Comic Sans MS" panose="030F0702030302020204" pitchFamily="66" charset="0"/>
                <a:ea typeface="Times New Roman" panose="02020603050405020304" pitchFamily="18" charset="0"/>
                <a:cs typeface="Times New Roman" panose="02020603050405020304" pitchFamily="18" charset="0"/>
              </a:rPr>
              <a:t>What was their mission?</a:t>
            </a:r>
          </a:p>
          <a:p>
            <a:pPr algn="ctr"/>
            <a:endParaRPr lang="en-GB" sz="3600" dirty="0">
              <a:latin typeface="Comic Sans MS" panose="030F0702030302020204" pitchFamily="66" charset="0"/>
              <a:ea typeface="Times New Roman" panose="02020603050405020304" pitchFamily="18" charset="0"/>
              <a:cs typeface="Times New Roman" panose="02020603050405020304" pitchFamily="18" charset="0"/>
            </a:endParaRPr>
          </a:p>
          <a:p>
            <a:pPr algn="ctr"/>
            <a:r>
              <a:rPr lang="en-GB" sz="3600" dirty="0">
                <a:latin typeface="Comic Sans MS" panose="030F0702030302020204" pitchFamily="66" charset="0"/>
                <a:cs typeface="Times New Roman" panose="02020603050405020304" pitchFamily="18" charset="0"/>
              </a:rPr>
              <a:t>How can we spread the Good News?</a:t>
            </a:r>
            <a:endParaRPr lang="en-GB" sz="5400" dirty="0"/>
          </a:p>
        </p:txBody>
      </p:sp>
    </p:spTree>
    <p:extLst>
      <p:ext uri="{BB962C8B-B14F-4D97-AF65-F5344CB8AC3E}">
        <p14:creationId xmlns:p14="http://schemas.microsoft.com/office/powerpoint/2010/main" val="247699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908720"/>
            <a:ext cx="3847122" cy="5909310"/>
          </a:xfrm>
          <a:prstGeom prst="rect">
            <a:avLst/>
          </a:prstGeom>
        </p:spPr>
        <p:txBody>
          <a:bodyPr wrap="square">
            <a:spAutoFit/>
          </a:bodyPr>
          <a:lstStyle/>
          <a:p>
            <a:r>
              <a:rPr lang="en-GB" sz="1400" dirty="0"/>
              <a:t>Will You Come And Follow Me</a:t>
            </a:r>
          </a:p>
          <a:p>
            <a:r>
              <a:rPr lang="en-GB" sz="1400" dirty="0"/>
              <a:t>If I But Call Your Name?</a:t>
            </a:r>
          </a:p>
          <a:p>
            <a:r>
              <a:rPr lang="en-GB" sz="1400" dirty="0"/>
              <a:t>Will You Go Where You Don’t Know</a:t>
            </a:r>
          </a:p>
          <a:p>
            <a:r>
              <a:rPr lang="en-GB" sz="1400" dirty="0"/>
              <a:t>And Never Be The Same?</a:t>
            </a:r>
          </a:p>
          <a:p>
            <a:r>
              <a:rPr lang="en-GB" sz="1400" dirty="0"/>
              <a:t>Will You Let My Love Be Shown,</a:t>
            </a:r>
          </a:p>
          <a:p>
            <a:r>
              <a:rPr lang="en-GB" sz="1400" dirty="0"/>
              <a:t>Will You Let My Name Be Known,</a:t>
            </a:r>
          </a:p>
          <a:p>
            <a:r>
              <a:rPr lang="en-GB" sz="1400" dirty="0"/>
              <a:t>Will You Let My Life Be Grown</a:t>
            </a:r>
          </a:p>
          <a:p>
            <a:r>
              <a:rPr lang="en-GB" sz="1400" dirty="0"/>
              <a:t>In You And You In Me?</a:t>
            </a:r>
          </a:p>
          <a:p>
            <a:endParaRPr lang="en-GB" sz="1400" dirty="0"/>
          </a:p>
          <a:p>
            <a:r>
              <a:rPr lang="en-GB" sz="1400" dirty="0"/>
              <a:t>Will You Leave Yourself Behind</a:t>
            </a:r>
          </a:p>
          <a:p>
            <a:r>
              <a:rPr lang="en-GB" sz="1400" dirty="0"/>
              <a:t>If I But Call Your Name?</a:t>
            </a:r>
          </a:p>
          <a:p>
            <a:r>
              <a:rPr lang="en-GB" sz="1400" dirty="0"/>
              <a:t>Will You Care For Cruel And Kind</a:t>
            </a:r>
          </a:p>
          <a:p>
            <a:r>
              <a:rPr lang="en-GB" sz="1400" dirty="0"/>
              <a:t>And Never Be The Same?</a:t>
            </a:r>
          </a:p>
          <a:p>
            <a:r>
              <a:rPr lang="en-GB" sz="1400" dirty="0"/>
              <a:t>Will You Risk The Hostile Stare</a:t>
            </a:r>
          </a:p>
          <a:p>
            <a:r>
              <a:rPr lang="en-GB" sz="1400" dirty="0"/>
              <a:t>Should Your Life Attract Or Scare?</a:t>
            </a:r>
          </a:p>
          <a:p>
            <a:r>
              <a:rPr lang="en-GB" sz="1400" dirty="0"/>
              <a:t>Will You Let Me Answer Prayer</a:t>
            </a:r>
          </a:p>
          <a:p>
            <a:r>
              <a:rPr lang="en-GB" sz="1400" dirty="0"/>
              <a:t>In You And You In Me?</a:t>
            </a:r>
          </a:p>
          <a:p>
            <a:endParaRPr lang="en-GB" sz="1400" dirty="0"/>
          </a:p>
          <a:p>
            <a:r>
              <a:rPr lang="en-GB" sz="1400" dirty="0"/>
              <a:t>Will You Let The Blinded See</a:t>
            </a:r>
          </a:p>
          <a:p>
            <a:r>
              <a:rPr lang="en-GB" sz="1400" dirty="0"/>
              <a:t>If I But Call Your Name?</a:t>
            </a:r>
          </a:p>
          <a:p>
            <a:r>
              <a:rPr lang="en-GB" sz="1400" dirty="0"/>
              <a:t>Will You Set The Prisoners Free</a:t>
            </a:r>
          </a:p>
          <a:p>
            <a:r>
              <a:rPr lang="en-GB" sz="1400" dirty="0"/>
              <a:t>And Never Be The Same?</a:t>
            </a:r>
          </a:p>
          <a:p>
            <a:r>
              <a:rPr lang="en-GB" sz="1400" dirty="0"/>
              <a:t>Will You Kiss The Leper Clean,</a:t>
            </a:r>
          </a:p>
          <a:p>
            <a:r>
              <a:rPr lang="en-GB" sz="1400" dirty="0"/>
              <a:t>And Do Such As This Unseen,</a:t>
            </a:r>
          </a:p>
          <a:p>
            <a:r>
              <a:rPr lang="en-GB" sz="1400" dirty="0"/>
              <a:t>And Admit To What I Mean</a:t>
            </a:r>
          </a:p>
          <a:p>
            <a:r>
              <a:rPr lang="en-GB" sz="1400" dirty="0"/>
              <a:t>In You And You In Me?</a:t>
            </a:r>
          </a:p>
          <a:p>
            <a:endParaRPr lang="en-GB" sz="1400" dirty="0"/>
          </a:p>
        </p:txBody>
      </p:sp>
      <p:sp>
        <p:nvSpPr>
          <p:cNvPr id="4" name="Rectangle 3"/>
          <p:cNvSpPr/>
          <p:nvPr/>
        </p:nvSpPr>
        <p:spPr>
          <a:xfrm>
            <a:off x="4499992" y="1916832"/>
            <a:ext cx="4376436" cy="3754874"/>
          </a:xfrm>
          <a:prstGeom prst="rect">
            <a:avLst/>
          </a:prstGeom>
        </p:spPr>
        <p:txBody>
          <a:bodyPr>
            <a:spAutoFit/>
          </a:bodyPr>
          <a:lstStyle/>
          <a:p>
            <a:r>
              <a:rPr lang="en-GB" sz="1400" dirty="0" smtClean="0"/>
              <a:t>Will You Love The ‘You’ You Hide</a:t>
            </a:r>
          </a:p>
          <a:p>
            <a:r>
              <a:rPr lang="en-GB" sz="1400" dirty="0" smtClean="0"/>
              <a:t>If I But Call Your Name?</a:t>
            </a:r>
          </a:p>
          <a:p>
            <a:r>
              <a:rPr lang="en-GB" sz="1400" dirty="0" smtClean="0"/>
              <a:t>Will You Quell The Fear Inside</a:t>
            </a:r>
          </a:p>
          <a:p>
            <a:r>
              <a:rPr lang="en-GB" sz="1400" dirty="0" smtClean="0"/>
              <a:t>And Never Be The Same?</a:t>
            </a:r>
          </a:p>
          <a:p>
            <a:r>
              <a:rPr lang="en-GB" sz="1400" dirty="0" smtClean="0"/>
              <a:t>Will You Use The Faith You’ve Found</a:t>
            </a:r>
          </a:p>
          <a:p>
            <a:r>
              <a:rPr lang="en-GB" sz="1400" dirty="0" smtClean="0"/>
              <a:t>To Reshape The World Around,</a:t>
            </a:r>
          </a:p>
          <a:p>
            <a:r>
              <a:rPr lang="en-GB" sz="1400" dirty="0" smtClean="0"/>
              <a:t>Through My Sight And Touch And Sound</a:t>
            </a:r>
          </a:p>
          <a:p>
            <a:r>
              <a:rPr lang="en-GB" sz="1400" dirty="0" smtClean="0"/>
              <a:t>In You And You In Me?</a:t>
            </a:r>
          </a:p>
          <a:p>
            <a:endParaRPr lang="en-GB" sz="1400" dirty="0" smtClean="0"/>
          </a:p>
          <a:p>
            <a:r>
              <a:rPr lang="en-GB" sz="1400" dirty="0" smtClean="0"/>
              <a:t>Lord, Your Summons Echoes True</a:t>
            </a:r>
          </a:p>
          <a:p>
            <a:r>
              <a:rPr lang="en-GB" sz="1400" dirty="0" smtClean="0"/>
              <a:t>When You But Call My Name.</a:t>
            </a:r>
          </a:p>
          <a:p>
            <a:r>
              <a:rPr lang="en-GB" sz="1400" dirty="0" smtClean="0"/>
              <a:t>Let Me Turn And Follow You</a:t>
            </a:r>
          </a:p>
          <a:p>
            <a:r>
              <a:rPr lang="en-GB" sz="1400" dirty="0" smtClean="0"/>
              <a:t>And Never Be The Same.</a:t>
            </a:r>
          </a:p>
          <a:p>
            <a:r>
              <a:rPr lang="en-GB" sz="1400" dirty="0" smtClean="0"/>
              <a:t>In Your Company I’ll Go</a:t>
            </a:r>
          </a:p>
          <a:p>
            <a:r>
              <a:rPr lang="en-GB" sz="1400" dirty="0" smtClean="0"/>
              <a:t>Where Your Love And Footsteps Show.</a:t>
            </a:r>
          </a:p>
          <a:p>
            <a:r>
              <a:rPr lang="en-GB" sz="1400" dirty="0" smtClean="0"/>
              <a:t>Thus I’ll Move And Live And Grow</a:t>
            </a:r>
          </a:p>
          <a:p>
            <a:r>
              <a:rPr lang="en-GB" sz="1400" dirty="0" smtClean="0"/>
              <a:t>In You And You In Me.</a:t>
            </a:r>
            <a:endParaRPr lang="en-GB" sz="1400" dirty="0"/>
          </a:p>
        </p:txBody>
      </p:sp>
      <p:sp>
        <p:nvSpPr>
          <p:cNvPr id="5" name="Rectangle 4"/>
          <p:cNvSpPr/>
          <p:nvPr/>
        </p:nvSpPr>
        <p:spPr>
          <a:xfrm>
            <a:off x="3491880" y="5894700"/>
            <a:ext cx="5384548" cy="646331"/>
          </a:xfrm>
          <a:prstGeom prst="rect">
            <a:avLst/>
          </a:prstGeom>
        </p:spPr>
        <p:txBody>
          <a:bodyPr wrap="square">
            <a:spAutoFit/>
          </a:bodyPr>
          <a:lstStyle/>
          <a:p>
            <a:r>
              <a:rPr lang="en-GB" dirty="0">
                <a:hlinkClick r:id="rId3"/>
              </a:rPr>
              <a:t>https://</a:t>
            </a:r>
            <a:r>
              <a:rPr lang="en-GB" dirty="0" smtClean="0">
                <a:hlinkClick r:id="rId3"/>
              </a:rPr>
              <a:t>www.youtube.com/watch?v=o469PRLdbHU</a:t>
            </a:r>
            <a:endParaRPr lang="en-GB" dirty="0" smtClean="0"/>
          </a:p>
          <a:p>
            <a:endParaRPr lang="en-GB" dirty="0"/>
          </a:p>
        </p:txBody>
      </p:sp>
    </p:spTree>
    <p:extLst>
      <p:ext uri="{BB962C8B-B14F-4D97-AF65-F5344CB8AC3E}">
        <p14:creationId xmlns:p14="http://schemas.microsoft.com/office/powerpoint/2010/main" val="382306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How do you think the apostles felt when Jesus chose them to be his special helpers?</a:t>
            </a:r>
          </a:p>
          <a:p>
            <a:endParaRPr lang="en-GB" dirty="0" smtClean="0"/>
          </a:p>
          <a:p>
            <a:r>
              <a:rPr lang="en-GB" dirty="0" smtClean="0"/>
              <a:t>Why </a:t>
            </a:r>
            <a:r>
              <a:rPr lang="en-GB" dirty="0"/>
              <a:t>do you think he needed to choose people to help him? </a:t>
            </a:r>
            <a:endParaRPr lang="en-GB" dirty="0" smtClean="0"/>
          </a:p>
          <a:p>
            <a:endParaRPr lang="en-GB" dirty="0" smtClean="0"/>
          </a:p>
          <a:p>
            <a:r>
              <a:rPr lang="en-GB" dirty="0" smtClean="0"/>
              <a:t>How </a:t>
            </a:r>
            <a:r>
              <a:rPr lang="en-GB" dirty="0"/>
              <a:t>do people serve God in their parish </a:t>
            </a:r>
            <a:r>
              <a:rPr lang="en-GB" dirty="0" smtClean="0"/>
              <a:t>community today?</a:t>
            </a:r>
          </a:p>
          <a:p>
            <a:endParaRPr lang="en-GB" dirty="0"/>
          </a:p>
          <a:p>
            <a:r>
              <a:rPr lang="en-GB" dirty="0" smtClean="0"/>
              <a:t>How can we live out our lives as apostles of Jesus?</a:t>
            </a:r>
            <a:endParaRPr lang="en-GB" dirty="0"/>
          </a:p>
          <a:p>
            <a:endParaRPr lang="en-GB" dirty="0"/>
          </a:p>
        </p:txBody>
      </p:sp>
      <p:sp>
        <p:nvSpPr>
          <p:cNvPr id="3" name="Title 2"/>
          <p:cNvSpPr>
            <a:spLocks noGrp="1"/>
          </p:cNvSpPr>
          <p:nvPr>
            <p:ph type="title"/>
          </p:nvPr>
        </p:nvSpPr>
        <p:spPr>
          <a:xfrm>
            <a:off x="1547664" y="338328"/>
            <a:ext cx="6264696" cy="1252728"/>
          </a:xfrm>
        </p:spPr>
        <p:txBody>
          <a:bodyPr>
            <a:noAutofit/>
          </a:bodyPr>
          <a:lstStyle/>
          <a:p>
            <a:r>
              <a:rPr lang="en-GB" dirty="0" smtClean="0"/>
              <a:t>Jesus chooses people to work for him</a:t>
            </a:r>
            <a:endParaRPr lang="en-GB" dirty="0"/>
          </a:p>
        </p:txBody>
      </p:sp>
    </p:spTree>
    <p:extLst>
      <p:ext uri="{BB962C8B-B14F-4D97-AF65-F5344CB8AC3E}">
        <p14:creationId xmlns:p14="http://schemas.microsoft.com/office/powerpoint/2010/main" val="426766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074648"/>
            <a:ext cx="7408333" cy="3450696"/>
          </a:xfrm>
        </p:spPr>
        <p:txBody>
          <a:bodyPr>
            <a:normAutofit fontScale="55000" lnSpcReduction="20000"/>
          </a:bodyPr>
          <a:lstStyle/>
          <a:p>
            <a:pPr marL="0" indent="0">
              <a:buNone/>
            </a:pPr>
            <a:r>
              <a:rPr lang="en-GB" sz="4000" dirty="0" smtClean="0">
                <a:latin typeface="Arial" panose="020B0604020202020204" pitchFamily="34" charset="0"/>
                <a:cs typeface="Arial" panose="020B0604020202020204" pitchFamily="34" charset="0"/>
              </a:rPr>
              <a:t>St Clare </a:t>
            </a:r>
            <a:r>
              <a:rPr lang="en-GB" sz="4000" dirty="0">
                <a:latin typeface="Arial" panose="020B0604020202020204" pitchFamily="34" charset="0"/>
                <a:cs typeface="Arial" panose="020B0604020202020204" pitchFamily="34" charset="0"/>
              </a:rPr>
              <a:t>– design a ‘Code of Conduct’ of how we/they can lead our/their lives as ‘apostles’ of Jesus, giving some reasons for </a:t>
            </a:r>
            <a:r>
              <a:rPr lang="en-GB" sz="4000" dirty="0" smtClean="0">
                <a:latin typeface="Arial" panose="020B0604020202020204" pitchFamily="34" charset="0"/>
                <a:cs typeface="Arial" panose="020B0604020202020204" pitchFamily="34" charset="0"/>
              </a:rPr>
              <a:t>your </a:t>
            </a:r>
            <a:r>
              <a:rPr lang="en-GB" sz="4000" dirty="0">
                <a:latin typeface="Arial" panose="020B0604020202020204" pitchFamily="34" charset="0"/>
                <a:cs typeface="Arial" panose="020B0604020202020204" pitchFamily="34" charset="0"/>
              </a:rPr>
              <a:t>choices. </a:t>
            </a:r>
            <a:r>
              <a:rPr lang="en-GB" sz="4000" dirty="0" smtClean="0">
                <a:latin typeface="Arial" panose="020B0604020202020204" pitchFamily="34" charset="0"/>
                <a:cs typeface="Arial" panose="020B0604020202020204" pitchFamily="34" charset="0"/>
              </a:rPr>
              <a:t>Link to the hymn.</a:t>
            </a:r>
          </a:p>
          <a:p>
            <a:pPr marL="0" indent="0">
              <a:buNone/>
            </a:pPr>
            <a:r>
              <a:rPr lang="en-GB" sz="4000" dirty="0" smtClean="0">
                <a:latin typeface="Arial" panose="020B0604020202020204" pitchFamily="34" charset="0"/>
                <a:cs typeface="Arial" panose="020B0604020202020204" pitchFamily="34" charset="0"/>
              </a:rPr>
              <a:t>Example:</a:t>
            </a:r>
          </a:p>
          <a:p>
            <a:pPr marL="0" indent="0">
              <a:buNone/>
            </a:pPr>
            <a:r>
              <a:rPr lang="en-GB" sz="4000" dirty="0" smtClean="0">
                <a:latin typeface="Arial" panose="020B0604020202020204" pitchFamily="34" charset="0"/>
                <a:cs typeface="Arial" panose="020B0604020202020204" pitchFamily="34" charset="0"/>
              </a:rPr>
              <a:t>We should help others who are sick because that is what Jesus did when he helped the blind man.</a:t>
            </a:r>
          </a:p>
          <a:p>
            <a:pPr marL="0" indent="0">
              <a:buNone/>
            </a:pPr>
            <a:endParaRPr lang="en-GB" sz="4000" dirty="0">
              <a:latin typeface="Arial" panose="020B0604020202020204" pitchFamily="34" charset="0"/>
              <a:cs typeface="Arial" panose="020B0604020202020204" pitchFamily="34" charset="0"/>
            </a:endParaRPr>
          </a:p>
          <a:p>
            <a:pPr marL="0" indent="0">
              <a:buNone/>
            </a:pPr>
            <a:r>
              <a:rPr lang="en-GB" sz="4000" dirty="0" smtClean="0">
                <a:latin typeface="Arial" panose="020B0604020202020204" pitchFamily="34" charset="0"/>
                <a:cs typeface="Arial" panose="020B0604020202020204" pitchFamily="34" charset="0"/>
              </a:rPr>
              <a:t>St Francis </a:t>
            </a:r>
            <a:r>
              <a:rPr lang="en-GB" sz="4000" dirty="0">
                <a:latin typeface="Arial" panose="020B0604020202020204" pitchFamily="34" charset="0"/>
                <a:cs typeface="Arial" panose="020B0604020202020204" pitchFamily="34" charset="0"/>
              </a:rPr>
              <a:t>- Draw a </a:t>
            </a:r>
            <a:r>
              <a:rPr lang="en-GB" sz="4000" dirty="0" smtClean="0">
                <a:latin typeface="Arial" panose="020B0604020202020204" pitchFamily="34" charset="0"/>
                <a:cs typeface="Arial" panose="020B0604020202020204" pitchFamily="34" charset="0"/>
              </a:rPr>
              <a:t>picture </a:t>
            </a:r>
            <a:r>
              <a:rPr lang="en-GB" sz="4000" dirty="0">
                <a:latin typeface="Arial" panose="020B0604020202020204" pitchFamily="34" charset="0"/>
                <a:cs typeface="Arial" panose="020B0604020202020204" pitchFamily="34" charset="0"/>
              </a:rPr>
              <a:t>of people living out their lives as ‘apostles’– provide description with some reasons</a:t>
            </a:r>
            <a:r>
              <a:rPr lang="en-GB" sz="4000" dirty="0" smtClean="0">
                <a:latin typeface="Arial" panose="020B0604020202020204" pitchFamily="34" charset="0"/>
                <a:cs typeface="Arial" panose="020B0604020202020204" pitchFamily="34" charset="0"/>
              </a:rPr>
              <a:t>.  Try to link to the hymn.</a:t>
            </a:r>
            <a:endParaRPr lang="en-GB" sz="4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r>
              <a:rPr lang="en-GB" sz="2800" u="sng" dirty="0"/>
              <a:t>I can discuss and describe the actions of Christians living out their lives as ‘apostles’ of Jesus, giving reasons for what they say and </a:t>
            </a:r>
            <a:r>
              <a:rPr lang="en-GB" sz="2800" u="sng" dirty="0" smtClean="0"/>
              <a:t>do</a:t>
            </a:r>
            <a:endParaRPr lang="en-GB" sz="2800" u="sng" dirty="0"/>
          </a:p>
        </p:txBody>
      </p:sp>
      <p:sp>
        <p:nvSpPr>
          <p:cNvPr id="4" name="TextBox 3"/>
          <p:cNvSpPr txBox="1"/>
          <p:nvPr/>
        </p:nvSpPr>
        <p:spPr>
          <a:xfrm>
            <a:off x="558232" y="2143491"/>
            <a:ext cx="8159028"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Stick in a meditation sticker, then begin your work:</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75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What do you think we might be learning about in this lesson?</a:t>
            </a:r>
            <a:endParaRPr lang="en-GB" dirty="0"/>
          </a:p>
        </p:txBody>
      </p:sp>
      <p:pic>
        <p:nvPicPr>
          <p:cNvPr id="2050" name="Picture 2" descr="http://dioceseofbrentwood.net/assets/dbimages/46.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3765319" cy="28428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uk.org.uk/hx/parish/photos/churches/images/HolyCrossChurchExteriorFrontCent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789040"/>
            <a:ext cx="38100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kuk.org.uk/hx/parish/photos/churches/images/HolyCrossChurchAltarFromAbov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159" y="1700808"/>
            <a:ext cx="38100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44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1</a:t>
            </a:r>
            <a:endParaRPr lang="en-GB" dirty="0"/>
          </a:p>
        </p:txBody>
      </p:sp>
      <p:sp>
        <p:nvSpPr>
          <p:cNvPr id="5" name="Subtitle 4"/>
          <p:cNvSpPr>
            <a:spLocks noGrp="1"/>
          </p:cNvSpPr>
          <p:nvPr>
            <p:ph type="subTitle" idx="1"/>
          </p:nvPr>
        </p:nvSpPr>
        <p:spPr/>
        <p:txBody>
          <a:bodyPr>
            <a:noAutofit/>
          </a:bodyPr>
          <a:lstStyle/>
          <a:p>
            <a:endParaRPr lang="en-GB" sz="5400" dirty="0"/>
          </a:p>
          <a:p>
            <a:endParaRPr lang="en-GB" sz="5400" dirty="0"/>
          </a:p>
        </p:txBody>
      </p:sp>
    </p:spTree>
    <p:extLst>
      <p:ext uri="{BB962C8B-B14F-4D97-AF65-F5344CB8AC3E}">
        <p14:creationId xmlns:p14="http://schemas.microsoft.com/office/powerpoint/2010/main" val="754344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529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979712" y="1484784"/>
            <a:ext cx="6600451" cy="1152128"/>
          </a:xfrm>
        </p:spPr>
        <p:txBody>
          <a:bodyPr>
            <a:normAutofit/>
          </a:bodyPr>
          <a:lstStyle/>
          <a:p>
            <a:r>
              <a:rPr lang="en-GB" sz="6000" dirty="0" smtClean="0">
                <a:solidFill>
                  <a:schemeClr val="bg2">
                    <a:lumMod val="25000"/>
                  </a:schemeClr>
                </a:solidFill>
                <a:latin typeface="Arial Narrow" panose="020B0606020202030204" pitchFamily="34" charset="0"/>
              </a:rPr>
              <a:t>Christian Meditation</a:t>
            </a:r>
            <a:endParaRPr lang="en-GB" sz="6000" dirty="0">
              <a:solidFill>
                <a:schemeClr val="bg2">
                  <a:lumMod val="25000"/>
                </a:schemeClr>
              </a:solidFill>
              <a:latin typeface="Arial Narrow" panose="020B0606020202030204" pitchFamily="34" charset="0"/>
            </a:endParaRPr>
          </a:p>
        </p:txBody>
      </p:sp>
    </p:spTree>
    <p:extLst>
      <p:ext uri="{BB962C8B-B14F-4D97-AF65-F5344CB8AC3E}">
        <p14:creationId xmlns:p14="http://schemas.microsoft.com/office/powerpoint/2010/main" val="1881725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24110"/>
            <a:ext cx="6589199" cy="1280890"/>
          </a:xfrm>
        </p:spPr>
        <p:txBody>
          <a:bodyPr/>
          <a:lstStyle/>
          <a:p>
            <a:pPr algn="ctr"/>
            <a:r>
              <a:rPr lang="en-GB" b="1" dirty="0" smtClean="0">
                <a:latin typeface="Arial Narrow" panose="020B0606020202030204" pitchFamily="34" charset="0"/>
              </a:rPr>
              <a:t>Opening Prayer</a:t>
            </a:r>
            <a:endParaRPr lang="en-GB" b="1" dirty="0">
              <a:latin typeface="Arial Narrow" panose="020B0606020202030204" pitchFamily="34" charset="0"/>
            </a:endParaRPr>
          </a:p>
        </p:txBody>
      </p:sp>
      <p:sp>
        <p:nvSpPr>
          <p:cNvPr id="3" name="Content Placeholder 2"/>
          <p:cNvSpPr>
            <a:spLocks noGrp="1"/>
          </p:cNvSpPr>
          <p:nvPr>
            <p:ph idx="1"/>
          </p:nvPr>
        </p:nvSpPr>
        <p:spPr>
          <a:xfrm>
            <a:off x="899592" y="1628800"/>
            <a:ext cx="8244408" cy="3777622"/>
          </a:xfrm>
        </p:spPr>
        <p:txBody>
          <a:bodyPr>
            <a:normAutofit/>
          </a:bodyPr>
          <a:lstStyle/>
          <a:p>
            <a:pPr algn="ctr">
              <a:buNone/>
            </a:pPr>
            <a:endParaRPr lang="en-GB" dirty="0" smtClean="0">
              <a:latin typeface="Arial Narrow" panose="020B0606020202030204" pitchFamily="34" charset="0"/>
            </a:endParaRPr>
          </a:p>
          <a:p>
            <a:pPr algn="ctr">
              <a:buNone/>
            </a:pPr>
            <a:r>
              <a:rPr lang="en-GB" sz="3600" b="1" dirty="0" smtClean="0">
                <a:latin typeface="Arial Narrow" panose="020B0606020202030204" pitchFamily="34" charset="0"/>
              </a:rPr>
              <a:t>Jesus open our ears to hear your voice</a:t>
            </a:r>
          </a:p>
          <a:p>
            <a:pPr algn="ctr">
              <a:buNone/>
            </a:pPr>
            <a:r>
              <a:rPr lang="en-GB" sz="3600" b="1" dirty="0" smtClean="0">
                <a:latin typeface="Arial Narrow" panose="020B0606020202030204" pitchFamily="34" charset="0"/>
              </a:rPr>
              <a:t>Open our eyes to see your face</a:t>
            </a:r>
          </a:p>
          <a:p>
            <a:pPr algn="ctr">
              <a:buNone/>
            </a:pPr>
            <a:r>
              <a:rPr lang="en-GB" sz="3600" b="1" dirty="0" smtClean="0">
                <a:latin typeface="Arial Narrow" panose="020B0606020202030204" pitchFamily="34" charset="0"/>
              </a:rPr>
              <a:t>Open our mouths to speak your words</a:t>
            </a:r>
          </a:p>
          <a:p>
            <a:pPr algn="ctr">
              <a:buNone/>
            </a:pPr>
            <a:r>
              <a:rPr lang="en-GB" sz="3600" b="1" dirty="0" smtClean="0">
                <a:latin typeface="Arial Narrow" panose="020B0606020202030204" pitchFamily="34" charset="0"/>
              </a:rPr>
              <a:t>Open our hearts to your love</a:t>
            </a:r>
          </a:p>
          <a:p>
            <a:pPr algn="ctr">
              <a:buNone/>
            </a:pPr>
            <a:r>
              <a:rPr lang="en-GB" sz="3600" b="1" dirty="0" smtClean="0">
                <a:latin typeface="Arial Narrow" panose="020B0606020202030204" pitchFamily="34" charset="0"/>
              </a:rPr>
              <a:t>Open our hearts to your love</a:t>
            </a:r>
            <a:endParaRPr lang="en-GB" sz="3600" b="1" dirty="0">
              <a:latin typeface="Arial Narrow" panose="020B0606020202030204" pitchFamily="34" charset="0"/>
            </a:endParaRPr>
          </a:p>
        </p:txBody>
      </p:sp>
      <p:pic>
        <p:nvPicPr>
          <p:cNvPr id="4" name="17. Open Our Hear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6003925"/>
            <a:ext cx="609600" cy="609600"/>
          </a:xfrm>
          <a:prstGeom prst="rect">
            <a:avLst/>
          </a:prstGeom>
        </p:spPr>
      </p:pic>
    </p:spTree>
    <p:extLst>
      <p:ext uri="{BB962C8B-B14F-4D97-AF65-F5344CB8AC3E}">
        <p14:creationId xmlns:p14="http://schemas.microsoft.com/office/powerpoint/2010/main" val="23843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Image result for maranath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0"/>
            <a:ext cx="9179496" cy="69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87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772400" cy="648071"/>
          </a:xfrm>
        </p:spPr>
        <p:txBody>
          <a:bodyPr/>
          <a:lstStyle/>
          <a:p>
            <a:pPr algn="ctr"/>
            <a:r>
              <a:rPr lang="en-GB" sz="3600" b="1" dirty="0" smtClean="0">
                <a:latin typeface="Arial Narrow" panose="020B0606020202030204" pitchFamily="34" charset="0"/>
              </a:rPr>
              <a:t>Blessing Song</a:t>
            </a:r>
            <a:endParaRPr lang="en-GB" sz="3600" b="1" dirty="0">
              <a:latin typeface="Arial Narrow" panose="020B0606020202030204" pitchFamily="34" charset="0"/>
            </a:endParaRPr>
          </a:p>
        </p:txBody>
      </p:sp>
      <p:sp>
        <p:nvSpPr>
          <p:cNvPr id="3" name="Subtitle 2"/>
          <p:cNvSpPr>
            <a:spLocks noGrp="1"/>
          </p:cNvSpPr>
          <p:nvPr>
            <p:ph type="subTitle" idx="1"/>
          </p:nvPr>
        </p:nvSpPr>
        <p:spPr>
          <a:xfrm>
            <a:off x="1437420" y="1268760"/>
            <a:ext cx="6264696" cy="3760053"/>
          </a:xfrm>
        </p:spPr>
        <p:txBody>
          <a:bodyPr>
            <a:noAutofit/>
          </a:bodyPr>
          <a:lstStyle/>
          <a:p>
            <a:r>
              <a:rPr lang="en-GB" sz="3600" b="1" dirty="0" smtClean="0">
                <a:solidFill>
                  <a:schemeClr val="tx1"/>
                </a:solidFill>
                <a:latin typeface="Arial Narrow" panose="020B0606020202030204" pitchFamily="34" charset="0"/>
              </a:rPr>
              <a:t>We call on you O God </a:t>
            </a:r>
          </a:p>
          <a:p>
            <a:r>
              <a:rPr lang="en-GB" sz="3600" b="1" dirty="0" smtClean="0">
                <a:solidFill>
                  <a:schemeClr val="tx1"/>
                </a:solidFill>
                <a:latin typeface="Arial Narrow" panose="020B0606020202030204" pitchFamily="34" charset="0"/>
              </a:rPr>
              <a:t>and on Jesus Christ your Son </a:t>
            </a:r>
          </a:p>
          <a:p>
            <a:r>
              <a:rPr lang="en-GB" sz="3600" b="1" dirty="0" smtClean="0">
                <a:solidFill>
                  <a:schemeClr val="tx1"/>
                </a:solidFill>
                <a:latin typeface="Arial Narrow" panose="020B0606020202030204" pitchFamily="34" charset="0"/>
              </a:rPr>
              <a:t>through the power of the Spirit </a:t>
            </a:r>
          </a:p>
          <a:p>
            <a:r>
              <a:rPr lang="en-GB" sz="3600" b="1" dirty="0" smtClean="0">
                <a:solidFill>
                  <a:schemeClr val="tx1"/>
                </a:solidFill>
                <a:latin typeface="Arial Narrow" panose="020B0606020202030204" pitchFamily="34" charset="0"/>
              </a:rPr>
              <a:t>that makes us truly one. </a:t>
            </a:r>
          </a:p>
          <a:p>
            <a:r>
              <a:rPr lang="en-GB" sz="3600" b="1" dirty="0" smtClean="0">
                <a:solidFill>
                  <a:schemeClr val="tx1"/>
                </a:solidFill>
                <a:latin typeface="Arial Narrow" panose="020B0606020202030204" pitchFamily="34" charset="0"/>
              </a:rPr>
              <a:t>We ask you to bless us </a:t>
            </a:r>
          </a:p>
          <a:p>
            <a:r>
              <a:rPr lang="en-GB" sz="3600" b="1" dirty="0" smtClean="0">
                <a:solidFill>
                  <a:schemeClr val="tx1"/>
                </a:solidFill>
                <a:latin typeface="Arial Narrow" panose="020B0606020202030204" pitchFamily="34" charset="0"/>
              </a:rPr>
              <a:t>and lead us in your ways </a:t>
            </a:r>
          </a:p>
          <a:p>
            <a:r>
              <a:rPr lang="en-GB" sz="3600" b="1" dirty="0" smtClean="0">
                <a:solidFill>
                  <a:schemeClr val="tx1"/>
                </a:solidFill>
                <a:latin typeface="Arial Narrow" panose="020B0606020202030204" pitchFamily="34" charset="0"/>
              </a:rPr>
              <a:t>as you guide us on our journey </a:t>
            </a:r>
          </a:p>
          <a:p>
            <a:r>
              <a:rPr lang="en-GB" sz="3600" b="1" dirty="0" smtClean="0">
                <a:solidFill>
                  <a:schemeClr val="tx1"/>
                </a:solidFill>
                <a:latin typeface="Arial Narrow" panose="020B0606020202030204" pitchFamily="34" charset="0"/>
              </a:rPr>
              <a:t>everyday.</a:t>
            </a:r>
            <a:endParaRPr lang="en-GB" sz="3600" b="1" dirty="0">
              <a:latin typeface="Arial Narrow" panose="020B0606020202030204" pitchFamily="34" charset="0"/>
            </a:endParaRPr>
          </a:p>
        </p:txBody>
      </p:sp>
      <p:pic>
        <p:nvPicPr>
          <p:cNvPr id="4" name="18. We Call On You - Co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911" y="6309320"/>
            <a:ext cx="436146" cy="388190"/>
          </a:xfrm>
          <a:prstGeom prst="rect">
            <a:avLst/>
          </a:prstGeom>
        </p:spPr>
      </p:pic>
    </p:spTree>
    <p:extLst>
      <p:ext uri="{BB962C8B-B14F-4D97-AF65-F5344CB8AC3E}">
        <p14:creationId xmlns:p14="http://schemas.microsoft.com/office/powerpoint/2010/main" val="42794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548680"/>
            <a:ext cx="7198568" cy="576064"/>
          </a:xfrm>
        </p:spPr>
        <p:txBody>
          <a:bodyPr>
            <a:normAutofit fontScale="90000"/>
          </a:bodyPr>
          <a:lstStyle/>
          <a:p>
            <a:endParaRPr lang="en-GB" dirty="0"/>
          </a:p>
        </p:txBody>
      </p:sp>
      <p:sp>
        <p:nvSpPr>
          <p:cNvPr id="3" name="Subtitle 2"/>
          <p:cNvSpPr>
            <a:spLocks noGrp="1"/>
          </p:cNvSpPr>
          <p:nvPr>
            <p:ph type="subTitle" idx="1"/>
          </p:nvPr>
        </p:nvSpPr>
        <p:spPr>
          <a:xfrm>
            <a:off x="971600" y="1340768"/>
            <a:ext cx="6800800" cy="4298032"/>
          </a:xfrm>
        </p:spPr>
        <p:txBody>
          <a:bodyPr/>
          <a:lstStyle/>
          <a:p>
            <a:endParaRPr lang="en-GB" dirty="0" smtClean="0"/>
          </a:p>
          <a:p>
            <a:endParaRPr lang="en-GB" dirty="0"/>
          </a:p>
          <a:p>
            <a:endParaRPr lang="en-GB" dirty="0"/>
          </a:p>
        </p:txBody>
      </p:sp>
      <p:pic>
        <p:nvPicPr>
          <p:cNvPr id="4098" name="Picture 2" descr="https://encrypted-tbn3.gstatic.com/images?q=tbn:ANd9GcRY7cMaTaKOfWdA7pPc0pVe7CH2dMKnHOwBGhT98whJd4vpKk46">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225331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20888"/>
            <a:ext cx="8424936" cy="4032448"/>
          </a:xfrm>
        </p:spPr>
        <p:txBody>
          <a:bodyPr>
            <a:normAutofit fontScale="92500"/>
          </a:bodyPr>
          <a:lstStyle/>
          <a:p>
            <a:pPr>
              <a:lnSpc>
                <a:spcPct val="160000"/>
              </a:lnSpc>
            </a:pPr>
            <a:r>
              <a:rPr lang="en-GB" dirty="0" smtClean="0"/>
              <a:t>Jesus </a:t>
            </a:r>
            <a:r>
              <a:rPr lang="en-GB" dirty="0"/>
              <a:t>proclaimed God the Father’s love by what he said </a:t>
            </a:r>
            <a:r>
              <a:rPr lang="en-GB" dirty="0" smtClean="0"/>
              <a:t>and did</a:t>
            </a:r>
            <a:r>
              <a:rPr lang="en-GB" dirty="0"/>
              <a:t>. People who followed Jesus in the early Church </a:t>
            </a:r>
            <a:r>
              <a:rPr lang="en-GB" dirty="0" smtClean="0"/>
              <a:t>began to </a:t>
            </a:r>
            <a:r>
              <a:rPr lang="en-GB" dirty="0"/>
              <a:t>be called Christians. They formed a Christian community called the Church</a:t>
            </a:r>
            <a:r>
              <a:rPr lang="en-GB" dirty="0" smtClean="0"/>
              <a:t>.</a:t>
            </a:r>
          </a:p>
          <a:p>
            <a:pPr>
              <a:lnSpc>
                <a:spcPct val="160000"/>
              </a:lnSpc>
            </a:pPr>
            <a:endParaRPr lang="en-GB" dirty="0"/>
          </a:p>
          <a:p>
            <a:pPr>
              <a:lnSpc>
                <a:spcPct val="160000"/>
              </a:lnSpc>
            </a:pPr>
            <a:r>
              <a:rPr lang="en-GB" dirty="0"/>
              <a:t>At the beginning of his ministry on earth, Jesus chose certain people to follow him and share in his work. They were to be apostles and would be sent out to spread the Good News.</a:t>
            </a:r>
          </a:p>
          <a:p>
            <a:endParaRPr lang="en-GB" dirty="0"/>
          </a:p>
        </p:txBody>
      </p:sp>
      <p:sp>
        <p:nvSpPr>
          <p:cNvPr id="3" name="Title 2"/>
          <p:cNvSpPr>
            <a:spLocks noGrp="1"/>
          </p:cNvSpPr>
          <p:nvPr>
            <p:ph type="title"/>
          </p:nvPr>
        </p:nvSpPr>
        <p:spPr/>
        <p:txBody>
          <a:bodyPr>
            <a:normAutofit fontScale="90000"/>
          </a:bodyPr>
          <a:lstStyle/>
          <a:p>
            <a:r>
              <a:rPr lang="en-GB" dirty="0" smtClean="0"/>
              <a:t>Jesus chooses people to work with him</a:t>
            </a:r>
            <a:endParaRPr lang="en-GB" dirty="0"/>
          </a:p>
        </p:txBody>
      </p:sp>
    </p:spTree>
    <p:extLst>
      <p:ext uri="{BB962C8B-B14F-4D97-AF65-F5344CB8AC3E}">
        <p14:creationId xmlns:p14="http://schemas.microsoft.com/office/powerpoint/2010/main" val="4070403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55576" y="1256294"/>
            <a:ext cx="7524328" cy="5592950"/>
          </a:xfrm>
          <a:prstGeom prst="rect">
            <a:avLst/>
          </a:prstGeom>
        </p:spPr>
      </p:pic>
    </p:spTree>
    <p:extLst>
      <p:ext uri="{BB962C8B-B14F-4D97-AF65-F5344CB8AC3E}">
        <p14:creationId xmlns:p14="http://schemas.microsoft.com/office/powerpoint/2010/main" val="1041409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616</TotalTime>
  <Words>658</Words>
  <Application>Microsoft Office PowerPoint</Application>
  <PresentationFormat>On-screen Show (4:3)</PresentationFormat>
  <Paragraphs>92</Paragraphs>
  <Slides>14</Slides>
  <Notes>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Candara</vt:lpstr>
      <vt:lpstr>Comic Sans MS</vt:lpstr>
      <vt:lpstr>Symbol</vt:lpstr>
      <vt:lpstr>Times New Roman</vt:lpstr>
      <vt:lpstr>Waveform</vt:lpstr>
      <vt:lpstr>Community </vt:lpstr>
      <vt:lpstr>Lesson 1</vt:lpstr>
      <vt:lpstr>Christian Meditation</vt:lpstr>
      <vt:lpstr>Opening Prayer</vt:lpstr>
      <vt:lpstr>PowerPoint Presentation</vt:lpstr>
      <vt:lpstr>Blessing Song</vt:lpstr>
      <vt:lpstr>PowerPoint Presentation</vt:lpstr>
      <vt:lpstr>Jesus chooses people to work with him</vt:lpstr>
      <vt:lpstr>PowerPoint Presentation</vt:lpstr>
      <vt:lpstr>PowerPoint Presentation</vt:lpstr>
      <vt:lpstr>PowerPoint Presentation</vt:lpstr>
      <vt:lpstr>Jesus chooses people to work for him</vt:lpstr>
      <vt:lpstr>I can discuss and describe the actions of Christians living out their lives as ‘apostles’ of Jesus, giving reasons for what they say and do</vt:lpstr>
      <vt:lpstr>What do you think we might be learning about in this lesson?</vt:lpstr>
    </vt:vector>
  </TitlesOfParts>
  <Company>St. Luke's Catholic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Mr Mistry</dc:creator>
  <cp:lastModifiedBy>Judy Beer</cp:lastModifiedBy>
  <cp:revision>35</cp:revision>
  <dcterms:created xsi:type="dcterms:W3CDTF">2013-08-08T15:39:03Z</dcterms:created>
  <dcterms:modified xsi:type="dcterms:W3CDTF">2021-01-05T08:27:07Z</dcterms:modified>
</cp:coreProperties>
</file>