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0" r:id="rId5"/>
    <p:sldId id="261" r:id="rId6"/>
    <p:sldId id="269" r:id="rId7"/>
    <p:sldId id="270" r:id="rId8"/>
    <p:sldId id="28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714" autoAdjust="0"/>
  </p:normalViewPr>
  <p:slideViewPr>
    <p:cSldViewPr snapToGrid="0">
      <p:cViewPr varScale="1">
        <p:scale>
          <a:sx n="81" d="100"/>
          <a:sy n="81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1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1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1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5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1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8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7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1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8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2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828F-8075-4231-BD68-38D095AEB623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33F7-E34A-4664-934D-8217107C5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JWK1k_Fec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0989"/>
            <a:ext cx="12323717" cy="2554545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What did THE ROMANS do for us?</a:t>
            </a:r>
            <a:endParaRPr lang="en-US" sz="8000" b="1" cap="none" spc="50" dirty="0">
              <a:ln w="57150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9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7979" y="147918"/>
            <a:ext cx="8220075" cy="424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4000" smtClean="0">
                <a:latin typeface="Comic Sans MS" panose="030F0702030302020204" pitchFamily="66" charset="0"/>
              </a:rPr>
              <a:t>First stop, the changing rooms!</a:t>
            </a:r>
          </a:p>
        </p:txBody>
      </p:sp>
      <p:pic>
        <p:nvPicPr>
          <p:cNvPr id="7" name="Picture 4" descr="Image result for roman bath changing ro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83" y="1121420"/>
            <a:ext cx="7575527" cy="501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95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22450" y="0"/>
            <a:ext cx="8256588" cy="692467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u="sng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altLang="en-US" sz="6000" u="sng">
                <a:solidFill>
                  <a:srgbClr val="FF0000"/>
                </a:solidFill>
                <a:latin typeface="Comic Sans MS" panose="030F0702030302020204" pitchFamily="66" charset="0"/>
              </a:rPr>
              <a:t>Tepid</a:t>
            </a:r>
            <a:r>
              <a:rPr lang="en-GB" altLang="en-US" sz="6000" u="sng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6000" u="sng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6000" u="sng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6000" u="sng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6000" u="sng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u="sng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What could have this room been used for?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Look at the 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root word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suffix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 tepid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 + </a:t>
            </a: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</a:p>
        </p:txBody>
      </p:sp>
      <p:pic>
        <p:nvPicPr>
          <p:cNvPr id="8" name="Picture 5" descr="Image result for tepidar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19" y="1075032"/>
            <a:ext cx="8045450" cy="477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88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2882" y="158937"/>
            <a:ext cx="8256588" cy="64325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u="sng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altLang="en-US" sz="4800" u="sng">
                <a:solidFill>
                  <a:srgbClr val="FF0000"/>
                </a:solidFill>
                <a:latin typeface="Comic Sans MS" panose="030F0702030302020204" pitchFamily="66" charset="0"/>
              </a:rPr>
              <a:t>Tepid</a:t>
            </a:r>
            <a:r>
              <a:rPr lang="en-GB" altLang="en-US" sz="4800" u="sng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  <a:r>
              <a:rPr lang="en-GB" altLang="en-US" sz="4800" u="sng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What do you think this room was for?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Look at the 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root word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+ </a:t>
            </a: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suffix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tepid = warm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arium = place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The water in this room was nice and warm in order to allow the Romans to relax their muscles and prepare their body temperature for the next room.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87764" y="0"/>
            <a:ext cx="8256588" cy="6802437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4800" u="sng" dirty="0" smtClean="0">
                <a:latin typeface="Comic Sans MS" panose="030F0702030302020204" pitchFamily="66" charset="0"/>
              </a:rPr>
              <a:t>The </a:t>
            </a:r>
            <a:r>
              <a:rPr lang="en-GB" altLang="en-US" sz="4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Cald</a:t>
            </a:r>
            <a:r>
              <a:rPr lang="en-GB" alt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4800" u="sng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4800" u="sng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4800" u="sng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4800" u="sng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4800" u="sng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4800" u="sng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3200" u="sng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800" dirty="0" smtClean="0">
                <a:latin typeface="Comic Sans MS" panose="030F0702030302020204" pitchFamily="66" charset="0"/>
                <a:ea typeface="+mn-ea"/>
                <a:cs typeface="+mn-cs"/>
              </a:rPr>
              <a:t>What could have this room be used for?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800" dirty="0" smtClean="0">
                <a:latin typeface="Comic Sans MS" panose="030F0702030302020204" pitchFamily="66" charset="0"/>
                <a:ea typeface="+mn-ea"/>
                <a:cs typeface="+mn-cs"/>
              </a:rPr>
              <a:t>Look at the </a:t>
            </a:r>
            <a:r>
              <a:rPr lang="en-GB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root word </a:t>
            </a:r>
            <a:r>
              <a:rPr lang="en-GB" altLang="en-US" sz="2800" dirty="0" smtClean="0">
                <a:latin typeface="Comic Sans MS" panose="030F0702030302020204" pitchFamily="66" charset="0"/>
                <a:ea typeface="+mn-ea"/>
                <a:cs typeface="+mn-cs"/>
              </a:rPr>
              <a:t>and</a:t>
            </a:r>
            <a:r>
              <a:rPr lang="en-GB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GB" alt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suffix</a:t>
            </a:r>
            <a:r>
              <a:rPr lang="en-GB" altLang="en-US" sz="2800" dirty="0" smtClean="0"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lang="en-GB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GB" alt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cald</a:t>
            </a:r>
            <a:r>
              <a:rPr lang="en-GB" altLang="en-US" sz="2800" dirty="0" smtClean="0">
                <a:latin typeface="Comic Sans MS" panose="030F0702030302020204" pitchFamily="66" charset="0"/>
                <a:ea typeface="+mn-ea"/>
                <a:cs typeface="+mn-cs"/>
              </a:rPr>
              <a:t> + </a:t>
            </a:r>
            <a:r>
              <a:rPr lang="en-GB" altLang="en-US" sz="2800" dirty="0" err="1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arium</a:t>
            </a:r>
            <a:r>
              <a:rPr lang="en-GB" altLang="en-US" sz="4000" u="sng" dirty="0" smtClean="0"/>
              <a:t> 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70" y="783597"/>
            <a:ext cx="7998375" cy="4759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47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87764" y="165207"/>
            <a:ext cx="8256588" cy="661670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u="sng">
                <a:latin typeface="Comic Sans MS" panose="030F0702030302020204" pitchFamily="66" charset="0"/>
              </a:rPr>
              <a:t>The </a:t>
            </a:r>
            <a:r>
              <a:rPr lang="en-GB" altLang="en-US" sz="4800" u="sng">
                <a:solidFill>
                  <a:srgbClr val="FF0000"/>
                </a:solidFill>
                <a:latin typeface="Comic Sans MS" panose="030F0702030302020204" pitchFamily="66" charset="0"/>
              </a:rPr>
              <a:t>Cald</a:t>
            </a:r>
            <a:r>
              <a:rPr lang="en-GB" altLang="en-US" sz="4800" u="sng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  <a:r>
              <a:rPr lang="en-GB" altLang="en-US" sz="4800" u="sng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What do you think this room was for?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cald = hot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arium = place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cauld</a:t>
            </a: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ron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u="sng"/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98" y="4475269"/>
            <a:ext cx="2829719" cy="2121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02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53078" y="186979"/>
            <a:ext cx="8399463" cy="6370637"/>
          </a:xfrm>
          <a:prstGeom prst="rect">
            <a:avLst/>
          </a:prstGeom>
          <a:solidFill>
            <a:schemeClr val="bg1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u="sng">
                <a:latin typeface="Comic Sans MS" panose="030F0702030302020204" pitchFamily="66" charset="0"/>
              </a:rPr>
              <a:t>The </a:t>
            </a:r>
            <a:r>
              <a:rPr lang="en-GB" altLang="en-US" sz="4800" u="sng">
                <a:solidFill>
                  <a:srgbClr val="FF0000"/>
                </a:solidFill>
                <a:latin typeface="Comic Sans MS" panose="030F0702030302020204" pitchFamily="66" charset="0"/>
              </a:rPr>
              <a:t>Cald</a:t>
            </a:r>
            <a:r>
              <a:rPr lang="en-GB" altLang="en-US" sz="4800" u="sng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u="sng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u="sng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2319" y="4397672"/>
            <a:ext cx="1444523" cy="2720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Image result for skin p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70" y="2972259"/>
            <a:ext cx="2759666" cy="177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Image result for hot water and steam roman ba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37714"/>
          <a:stretch/>
        </p:blipFill>
        <p:spPr bwMode="auto">
          <a:xfrm>
            <a:off x="7324205" y="1012546"/>
            <a:ext cx="2727471" cy="165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19741" y="845791"/>
            <a:ext cx="546735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chemeClr val="tx1"/>
                </a:solidFill>
                <a:latin typeface="Comic Sans MS" panose="030F0702030302020204" pitchFamily="66" charset="0"/>
              </a:rPr>
              <a:t>This room had hot water so there was lots of steam.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chemeClr val="tx1"/>
                </a:solidFill>
                <a:latin typeface="Comic Sans MS" panose="030F0702030302020204" pitchFamily="66" charset="0"/>
              </a:rPr>
              <a:t>The steam opened up the pores on their skin.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chemeClr val="tx1"/>
                </a:solidFill>
                <a:latin typeface="Comic Sans MS" panose="030F0702030302020204" pitchFamily="66" charset="0"/>
              </a:rPr>
              <a:t>Slaves would then rub the skin with oils which smelled nice.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chemeClr val="tx1"/>
                </a:solidFill>
                <a:latin typeface="Comic Sans MS" panose="030F0702030302020204" pitchFamily="66" charset="0"/>
              </a:rPr>
              <a:t>The slaves would have then used a strigil to scrape off the dirt that was in the pores.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chemeClr val="tx1"/>
                </a:solidFill>
                <a:latin typeface="Comic Sans MS" panose="030F0702030302020204" pitchFamily="66" charset="0"/>
              </a:rPr>
              <a:t>The job of this room was to clean your skin. </a:t>
            </a:r>
            <a:endParaRPr lang="en-GB" altLang="en-US" sz="25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65993" y="147918"/>
            <a:ext cx="8256588" cy="6432550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u="sng">
                <a:latin typeface="Comic Sans MS" panose="030F0702030302020204" pitchFamily="66" charset="0"/>
              </a:rPr>
              <a:t>The </a:t>
            </a:r>
            <a:r>
              <a:rPr lang="en-GB" altLang="en-US" sz="4800" u="sng">
                <a:solidFill>
                  <a:srgbClr val="FF0000"/>
                </a:solidFill>
                <a:latin typeface="Comic Sans MS" panose="030F0702030302020204" pitchFamily="66" charset="0"/>
              </a:rPr>
              <a:t>Frigid</a:t>
            </a:r>
            <a:r>
              <a:rPr lang="en-GB" altLang="en-US" sz="4800" u="sng">
                <a:solidFill>
                  <a:srgbClr val="00B050"/>
                </a:solidFill>
                <a:latin typeface="Comic Sans MS" panose="030F0702030302020204" pitchFamily="66" charset="0"/>
              </a:rPr>
              <a:t>arium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What do you think this room was for?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Look at the 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root word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suffix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frigid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+ </a:t>
            </a:r>
            <a:r>
              <a:rPr lang="en-GB" alt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  <a:endParaRPr lang="en-GB" altLang="en-US" sz="2800">
              <a:solidFill>
                <a:srgbClr val="00B050"/>
              </a:solidFill>
            </a:endParaRPr>
          </a:p>
        </p:txBody>
      </p:sp>
      <p:pic>
        <p:nvPicPr>
          <p:cNvPr id="10" name="Picture 5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93" y="1046660"/>
            <a:ext cx="825658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48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2882" y="74006"/>
            <a:ext cx="8256588" cy="6602412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u="sng">
                <a:latin typeface="Comic Sans MS" panose="030F0702030302020204" pitchFamily="66" charset="0"/>
              </a:rPr>
              <a:t>The </a:t>
            </a:r>
            <a:r>
              <a:rPr lang="en-GB" altLang="en-US" sz="4800" u="sng">
                <a:solidFill>
                  <a:srgbClr val="FF0000"/>
                </a:solidFill>
                <a:latin typeface="Comic Sans MS" panose="030F0702030302020204" pitchFamily="66" charset="0"/>
              </a:rPr>
              <a:t>Frigid</a:t>
            </a:r>
            <a:r>
              <a:rPr lang="en-GB" altLang="en-US" sz="4800" u="sng">
                <a:solidFill>
                  <a:srgbClr val="00B050"/>
                </a:solidFill>
                <a:latin typeface="Comic Sans MS" panose="030F0702030302020204" pitchFamily="66" charset="0"/>
              </a:rPr>
              <a:t>arium</a:t>
            </a:r>
            <a:r>
              <a:rPr lang="en-GB" altLang="en-US" sz="4800" u="sng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</a:rPr>
              <a:t>What do you think this room was for?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rgbClr val="FF0000"/>
                </a:solidFill>
                <a:latin typeface="Comic Sans MS" panose="030F0702030302020204" pitchFamily="66" charset="0"/>
              </a:rPr>
              <a:t> frigid, this comes from the Latin word </a:t>
            </a:r>
            <a:r>
              <a:rPr lang="en-GB" altLang="en-US" sz="25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frigidus which means cold.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frigid = cold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arium = place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  <a:cs typeface="Times New Roman" panose="02020603050405020304" pitchFamily="18" charset="0"/>
              </a:rPr>
              <a:t>The cold water in this room closed the pores so that no dirt could get back into the skin.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  <a:cs typeface="Times New Roman" panose="02020603050405020304" pitchFamily="18" charset="0"/>
              </a:rPr>
              <a:t>This bath was also big enough to swim in.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 u="sng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 u="sng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79591" y="327030"/>
            <a:ext cx="11152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explain w</a:t>
            </a:r>
            <a:r>
              <a:rPr lang="en-GB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 the </a:t>
            </a:r>
            <a:r>
              <a:rPr lang="en-GB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Roman baths </a:t>
            </a:r>
            <a:r>
              <a:rPr lang="en-GB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had </a:t>
            </a:r>
            <a:r>
              <a:rPr lang="en-GB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different </a:t>
            </a:r>
            <a:r>
              <a:rPr lang="en-GB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rooms</a:t>
            </a:r>
            <a:endParaRPr lang="en-GB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82" y="2306321"/>
            <a:ext cx="11331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C</a:t>
            </a:r>
            <a:r>
              <a:rPr lang="en-GB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reate 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 guide leaflet that promotes the Roman baths. </a:t>
            </a:r>
            <a:endParaRPr lang="en-GB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This 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leaflet needs to give </a:t>
            </a:r>
            <a:r>
              <a:rPr lang="en-GB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visitors 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information about what the different baths do, what you can do there and the different rooms you can visit.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3552" y="-20471"/>
            <a:ext cx="78398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Plenary</a:t>
            </a:r>
          </a:p>
          <a:p>
            <a:endParaRPr lang="en-GB" sz="9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82" y="1646604"/>
            <a:ext cx="11940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8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sz="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3974" y="194748"/>
            <a:ext cx="8220075" cy="159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Comic Sans MS" panose="030F0702030302020204" pitchFamily="66" charset="0"/>
              </a:rPr>
              <a:t>Impact on our lives today!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97947" y="1933766"/>
            <a:ext cx="6480175" cy="3819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>
                <a:latin typeface="Comic Sans MS" panose="030F0702030302020204" pitchFamily="66" charset="0"/>
              </a:rPr>
              <a:t>From our lesson today can you think of how the Roman baths have changed our lives today? 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Central heating 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 Water pipes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 Language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Spa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 Swimming pools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07" y="4727765"/>
            <a:ext cx="2362200" cy="156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79" y="2872099"/>
            <a:ext cx="2357438" cy="156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1" y="3241453"/>
            <a:ext cx="2098675" cy="139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04" y="1235399"/>
            <a:ext cx="1720850" cy="120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4" y="1876566"/>
            <a:ext cx="1654990" cy="1077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93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76918" y="147918"/>
            <a:ext cx="8727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Lesson 2</a:t>
            </a:r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result for roman bath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 b="2900"/>
          <a:stretch/>
        </p:blipFill>
        <p:spPr bwMode="auto">
          <a:xfrm>
            <a:off x="2436195" y="1861072"/>
            <a:ext cx="6718561" cy="4260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9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0989"/>
            <a:ext cx="12323717" cy="2554545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So what did THE ROMANS do for us?</a:t>
            </a:r>
            <a:endParaRPr lang="en-US" sz="8000" b="1" cap="none" spc="50" dirty="0">
              <a:ln w="57150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3453" y="332335"/>
            <a:ext cx="11135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the Romans do for fun</a:t>
            </a:r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algn="ctr"/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a think!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3453" y="332335"/>
            <a:ext cx="1113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watch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7827" y="3244334"/>
            <a:ext cx="4916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https://www.youtube.com/watch?v=-</a:t>
            </a:r>
            <a:r>
              <a:rPr lang="en-GB" dirty="0" smtClean="0">
                <a:hlinkClick r:id="rId3"/>
              </a:rPr>
              <a:t>JWK1k_FecA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91487" y="1245508"/>
            <a:ext cx="5859689" cy="3641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>
                <a:latin typeface="Comic Sans MS" panose="030F0702030302020204" pitchFamily="66" charset="0"/>
              </a:rPr>
              <a:t>The Romans loved to keep clean and bathing was a sociable experience that the Roman people enjoyed to share together.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The Romans also built their baths in the countries they conquered. 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There are many examples of Roman Bath Houses in Britain.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This picture shows the Roman Baths at Bath, Somerset.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9238"/>
          <a:stretch>
            <a:fillRect/>
          </a:stretch>
        </p:blipFill>
        <p:spPr bwMode="auto">
          <a:xfrm>
            <a:off x="6636657" y="1245508"/>
            <a:ext cx="4079875" cy="4659313"/>
          </a:xfrm>
          <a:prstGeom prst="rect">
            <a:avLst/>
          </a:prstGeom>
          <a:noFill/>
          <a:ln w="28575">
            <a:solidFill>
              <a:srgbClr val="619E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941138" y="272057"/>
            <a:ext cx="8220075" cy="849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mtClean="0">
                <a:latin typeface="Comic Sans MS" panose="030F0702030302020204" pitchFamily="66" charset="0"/>
              </a:rPr>
              <a:t>Roman Baths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69576" y="354642"/>
            <a:ext cx="10363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Comic Sans MS" panose="030F0702030302020204" pitchFamily="66" charset="0"/>
              </a:rPr>
              <a:t>Let’s look in our Atlas. </a:t>
            </a:r>
          </a:p>
          <a:p>
            <a:pPr algn="ctr"/>
            <a:endParaRPr lang="en-GB" sz="8000" dirty="0">
              <a:latin typeface="Comic Sans MS" panose="030F0702030302020204" pitchFamily="66" charset="0"/>
            </a:endParaRPr>
          </a:p>
          <a:p>
            <a:pPr algn="ctr"/>
            <a:r>
              <a:rPr lang="en-GB" sz="8000" dirty="0" smtClean="0">
                <a:latin typeface="Comic Sans MS" panose="030F0702030302020204" pitchFamily="66" charset="0"/>
              </a:rPr>
              <a:t>Where is </a:t>
            </a:r>
            <a:r>
              <a:rPr lang="en-GB" sz="8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Bath</a:t>
            </a:r>
            <a:r>
              <a:rPr lang="en-GB" sz="8000" dirty="0" smtClean="0">
                <a:latin typeface="Comic Sans MS" panose="030F0702030302020204" pitchFamily="66" charset="0"/>
              </a:rPr>
              <a:t> in the UK?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mage result for map of england b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74" y="147918"/>
            <a:ext cx="5408385" cy="64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70857" y="2220686"/>
            <a:ext cx="10678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on a tour!</a:t>
            </a:r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5" y="147918"/>
            <a:ext cx="11779623" cy="6454588"/>
          </a:xfrm>
          <a:prstGeom prst="roundRect">
            <a:avLst>
              <a:gd name="adj" fmla="val 895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roman bath ent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11" y="325794"/>
            <a:ext cx="9289329" cy="6098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93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475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Sassoon Infant Rg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Gask</dc:creator>
  <cp:lastModifiedBy>Microsoft account</cp:lastModifiedBy>
  <cp:revision>25</cp:revision>
  <dcterms:created xsi:type="dcterms:W3CDTF">2018-06-14T07:38:09Z</dcterms:created>
  <dcterms:modified xsi:type="dcterms:W3CDTF">2021-01-09T15:56:43Z</dcterms:modified>
</cp:coreProperties>
</file>