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5" r:id="rId5"/>
    <p:sldId id="291" r:id="rId6"/>
    <p:sldId id="258" r:id="rId7"/>
    <p:sldId id="271" r:id="rId8"/>
    <p:sldId id="260" r:id="rId9"/>
    <p:sldId id="276" r:id="rId10"/>
    <p:sldId id="277" r:id="rId11"/>
    <p:sldId id="267" r:id="rId12"/>
    <p:sldId id="278" r:id="rId13"/>
    <p:sldId id="283" r:id="rId14"/>
    <p:sldId id="285" r:id="rId15"/>
    <p:sldId id="286" r:id="rId16"/>
    <p:sldId id="287" r:id="rId17"/>
    <p:sldId id="288" r:id="rId18"/>
    <p:sldId id="289" r:id="rId19"/>
    <p:sldId id="290" r:id="rId20"/>
    <p:sldId id="279" r:id="rId21"/>
    <p:sldId id="280"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9" d="100"/>
          <a:sy n="69"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3692018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183091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405281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119213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77828F-8075-4231-BD68-38D095AEB623}"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63125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77828F-8075-4231-BD68-38D095AEB623}"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82401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77828F-8075-4231-BD68-38D095AEB623}" type="datetimeFigureOut">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332978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77828F-8075-4231-BD68-38D095AEB623}" type="datetimeFigureOut">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00987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7828F-8075-4231-BD68-38D095AEB623}" type="datetimeFigureOut">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136981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7828F-8075-4231-BD68-38D095AEB623}"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31168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7828F-8075-4231-BD68-38D095AEB623}"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80672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7828F-8075-4231-BD68-38D095AEB623}" type="datetimeFigureOut">
              <a:rPr lang="en-GB" smtClean="0"/>
              <a:t>15/01/2021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533F7-E34A-4664-934D-8217107C544F}" type="slidenum">
              <a:rPr lang="en-GB" smtClean="0"/>
              <a:t>‹#›</a:t>
            </a:fld>
            <a:endParaRPr lang="en-GB"/>
          </a:p>
        </p:txBody>
      </p:sp>
    </p:spTree>
    <p:extLst>
      <p:ext uri="{BB962C8B-B14F-4D97-AF65-F5344CB8AC3E}">
        <p14:creationId xmlns:p14="http://schemas.microsoft.com/office/powerpoint/2010/main" val="359367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3X7D8yz6QFg"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ww.bbc.co.uk/schools/primaryhistory/romans/invasion/"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900989"/>
            <a:ext cx="12323717" cy="2554545"/>
          </a:xfrm>
          <a:prstGeom prst="rect">
            <a:avLst/>
          </a:prstGeom>
          <a:solidFill>
            <a:schemeClr val="accent3">
              <a:lumMod val="20000"/>
              <a:lumOff val="80000"/>
              <a:alpha val="60000"/>
            </a:schemeClr>
          </a:solidFill>
        </p:spPr>
        <p:txBody>
          <a:bodyPr wrap="square" lIns="91440" tIns="45720" rIns="91440" bIns="45720">
            <a:spAutoFit/>
          </a:bodyPr>
          <a:lstStyle/>
          <a:p>
            <a:pPr algn="ctr"/>
            <a:r>
              <a:rPr lang="en-US" sz="8000" b="1" cap="none" spc="50" dirty="0" smtClean="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rPr>
              <a:t>What did THE ROMANS do for us?</a:t>
            </a:r>
            <a:endParaRPr lang="en-US" sz="8000" b="1" cap="none" spc="50" dirty="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p:txBody>
      </p:sp>
    </p:spTree>
    <p:extLst>
      <p:ext uri="{BB962C8B-B14F-4D97-AF65-F5344CB8AC3E}">
        <p14:creationId xmlns:p14="http://schemas.microsoft.com/office/powerpoint/2010/main" val="999996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5"/>
          <p:cNvSpPr txBox="1">
            <a:spLocks/>
          </p:cNvSpPr>
          <p:nvPr/>
        </p:nvSpPr>
        <p:spPr>
          <a:xfrm>
            <a:off x="1952513" y="502024"/>
            <a:ext cx="8220075" cy="865188"/>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mtClean="0">
                <a:latin typeface="Comic Sans MS" panose="030F0702030302020204" pitchFamily="66" charset="0"/>
              </a:rPr>
              <a:t>55BC: The First Raid</a:t>
            </a:r>
          </a:p>
        </p:txBody>
      </p:sp>
      <p:sp>
        <p:nvSpPr>
          <p:cNvPr id="19" name="Content Placeholder 6"/>
          <p:cNvSpPr>
            <a:spLocks/>
          </p:cNvSpPr>
          <p:nvPr/>
        </p:nvSpPr>
        <p:spPr bwMode="auto">
          <a:xfrm>
            <a:off x="441064" y="1267199"/>
            <a:ext cx="6443830" cy="456247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2800" dirty="0">
                <a:latin typeface="Comic Sans MS" panose="030F0702030302020204" pitchFamily="66" charset="0"/>
              </a:rPr>
              <a:t>The Roman General Julius Caesar came across the sea to Britain. He wanted to make Britain a part of the Roman Empire. He brought with him two </a:t>
            </a:r>
            <a:r>
              <a:rPr lang="en-GB" altLang="en-US" sz="2800" dirty="0">
                <a:solidFill>
                  <a:srgbClr val="7030A0"/>
                </a:solidFill>
                <a:latin typeface="Comic Sans MS" panose="030F0702030302020204" pitchFamily="66" charset="0"/>
              </a:rPr>
              <a:t>Roman legions</a:t>
            </a:r>
            <a:r>
              <a:rPr lang="en-GB" altLang="en-US" sz="2800" dirty="0">
                <a:latin typeface="Comic Sans MS" panose="030F0702030302020204" pitchFamily="66" charset="0"/>
              </a:rPr>
              <a:t>.</a:t>
            </a:r>
          </a:p>
          <a:p>
            <a:pPr algn="ctr" eaLnBrk="1" hangingPunct="1">
              <a:buFont typeface="Arial" panose="020B0604020202020204" pitchFamily="34" charset="0"/>
              <a:buNone/>
            </a:pPr>
            <a:r>
              <a:rPr lang="en-GB" altLang="en-US" sz="2800" dirty="0">
                <a:latin typeface="Comic Sans MS" panose="030F0702030302020204" pitchFamily="66" charset="0"/>
              </a:rPr>
              <a:t>The Celts were living in Britain. They fought back bravely and despite the Romans winning several battles they returned to France.</a:t>
            </a:r>
          </a:p>
          <a:p>
            <a:pPr algn="ctr" eaLnBrk="1" hangingPunct="1">
              <a:buFont typeface="Arial" panose="020B0604020202020204" pitchFamily="34" charset="0"/>
              <a:buNone/>
            </a:pPr>
            <a:endParaRPr lang="en-GB" altLang="en-US" sz="2800" dirty="0">
              <a:latin typeface="Comic Sans MS" panose="030F0702030302020204" pitchFamily="66" charset="0"/>
            </a:endParaRPr>
          </a:p>
          <a:p>
            <a:pPr algn="ctr" eaLnBrk="1" hangingPunct="1">
              <a:buFont typeface="Arial" panose="020B0604020202020204" pitchFamily="34" charset="0"/>
              <a:buNone/>
            </a:pPr>
            <a:r>
              <a:rPr lang="en-GB" altLang="en-US" sz="2000" dirty="0">
                <a:solidFill>
                  <a:srgbClr val="7030A0"/>
                </a:solidFill>
                <a:latin typeface="Comic Sans MS" panose="030F0702030302020204" pitchFamily="66" charset="0"/>
              </a:rPr>
              <a:t>Roman legions</a:t>
            </a:r>
            <a:r>
              <a:rPr lang="en-GB" altLang="en-US" sz="2000" dirty="0">
                <a:latin typeface="Comic Sans MS" panose="030F0702030302020204" pitchFamily="66" charset="0"/>
              </a:rPr>
              <a:t>: there were around 5000 soldiers in a Roman Army legion. </a:t>
            </a:r>
          </a:p>
        </p:txBody>
      </p:sp>
      <p:pic>
        <p:nvPicPr>
          <p:cNvPr id="20" name="Picture 15"/>
          <p:cNvPicPr>
            <a:picLocks noChangeAspect="1"/>
          </p:cNvPicPr>
          <p:nvPr/>
        </p:nvPicPr>
        <p:blipFill>
          <a:blip r:embed="rId3">
            <a:extLst>
              <a:ext uri="{28A0092B-C50C-407E-A947-70E740481C1C}">
                <a14:useLocalDpi xmlns:a14="http://schemas.microsoft.com/office/drawing/2010/main" val="0"/>
              </a:ext>
            </a:extLst>
          </a:blip>
          <a:srcRect b="4843"/>
          <a:stretch>
            <a:fillRect/>
          </a:stretch>
        </p:blipFill>
        <p:spPr bwMode="auto">
          <a:xfrm>
            <a:off x="7696003" y="1628868"/>
            <a:ext cx="3925888"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604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5"/>
          <p:cNvSpPr txBox="1">
            <a:spLocks/>
          </p:cNvSpPr>
          <p:nvPr/>
        </p:nvSpPr>
        <p:spPr>
          <a:xfrm>
            <a:off x="2158206" y="191180"/>
            <a:ext cx="8220075" cy="86518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dirty="0" smtClean="0">
                <a:latin typeface="Comic Sans MS" panose="030F0702030302020204" pitchFamily="66" charset="0"/>
              </a:rPr>
              <a:t>54BC: The Second Raid</a:t>
            </a:r>
          </a:p>
        </p:txBody>
      </p:sp>
      <p:sp>
        <p:nvSpPr>
          <p:cNvPr id="10" name="Content Placeholder 6"/>
          <p:cNvSpPr>
            <a:spLocks/>
          </p:cNvSpPr>
          <p:nvPr/>
        </p:nvSpPr>
        <p:spPr bwMode="auto">
          <a:xfrm>
            <a:off x="161365" y="1138277"/>
            <a:ext cx="6514913" cy="456247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2400" dirty="0">
                <a:latin typeface="Comic Sans MS" panose="030F0702030302020204" pitchFamily="66" charset="0"/>
              </a:rPr>
              <a:t>One year later, Julius Caesar came back across the sea. This time he brought with him 5 legions and 2,000 </a:t>
            </a:r>
            <a:r>
              <a:rPr lang="en-GB" altLang="en-US" sz="2400" dirty="0">
                <a:solidFill>
                  <a:srgbClr val="7030A0"/>
                </a:solidFill>
                <a:latin typeface="Comic Sans MS" panose="030F0702030302020204" pitchFamily="66" charset="0"/>
              </a:rPr>
              <a:t>cavalrymen</a:t>
            </a:r>
            <a:r>
              <a:rPr lang="en-GB" altLang="en-US" sz="2400" dirty="0">
                <a:latin typeface="Comic Sans MS" panose="030F0702030302020204" pitchFamily="66" charset="0"/>
              </a:rPr>
              <a:t>.</a:t>
            </a:r>
          </a:p>
          <a:p>
            <a:pPr algn="ctr" eaLnBrk="1" hangingPunct="1">
              <a:buFont typeface="Arial" panose="020B0604020202020204" pitchFamily="34" charset="0"/>
              <a:buNone/>
            </a:pPr>
            <a:r>
              <a:rPr lang="en-GB" altLang="en-US" sz="2400" dirty="0">
                <a:latin typeface="Comic Sans MS" panose="030F0702030302020204" pitchFamily="66" charset="0"/>
              </a:rPr>
              <a:t>The Roman army fought in South East England and this time got to the other side of the River Thames.</a:t>
            </a:r>
          </a:p>
          <a:p>
            <a:pPr algn="ctr" eaLnBrk="1" hangingPunct="1">
              <a:buFont typeface="Arial" panose="020B0604020202020204" pitchFamily="34" charset="0"/>
              <a:buNone/>
            </a:pPr>
            <a:r>
              <a:rPr lang="en-GB" altLang="en-US" sz="2400" dirty="0">
                <a:latin typeface="Comic Sans MS" panose="030F0702030302020204" pitchFamily="66" charset="0"/>
              </a:rPr>
              <a:t>The British tribes agreed to pay tributes to Rome and were left in peace. Caesar did not think Britain was worth a long war and he had other problems in the Empire to deal with. The Celts opened up trading links with the Romans.</a:t>
            </a:r>
          </a:p>
          <a:p>
            <a:pPr algn="ctr" eaLnBrk="1" hangingPunct="1">
              <a:buFont typeface="Arial" panose="020B0604020202020204" pitchFamily="34" charset="0"/>
              <a:buNone/>
            </a:pPr>
            <a:endParaRPr lang="en-GB" altLang="en-US" sz="2400" dirty="0">
              <a:latin typeface="Comic Sans MS" panose="030F0702030302020204" pitchFamily="66" charset="0"/>
            </a:endParaRPr>
          </a:p>
          <a:p>
            <a:pPr algn="ctr" eaLnBrk="1" hangingPunct="1">
              <a:buFont typeface="Arial" panose="020B0604020202020204" pitchFamily="34" charset="0"/>
              <a:buNone/>
            </a:pPr>
            <a:r>
              <a:rPr lang="en-GB" altLang="en-US" dirty="0">
                <a:solidFill>
                  <a:srgbClr val="7030A0"/>
                </a:solidFill>
                <a:latin typeface="Comic Sans MS" panose="030F0702030302020204" pitchFamily="66" charset="0"/>
              </a:rPr>
              <a:t>cavalrymen</a:t>
            </a:r>
            <a:r>
              <a:rPr lang="en-GB" altLang="en-US" dirty="0">
                <a:latin typeface="Comic Sans MS" panose="030F0702030302020204" pitchFamily="66" charset="0"/>
              </a:rPr>
              <a:t>: soldiers on horseback</a:t>
            </a:r>
            <a:r>
              <a:rPr lang="en-GB" altLang="en-US" sz="1600" dirty="0">
                <a:latin typeface="Comic Sans MS" panose="030F0702030302020204" pitchFamily="66" charset="0"/>
              </a:rPr>
              <a:t>.</a:t>
            </a:r>
          </a:p>
        </p:txBody>
      </p:sp>
      <p:pic>
        <p:nvPicPr>
          <p:cNvPr id="11" name="Picture 8"/>
          <p:cNvPicPr>
            <a:picLocks noChangeAspect="1"/>
          </p:cNvPicPr>
          <p:nvPr/>
        </p:nvPicPr>
        <p:blipFill>
          <a:blip r:embed="rId3">
            <a:extLst>
              <a:ext uri="{28A0092B-C50C-407E-A947-70E740481C1C}">
                <a14:useLocalDpi xmlns:a14="http://schemas.microsoft.com/office/drawing/2010/main" val="0"/>
              </a:ext>
            </a:extLst>
          </a:blip>
          <a:srcRect b="28168"/>
          <a:stretch>
            <a:fillRect/>
          </a:stretch>
        </p:blipFill>
        <p:spPr bwMode="auto">
          <a:xfrm>
            <a:off x="8853035" y="1089299"/>
            <a:ext cx="2838222" cy="555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p:cNvPicPr>
          <p:nvPr/>
        </p:nvPicPr>
        <p:blipFill>
          <a:blip r:embed="rId4">
            <a:extLst>
              <a:ext uri="{28A0092B-C50C-407E-A947-70E740481C1C}">
                <a14:useLocalDpi xmlns:a14="http://schemas.microsoft.com/office/drawing/2010/main" val="0"/>
              </a:ext>
            </a:extLst>
          </a:blip>
          <a:srcRect b="22659"/>
          <a:stretch>
            <a:fillRect/>
          </a:stretch>
        </p:blipFill>
        <p:spPr bwMode="auto">
          <a:xfrm>
            <a:off x="6555922" y="1233165"/>
            <a:ext cx="3589564" cy="54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352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5"/>
          <p:cNvSpPr txBox="1">
            <a:spLocks/>
          </p:cNvSpPr>
          <p:nvPr/>
        </p:nvSpPr>
        <p:spPr>
          <a:xfrm>
            <a:off x="1941138" y="263665"/>
            <a:ext cx="8220075" cy="865188"/>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dirty="0" smtClean="0">
                <a:latin typeface="Comic Sans MS" panose="030F0702030302020204" pitchFamily="66" charset="0"/>
              </a:rPr>
              <a:t>43AD: The Third Attempt</a:t>
            </a:r>
          </a:p>
        </p:txBody>
      </p:sp>
      <p:sp>
        <p:nvSpPr>
          <p:cNvPr id="9" name="Content Placeholder 6"/>
          <p:cNvSpPr>
            <a:spLocks/>
          </p:cNvSpPr>
          <p:nvPr/>
        </p:nvSpPr>
        <p:spPr bwMode="auto">
          <a:xfrm>
            <a:off x="161363" y="1128852"/>
            <a:ext cx="7744279" cy="456088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2400" dirty="0">
                <a:latin typeface="Comic Sans MS" panose="030F0702030302020204" pitchFamily="66" charset="0"/>
              </a:rPr>
              <a:t>Nearly one hundred years later, the Romans returned. Emperor Claudius was now in charge and he was determined to make Britain part of the Roman Empire. He sent General </a:t>
            </a:r>
            <a:r>
              <a:rPr lang="en-GB" altLang="en-US" sz="2400" dirty="0" err="1">
                <a:latin typeface="Comic Sans MS" panose="030F0702030302020204" pitchFamily="66" charset="0"/>
              </a:rPr>
              <a:t>Aulus</a:t>
            </a:r>
            <a:r>
              <a:rPr lang="en-GB" altLang="en-US" sz="2400" dirty="0">
                <a:latin typeface="Comic Sans MS" panose="030F0702030302020204" pitchFamily="66" charset="0"/>
              </a:rPr>
              <a:t> </a:t>
            </a:r>
            <a:r>
              <a:rPr lang="en-GB" altLang="en-US" sz="2400" dirty="0" err="1">
                <a:latin typeface="Comic Sans MS" panose="030F0702030302020204" pitchFamily="66" charset="0"/>
              </a:rPr>
              <a:t>Plautius</a:t>
            </a:r>
            <a:r>
              <a:rPr lang="en-GB" altLang="en-US" sz="2400" dirty="0">
                <a:latin typeface="Comic Sans MS" panose="030F0702030302020204" pitchFamily="66" charset="0"/>
              </a:rPr>
              <a:t> and four legions of soldiers, plus about the same number of auxiliary soldiers. They were split into 3 divisions.</a:t>
            </a:r>
          </a:p>
          <a:p>
            <a:pPr algn="ctr" eaLnBrk="1" hangingPunct="1">
              <a:buFont typeface="Arial" panose="020B0604020202020204" pitchFamily="34" charset="0"/>
              <a:buNone/>
            </a:pPr>
            <a:r>
              <a:rPr lang="en-GB" altLang="en-US" sz="2400" dirty="0">
                <a:latin typeface="Comic Sans MS" panose="030F0702030302020204" pitchFamily="66" charset="0"/>
              </a:rPr>
              <a:t>Many Celtic tribes realised how strong this Roman army was and made deals to keep the peace. They agreed to obey Roman laws and pay taxes. In return they were allowed to keep their kingdoms.</a:t>
            </a:r>
          </a:p>
          <a:p>
            <a:pPr algn="ctr" eaLnBrk="1" hangingPunct="1">
              <a:buFont typeface="Arial" panose="020B0604020202020204" pitchFamily="34" charset="0"/>
              <a:buNone/>
            </a:pPr>
            <a:endParaRPr lang="en-GB" altLang="en-US" sz="2400" dirty="0">
              <a:latin typeface="Comic Sans MS" panose="030F0702030302020204" pitchFamily="66" charset="0"/>
            </a:endParaRPr>
          </a:p>
          <a:p>
            <a:pPr algn="ctr" eaLnBrk="1" hangingPunct="1">
              <a:buFont typeface="Arial" panose="020B0604020202020204" pitchFamily="34" charset="0"/>
              <a:buNone/>
            </a:pPr>
            <a:r>
              <a:rPr lang="en-GB" altLang="en-US" dirty="0">
                <a:solidFill>
                  <a:srgbClr val="7030A0"/>
                </a:solidFill>
                <a:latin typeface="Comic Sans MS" panose="030F0702030302020204" pitchFamily="66" charset="0"/>
              </a:rPr>
              <a:t>Auxiliary soldiers</a:t>
            </a:r>
            <a:r>
              <a:rPr lang="en-GB" altLang="en-US" dirty="0">
                <a:latin typeface="Comic Sans MS" panose="030F0702030302020204" pitchFamily="66" charset="0"/>
              </a:rPr>
              <a:t>: recruited from non-Roman tribes to reinforce the army or provide a specific skill. The Latin word ‘</a:t>
            </a:r>
            <a:r>
              <a:rPr lang="en-GB" altLang="en-US" dirty="0" err="1">
                <a:latin typeface="Comic Sans MS" panose="030F0702030302020204" pitchFamily="66" charset="0"/>
              </a:rPr>
              <a:t>auxilia</a:t>
            </a:r>
            <a:r>
              <a:rPr lang="en-GB" altLang="en-US" dirty="0">
                <a:latin typeface="Comic Sans MS" panose="030F0702030302020204" pitchFamily="66" charset="0"/>
              </a:rPr>
              <a:t>’ means help</a:t>
            </a:r>
            <a:r>
              <a:rPr lang="en-GB" altLang="en-US" sz="1400" dirty="0">
                <a:latin typeface="Comic Sans MS" panose="030F0702030302020204" pitchFamily="66" charset="0"/>
              </a:rPr>
              <a:t>.</a:t>
            </a: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3663" y="1636829"/>
            <a:ext cx="3530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729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167" y="880459"/>
            <a:ext cx="8094291" cy="57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p:cNvSpPr txBox="1">
            <a:spLocks/>
          </p:cNvSpPr>
          <p:nvPr/>
        </p:nvSpPr>
        <p:spPr>
          <a:xfrm>
            <a:off x="-1735295" y="147918"/>
            <a:ext cx="15572941" cy="8651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5400" dirty="0" smtClean="0">
                <a:latin typeface="Comic Sans MS" panose="030F0702030302020204" pitchFamily="66" charset="0"/>
              </a:rPr>
              <a:t>The Spread of the Roman Empire</a:t>
            </a:r>
          </a:p>
        </p:txBody>
      </p:sp>
      <p:sp>
        <p:nvSpPr>
          <p:cNvPr id="8" name="Content Placeholder 6"/>
          <p:cNvSpPr>
            <a:spLocks/>
          </p:cNvSpPr>
          <p:nvPr/>
        </p:nvSpPr>
        <p:spPr bwMode="auto">
          <a:xfrm>
            <a:off x="6879771" y="1611993"/>
            <a:ext cx="4723780" cy="15589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3200" dirty="0">
                <a:solidFill>
                  <a:srgbClr val="7030A0"/>
                </a:solidFill>
                <a:latin typeface="Comic Sans MS" panose="030F0702030302020204" pitchFamily="66" charset="0"/>
              </a:rPr>
              <a:t>What features do you notice on this map</a:t>
            </a:r>
            <a:r>
              <a:rPr lang="en-GB" altLang="en-US" sz="3200" dirty="0" smtClean="0">
                <a:solidFill>
                  <a:srgbClr val="7030A0"/>
                </a:solidFill>
                <a:latin typeface="Comic Sans MS" panose="030F0702030302020204" pitchFamily="66" charset="0"/>
              </a:rPr>
              <a:t>?</a:t>
            </a:r>
          </a:p>
          <a:p>
            <a:pPr algn="ctr" eaLnBrk="1" hangingPunct="1">
              <a:buFont typeface="Arial" panose="020B0604020202020204" pitchFamily="34" charset="0"/>
              <a:buNone/>
            </a:pPr>
            <a:endParaRPr lang="en-GB" altLang="en-US" sz="3200" dirty="0">
              <a:solidFill>
                <a:srgbClr val="7030A0"/>
              </a:solidFill>
              <a:latin typeface="Comic Sans MS" panose="030F0702030302020204" pitchFamily="66" charset="0"/>
            </a:endParaRPr>
          </a:p>
          <a:p>
            <a:pPr algn="ctr" eaLnBrk="1" hangingPunct="1">
              <a:buFont typeface="Arial" panose="020B0604020202020204" pitchFamily="34" charset="0"/>
              <a:buNone/>
            </a:pPr>
            <a:r>
              <a:rPr lang="en-GB" altLang="en-US" sz="3200" dirty="0">
                <a:solidFill>
                  <a:srgbClr val="7030A0"/>
                </a:solidFill>
                <a:latin typeface="Comic Sans MS" panose="030F0702030302020204" pitchFamily="66" charset="0"/>
              </a:rPr>
              <a:t>What can you say about who owned land in 800BC?</a:t>
            </a:r>
            <a:endParaRPr lang="en-GB" altLang="en-US" sz="24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635032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167" y="880459"/>
            <a:ext cx="8094291" cy="57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p:cNvSpPr txBox="1">
            <a:spLocks/>
          </p:cNvSpPr>
          <p:nvPr/>
        </p:nvSpPr>
        <p:spPr>
          <a:xfrm>
            <a:off x="-1735295" y="147918"/>
            <a:ext cx="15572941" cy="8651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5400" dirty="0" smtClean="0">
                <a:latin typeface="Comic Sans MS" panose="030F0702030302020204" pitchFamily="66" charset="0"/>
              </a:rPr>
              <a:t>The Spread of the Roman Empire</a:t>
            </a:r>
          </a:p>
        </p:txBody>
      </p:sp>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295" y="1013105"/>
            <a:ext cx="6315075" cy="54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6"/>
          <p:cNvSpPr>
            <a:spLocks/>
          </p:cNvSpPr>
          <p:nvPr/>
        </p:nvSpPr>
        <p:spPr bwMode="auto">
          <a:xfrm>
            <a:off x="-752930" y="5664481"/>
            <a:ext cx="9090683" cy="1038881"/>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endParaRPr lang="en-GB" altLang="en-US" sz="1400" dirty="0"/>
          </a:p>
        </p:txBody>
      </p:sp>
      <p:sp>
        <p:nvSpPr>
          <p:cNvPr id="2" name="Rectangle 1"/>
          <p:cNvSpPr/>
          <p:nvPr/>
        </p:nvSpPr>
        <p:spPr>
          <a:xfrm>
            <a:off x="7432073" y="2112724"/>
            <a:ext cx="3780212" cy="2123658"/>
          </a:xfrm>
          <a:prstGeom prst="rect">
            <a:avLst/>
          </a:prstGeom>
        </p:spPr>
        <p:txBody>
          <a:bodyPr wrap="square">
            <a:spAutoFit/>
          </a:bodyPr>
          <a:lstStyle/>
          <a:p>
            <a:pPr algn="ctr"/>
            <a:r>
              <a:rPr lang="en-GB" altLang="en-US" sz="4400" dirty="0">
                <a:latin typeface="Comic Sans MS" panose="030F0702030302020204" pitchFamily="66" charset="0"/>
              </a:rPr>
              <a:t>What do we notice now in 237BC?</a:t>
            </a:r>
            <a:endParaRPr lang="en-GB" altLang="en-US" sz="3600" dirty="0">
              <a:latin typeface="Comic Sans MS" panose="030F0702030302020204" pitchFamily="66" charset="0"/>
            </a:endParaRPr>
          </a:p>
        </p:txBody>
      </p:sp>
    </p:spTree>
    <p:extLst>
      <p:ext uri="{BB962C8B-B14F-4D97-AF65-F5344CB8AC3E}">
        <p14:creationId xmlns:p14="http://schemas.microsoft.com/office/powerpoint/2010/main" val="360826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167" y="880459"/>
            <a:ext cx="8094291" cy="57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p:cNvSpPr txBox="1">
            <a:spLocks/>
          </p:cNvSpPr>
          <p:nvPr/>
        </p:nvSpPr>
        <p:spPr>
          <a:xfrm>
            <a:off x="-1735295" y="147918"/>
            <a:ext cx="15572941" cy="8651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5400" dirty="0" smtClean="0">
                <a:latin typeface="Comic Sans MS" panose="030F0702030302020204" pitchFamily="66" charset="0"/>
              </a:rPr>
              <a:t>The Spread of the Roman Empire</a:t>
            </a:r>
          </a:p>
        </p:txBody>
      </p:sp>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295" y="1013105"/>
            <a:ext cx="6315075" cy="54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6"/>
          <p:cNvSpPr>
            <a:spLocks/>
          </p:cNvSpPr>
          <p:nvPr/>
        </p:nvSpPr>
        <p:spPr bwMode="auto">
          <a:xfrm>
            <a:off x="-752930" y="5664481"/>
            <a:ext cx="9090683" cy="1038881"/>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endParaRPr lang="en-GB" altLang="en-US" sz="1400" dirty="0"/>
          </a:p>
        </p:txBody>
      </p:sp>
      <p:sp>
        <p:nvSpPr>
          <p:cNvPr id="2" name="Rectangle 1"/>
          <p:cNvSpPr/>
          <p:nvPr/>
        </p:nvSpPr>
        <p:spPr>
          <a:xfrm>
            <a:off x="7432073" y="2112724"/>
            <a:ext cx="3780212" cy="2123658"/>
          </a:xfrm>
          <a:prstGeom prst="rect">
            <a:avLst/>
          </a:prstGeom>
        </p:spPr>
        <p:txBody>
          <a:bodyPr wrap="square">
            <a:spAutoFit/>
          </a:bodyPr>
          <a:lstStyle/>
          <a:p>
            <a:pPr algn="ctr"/>
            <a:r>
              <a:rPr lang="en-GB" altLang="en-US" sz="4400" dirty="0">
                <a:latin typeface="Comic Sans MS" panose="030F0702030302020204" pitchFamily="66" charset="0"/>
              </a:rPr>
              <a:t>What has changed by 133BC?</a:t>
            </a:r>
            <a:endParaRPr lang="en-GB" altLang="en-US" sz="3600" dirty="0">
              <a:latin typeface="Comic Sans MS" panose="030F0702030302020204" pitchFamily="66" charset="0"/>
            </a:endParaRPr>
          </a:p>
        </p:txBody>
      </p:sp>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2295" y="1013104"/>
            <a:ext cx="6315076" cy="543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681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167" y="880459"/>
            <a:ext cx="8094291" cy="57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p:cNvSpPr txBox="1">
            <a:spLocks/>
          </p:cNvSpPr>
          <p:nvPr/>
        </p:nvSpPr>
        <p:spPr>
          <a:xfrm>
            <a:off x="-1735295" y="147918"/>
            <a:ext cx="15572941" cy="8651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5400" dirty="0" smtClean="0">
                <a:latin typeface="Comic Sans MS" panose="030F0702030302020204" pitchFamily="66" charset="0"/>
              </a:rPr>
              <a:t>The Spread of the Roman Empire</a:t>
            </a:r>
          </a:p>
        </p:txBody>
      </p:sp>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295" y="1013105"/>
            <a:ext cx="6315075" cy="54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6"/>
          <p:cNvSpPr>
            <a:spLocks/>
          </p:cNvSpPr>
          <p:nvPr/>
        </p:nvSpPr>
        <p:spPr bwMode="auto">
          <a:xfrm>
            <a:off x="-752930" y="5664481"/>
            <a:ext cx="9090683" cy="1038881"/>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endParaRPr lang="en-GB" altLang="en-US" sz="1400" dirty="0"/>
          </a:p>
        </p:txBody>
      </p:sp>
      <p:sp>
        <p:nvSpPr>
          <p:cNvPr id="2" name="Rectangle 1"/>
          <p:cNvSpPr/>
          <p:nvPr/>
        </p:nvSpPr>
        <p:spPr>
          <a:xfrm>
            <a:off x="7365102" y="1745647"/>
            <a:ext cx="3780212" cy="3477875"/>
          </a:xfrm>
          <a:prstGeom prst="rect">
            <a:avLst/>
          </a:prstGeom>
        </p:spPr>
        <p:txBody>
          <a:bodyPr wrap="square">
            <a:spAutoFit/>
          </a:bodyPr>
          <a:lstStyle/>
          <a:p>
            <a:pPr algn="ctr"/>
            <a:r>
              <a:rPr lang="en-GB" altLang="en-US" sz="4400" dirty="0">
                <a:latin typeface="Comic Sans MS" panose="030F0702030302020204" pitchFamily="66" charset="0"/>
              </a:rPr>
              <a:t>What do you think is most significant about this map?</a:t>
            </a:r>
            <a:endParaRPr lang="en-GB" altLang="en-US" sz="3600" dirty="0">
              <a:latin typeface="Comic Sans MS" panose="030F0702030302020204" pitchFamily="66" charset="0"/>
            </a:endParaRPr>
          </a:p>
        </p:txBody>
      </p:sp>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2295" y="1013104"/>
            <a:ext cx="6315076" cy="543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2294" y="997974"/>
            <a:ext cx="6332646" cy="54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966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167" y="880459"/>
            <a:ext cx="8094291" cy="57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p:cNvSpPr txBox="1">
            <a:spLocks/>
          </p:cNvSpPr>
          <p:nvPr/>
        </p:nvSpPr>
        <p:spPr>
          <a:xfrm>
            <a:off x="-1735295" y="147918"/>
            <a:ext cx="15572941" cy="8651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5400" dirty="0" smtClean="0">
                <a:latin typeface="Comic Sans MS" panose="030F0702030302020204" pitchFamily="66" charset="0"/>
              </a:rPr>
              <a:t>The Spread of the Roman Empire</a:t>
            </a:r>
          </a:p>
        </p:txBody>
      </p:sp>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295" y="1013105"/>
            <a:ext cx="6315075" cy="54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6"/>
          <p:cNvSpPr>
            <a:spLocks/>
          </p:cNvSpPr>
          <p:nvPr/>
        </p:nvSpPr>
        <p:spPr bwMode="auto">
          <a:xfrm>
            <a:off x="-752930" y="5664481"/>
            <a:ext cx="9090683" cy="1038881"/>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endParaRPr lang="en-GB" altLang="en-US" sz="1400" dirty="0"/>
          </a:p>
        </p:txBody>
      </p:sp>
      <p:sp>
        <p:nvSpPr>
          <p:cNvPr id="2" name="Rectangle 1"/>
          <p:cNvSpPr/>
          <p:nvPr/>
        </p:nvSpPr>
        <p:spPr>
          <a:xfrm>
            <a:off x="7365102" y="1745647"/>
            <a:ext cx="3780212" cy="2800767"/>
          </a:xfrm>
          <a:prstGeom prst="rect">
            <a:avLst/>
          </a:prstGeom>
        </p:spPr>
        <p:txBody>
          <a:bodyPr wrap="square">
            <a:spAutoFit/>
          </a:bodyPr>
          <a:lstStyle/>
          <a:p>
            <a:pPr algn="ctr"/>
            <a:r>
              <a:rPr lang="en-GB" altLang="en-US" sz="4400" dirty="0">
                <a:latin typeface="Comic Sans MS" panose="030F0702030302020204" pitchFamily="66" charset="0"/>
              </a:rPr>
              <a:t>What can we say about the Celts in 79AD?</a:t>
            </a:r>
            <a:endParaRPr lang="en-GB" altLang="en-US" sz="3600" dirty="0">
              <a:latin typeface="Comic Sans MS" panose="030F0702030302020204" pitchFamily="66" charset="0"/>
            </a:endParaRPr>
          </a:p>
        </p:txBody>
      </p:sp>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2295" y="1013104"/>
            <a:ext cx="6315076" cy="543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2294" y="997974"/>
            <a:ext cx="6332646" cy="54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2292" y="1013102"/>
            <a:ext cx="6315077" cy="543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536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167" y="880459"/>
            <a:ext cx="8094291" cy="57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p:cNvSpPr txBox="1">
            <a:spLocks/>
          </p:cNvSpPr>
          <p:nvPr/>
        </p:nvSpPr>
        <p:spPr>
          <a:xfrm>
            <a:off x="-1735295" y="147918"/>
            <a:ext cx="15572941" cy="8651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5400" dirty="0" smtClean="0">
                <a:latin typeface="Comic Sans MS" panose="030F0702030302020204" pitchFamily="66" charset="0"/>
              </a:rPr>
              <a:t>The Spread of the Roman Empire</a:t>
            </a:r>
          </a:p>
        </p:txBody>
      </p:sp>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295" y="1013105"/>
            <a:ext cx="6315075" cy="54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6"/>
          <p:cNvSpPr>
            <a:spLocks/>
          </p:cNvSpPr>
          <p:nvPr/>
        </p:nvSpPr>
        <p:spPr bwMode="auto">
          <a:xfrm>
            <a:off x="-752930" y="5664481"/>
            <a:ext cx="9090683" cy="1038881"/>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endParaRPr lang="en-GB" altLang="en-US" sz="1400" dirty="0"/>
          </a:p>
        </p:txBody>
      </p:sp>
      <p:sp>
        <p:nvSpPr>
          <p:cNvPr id="2" name="Rectangle 1"/>
          <p:cNvSpPr/>
          <p:nvPr/>
        </p:nvSpPr>
        <p:spPr>
          <a:xfrm>
            <a:off x="7365102" y="1745647"/>
            <a:ext cx="3780212" cy="2800767"/>
          </a:xfrm>
          <a:prstGeom prst="rect">
            <a:avLst/>
          </a:prstGeom>
        </p:spPr>
        <p:txBody>
          <a:bodyPr wrap="square">
            <a:spAutoFit/>
          </a:bodyPr>
          <a:lstStyle/>
          <a:p>
            <a:pPr algn="ctr"/>
            <a:r>
              <a:rPr lang="en-GB" altLang="en-US" sz="4400" dirty="0">
                <a:latin typeface="Comic Sans MS" panose="030F0702030302020204" pitchFamily="66" charset="0"/>
              </a:rPr>
              <a:t>What can we say about the Celts in 117AD?</a:t>
            </a:r>
            <a:endParaRPr lang="en-GB" altLang="en-US" sz="3600" dirty="0">
              <a:latin typeface="Comic Sans MS" panose="030F0702030302020204" pitchFamily="66" charset="0"/>
            </a:endParaRPr>
          </a:p>
        </p:txBody>
      </p:sp>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2295" y="1013104"/>
            <a:ext cx="6315076" cy="543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2294" y="997974"/>
            <a:ext cx="6332646" cy="54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2292" y="1013102"/>
            <a:ext cx="6315077" cy="543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4720" y="968541"/>
            <a:ext cx="6366827" cy="548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194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167" y="880459"/>
            <a:ext cx="8094291" cy="57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p:cNvSpPr txBox="1">
            <a:spLocks/>
          </p:cNvSpPr>
          <p:nvPr/>
        </p:nvSpPr>
        <p:spPr>
          <a:xfrm>
            <a:off x="-1735295" y="147918"/>
            <a:ext cx="15572941" cy="8651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5400" dirty="0" smtClean="0">
                <a:latin typeface="Comic Sans MS" panose="030F0702030302020204" pitchFamily="66" charset="0"/>
              </a:rPr>
              <a:t>The Spread of the Roman Empire</a:t>
            </a:r>
          </a:p>
        </p:txBody>
      </p:sp>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295" y="1013105"/>
            <a:ext cx="6315075" cy="54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6"/>
          <p:cNvSpPr>
            <a:spLocks/>
          </p:cNvSpPr>
          <p:nvPr/>
        </p:nvSpPr>
        <p:spPr bwMode="auto">
          <a:xfrm>
            <a:off x="-752930" y="5664481"/>
            <a:ext cx="9090683" cy="1038881"/>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endParaRPr lang="en-GB" altLang="en-US" sz="1400" dirty="0"/>
          </a:p>
        </p:txBody>
      </p:sp>
      <p:sp>
        <p:nvSpPr>
          <p:cNvPr id="2" name="Rectangle 1"/>
          <p:cNvSpPr/>
          <p:nvPr/>
        </p:nvSpPr>
        <p:spPr>
          <a:xfrm>
            <a:off x="7365102" y="1745647"/>
            <a:ext cx="3780212" cy="3477875"/>
          </a:xfrm>
          <a:prstGeom prst="rect">
            <a:avLst/>
          </a:prstGeom>
        </p:spPr>
        <p:txBody>
          <a:bodyPr wrap="square">
            <a:spAutoFit/>
          </a:bodyPr>
          <a:lstStyle/>
          <a:p>
            <a:pPr algn="ctr"/>
            <a:r>
              <a:rPr lang="en-GB" altLang="en-US" sz="4400" dirty="0">
                <a:latin typeface="Comic Sans MS" panose="030F0702030302020204" pitchFamily="66" charset="0"/>
              </a:rPr>
              <a:t>Where in the UK are the most important Roman cities?</a:t>
            </a:r>
            <a:endParaRPr lang="en-GB" altLang="en-US" sz="3600" dirty="0">
              <a:latin typeface="Comic Sans MS" panose="030F0702030302020204" pitchFamily="66" charset="0"/>
            </a:endParaRPr>
          </a:p>
        </p:txBody>
      </p:sp>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2295" y="1013104"/>
            <a:ext cx="6315076" cy="543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2294" y="997974"/>
            <a:ext cx="6332646" cy="54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2292" y="1013102"/>
            <a:ext cx="6315077" cy="543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4720" y="968541"/>
            <a:ext cx="6366827" cy="548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4718" y="950375"/>
            <a:ext cx="6392370" cy="55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748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576918" y="147918"/>
            <a:ext cx="8727142" cy="1569660"/>
          </a:xfrm>
          <a:prstGeom prst="rect">
            <a:avLst/>
          </a:prstGeom>
          <a:noFill/>
        </p:spPr>
        <p:txBody>
          <a:bodyPr wrap="square" rtlCol="0">
            <a:spAutoFit/>
          </a:bodyPr>
          <a:lstStyle/>
          <a:p>
            <a:r>
              <a:rPr lang="en-GB" sz="9600" dirty="0" smtClean="0">
                <a:effectLst>
                  <a:outerShdw blurRad="38100" dist="38100" dir="2700000" algn="tl">
                    <a:srgbClr val="000000">
                      <a:alpha val="43137"/>
                    </a:srgbClr>
                  </a:outerShdw>
                </a:effectLst>
                <a:latin typeface="Comic Sans MS" panose="030F0702030302020204" pitchFamily="66" charset="0"/>
              </a:rPr>
              <a:t>Lesson 3</a:t>
            </a:r>
            <a:endParaRPr lang="en-GB" sz="9600" dirty="0">
              <a:effectLst>
                <a:outerShdw blurRad="38100" dist="38100" dir="2700000" algn="tl">
                  <a:srgbClr val="000000">
                    <a:alpha val="43137"/>
                  </a:srgbClr>
                </a:outerShdw>
              </a:effectLst>
              <a:latin typeface="Comic Sans MS" panose="030F0702030302020204" pitchFamily="66" charset="0"/>
            </a:endParaRPr>
          </a:p>
        </p:txBody>
      </p:sp>
      <p:pic>
        <p:nvPicPr>
          <p:cNvPr id="3" name="Picture 2" descr="Image result for roman invasion in brit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314" y="1960245"/>
            <a:ext cx="8601149" cy="3844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92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3031" y="147918"/>
            <a:ext cx="12096159" cy="7540526"/>
          </a:xfrm>
          <a:prstGeom prst="rect">
            <a:avLst/>
          </a:prstGeom>
        </p:spPr>
        <p:txBody>
          <a:bodyPr wrap="square">
            <a:spAutoFit/>
          </a:bodyPr>
          <a:lstStyle/>
          <a:p>
            <a:pPr algn="ctr"/>
            <a:r>
              <a:rPr lang="en-GB" sz="5400" u="sng" dirty="0" smtClean="0">
                <a:effectLst>
                  <a:outerShdw blurRad="38100" dist="38100" dir="2700000" algn="tl">
                    <a:srgbClr val="000000">
                      <a:alpha val="43137"/>
                    </a:srgbClr>
                  </a:outerShdw>
                </a:effectLst>
                <a:latin typeface="Comic Sans MS" panose="030F0702030302020204" pitchFamily="66" charset="0"/>
              </a:rPr>
              <a:t>I can explain w</a:t>
            </a:r>
            <a:r>
              <a:rPr lang="en-GB" sz="5400" u="sng" dirty="0" smtClean="0">
                <a:effectLst>
                  <a:outerShdw blurRad="38100" dist="38100" dir="2700000" algn="tl">
                    <a:srgbClr val="000000">
                      <a:alpha val="43137"/>
                    </a:srgbClr>
                  </a:outerShdw>
                </a:effectLst>
                <a:latin typeface="Comic Sans MS" panose="030F0702030302020204" pitchFamily="66" charset="0"/>
              </a:rPr>
              <a:t>hy </a:t>
            </a:r>
            <a:r>
              <a:rPr lang="en-GB" sz="5400" u="sng" dirty="0">
                <a:effectLst>
                  <a:outerShdw blurRad="38100" dist="38100" dir="2700000" algn="tl">
                    <a:srgbClr val="000000">
                      <a:alpha val="43137"/>
                    </a:srgbClr>
                  </a:outerShdw>
                </a:effectLst>
                <a:latin typeface="Comic Sans MS" panose="030F0702030302020204" pitchFamily="66" charset="0"/>
              </a:rPr>
              <a:t>the Romans </a:t>
            </a:r>
            <a:endParaRPr lang="en-GB" sz="5400" u="sng" dirty="0" smtClean="0">
              <a:effectLst>
                <a:outerShdw blurRad="38100" dist="38100" dir="2700000" algn="tl">
                  <a:srgbClr val="000000">
                    <a:alpha val="43137"/>
                  </a:srgbClr>
                </a:outerShdw>
              </a:effectLst>
              <a:latin typeface="Comic Sans MS" panose="030F0702030302020204" pitchFamily="66" charset="0"/>
            </a:endParaRPr>
          </a:p>
          <a:p>
            <a:pPr algn="ctr"/>
            <a:r>
              <a:rPr lang="en-GB" sz="5400" u="sng" dirty="0" smtClean="0">
                <a:effectLst>
                  <a:outerShdw blurRad="38100" dist="38100" dir="2700000" algn="tl">
                    <a:srgbClr val="000000">
                      <a:alpha val="43137"/>
                    </a:srgbClr>
                  </a:outerShdw>
                </a:effectLst>
                <a:latin typeface="Comic Sans MS" panose="030F0702030302020204" pitchFamily="66" charset="0"/>
              </a:rPr>
              <a:t>wanted </a:t>
            </a:r>
            <a:r>
              <a:rPr lang="en-GB" sz="5400" u="sng" dirty="0">
                <a:effectLst>
                  <a:outerShdw blurRad="38100" dist="38100" dir="2700000" algn="tl">
                    <a:srgbClr val="000000">
                      <a:alpha val="43137"/>
                    </a:srgbClr>
                  </a:outerShdw>
                </a:effectLst>
                <a:latin typeface="Comic Sans MS" panose="030F0702030302020204" pitchFamily="66" charset="0"/>
              </a:rPr>
              <a:t>to invade </a:t>
            </a:r>
            <a:r>
              <a:rPr lang="en-GB" sz="5400" u="sng" dirty="0" smtClean="0">
                <a:effectLst>
                  <a:outerShdw blurRad="38100" dist="38100" dir="2700000" algn="tl">
                    <a:srgbClr val="000000">
                      <a:alpha val="43137"/>
                    </a:srgbClr>
                  </a:outerShdw>
                </a:effectLst>
                <a:latin typeface="Comic Sans MS" panose="030F0702030302020204" pitchFamily="66" charset="0"/>
              </a:rPr>
              <a:t>Britain</a:t>
            </a:r>
            <a:endParaRPr lang="en-GB" sz="5400" u="sng" dirty="0" smtClean="0">
              <a:effectLst>
                <a:outerShdw blurRad="38100" dist="38100" dir="2700000" algn="tl">
                  <a:srgbClr val="000000">
                    <a:alpha val="43137"/>
                  </a:srgbClr>
                </a:outerShdw>
              </a:effectLst>
              <a:latin typeface="Comic Sans MS" panose="030F0702030302020204" pitchFamily="66" charset="0"/>
            </a:endParaRPr>
          </a:p>
          <a:p>
            <a:pPr algn="ctr"/>
            <a:endParaRPr lang="en-GB" sz="4000" dirty="0">
              <a:effectLst>
                <a:outerShdw blurRad="38100" dist="38100" dir="2700000" algn="tl">
                  <a:srgbClr val="000000">
                    <a:alpha val="43137"/>
                  </a:srgbClr>
                </a:outerShdw>
              </a:effectLst>
              <a:latin typeface="Comic Sans MS" panose="030F0702030302020204" pitchFamily="66" charset="0"/>
            </a:endParaRPr>
          </a:p>
          <a:p>
            <a:pPr algn="ctr"/>
            <a:r>
              <a:rPr lang="en-GB" sz="4000" dirty="0" smtClean="0">
                <a:effectLst>
                  <a:outerShdw blurRad="38100" dist="38100" dir="2700000" algn="tl">
                    <a:srgbClr val="000000">
                      <a:alpha val="43137"/>
                    </a:srgbClr>
                  </a:outerShdw>
                </a:effectLst>
                <a:latin typeface="Comic Sans MS" panose="030F0702030302020204" pitchFamily="66" charset="0"/>
              </a:rPr>
              <a:t>In your book, write down a quick summary </a:t>
            </a:r>
            <a:endParaRPr lang="en-GB" sz="4000" dirty="0" smtClean="0">
              <a:effectLst>
                <a:outerShdw blurRad="38100" dist="38100" dir="2700000" algn="tl">
                  <a:srgbClr val="000000">
                    <a:alpha val="43137"/>
                  </a:srgbClr>
                </a:outerShdw>
              </a:effectLst>
              <a:latin typeface="Comic Sans MS" panose="030F0702030302020204" pitchFamily="66" charset="0"/>
            </a:endParaRPr>
          </a:p>
          <a:p>
            <a:pPr algn="ctr"/>
            <a:r>
              <a:rPr lang="en-GB" sz="4000" dirty="0" smtClean="0">
                <a:effectLst>
                  <a:outerShdw blurRad="38100" dist="38100" dir="2700000" algn="tl">
                    <a:srgbClr val="000000">
                      <a:alpha val="43137"/>
                    </a:srgbClr>
                  </a:outerShdw>
                </a:effectLst>
                <a:latin typeface="Comic Sans MS" panose="030F0702030302020204" pitchFamily="66" charset="0"/>
              </a:rPr>
              <a:t>of </a:t>
            </a:r>
            <a:r>
              <a:rPr lang="en-GB" sz="4000" dirty="0" smtClean="0">
                <a:effectLst>
                  <a:outerShdw blurRad="38100" dist="38100" dir="2700000" algn="tl">
                    <a:srgbClr val="000000">
                      <a:alpha val="43137"/>
                    </a:srgbClr>
                  </a:outerShdw>
                </a:effectLst>
                <a:latin typeface="Comic Sans MS" panose="030F0702030302020204" pitchFamily="66" charset="0"/>
              </a:rPr>
              <a:t>each </a:t>
            </a:r>
            <a:r>
              <a:rPr lang="en-GB" sz="4000" dirty="0" smtClean="0">
                <a:effectLst>
                  <a:outerShdw blurRad="38100" dist="38100" dir="2700000" algn="tl">
                    <a:srgbClr val="000000">
                      <a:alpha val="43137"/>
                    </a:srgbClr>
                  </a:outerShdw>
                </a:effectLst>
                <a:latin typeface="Comic Sans MS" panose="030F0702030302020204" pitchFamily="66" charset="0"/>
              </a:rPr>
              <a:t>of the three invasions.</a:t>
            </a:r>
          </a:p>
          <a:p>
            <a:pPr algn="ctr"/>
            <a:endParaRPr lang="en-GB" sz="4000" dirty="0" smtClean="0">
              <a:effectLst>
                <a:outerShdw blurRad="38100" dist="38100" dir="2700000" algn="tl">
                  <a:srgbClr val="000000">
                    <a:alpha val="43137"/>
                  </a:srgbClr>
                </a:outerShdw>
              </a:effectLst>
              <a:latin typeface="Comic Sans MS" panose="030F0702030302020204" pitchFamily="66" charset="0"/>
            </a:endParaRPr>
          </a:p>
          <a:p>
            <a:pPr algn="ctr"/>
            <a:r>
              <a:rPr lang="en-GB" sz="4000" dirty="0" smtClean="0">
                <a:effectLst>
                  <a:outerShdw blurRad="38100" dist="38100" dir="2700000" algn="tl">
                    <a:srgbClr val="000000">
                      <a:alpha val="43137"/>
                    </a:srgbClr>
                  </a:outerShdw>
                </a:effectLst>
                <a:latin typeface="Comic Sans MS" panose="030F0702030302020204" pitchFamily="66" charset="0"/>
              </a:rPr>
              <a:t>Go back to the earlier slides to help you.  </a:t>
            </a:r>
          </a:p>
          <a:p>
            <a:pPr algn="ctr"/>
            <a:r>
              <a:rPr lang="en-GB" sz="4000" dirty="0" smtClean="0">
                <a:effectLst>
                  <a:outerShdw blurRad="38100" dist="38100" dir="2700000" algn="tl">
                    <a:srgbClr val="000000">
                      <a:alpha val="43137"/>
                    </a:srgbClr>
                  </a:outerShdw>
                </a:effectLst>
                <a:latin typeface="Comic Sans MS" panose="030F0702030302020204" pitchFamily="66" charset="0"/>
              </a:rPr>
              <a:t>Do not copy them though – it must be in your own words.</a:t>
            </a:r>
            <a:r>
              <a:rPr lang="en-GB" sz="4000" dirty="0" smtClean="0">
                <a:effectLst>
                  <a:outerShdw blurRad="38100" dist="38100" dir="2700000" algn="tl">
                    <a:srgbClr val="000000">
                      <a:alpha val="43137"/>
                    </a:srgbClr>
                  </a:outerShdw>
                </a:effectLst>
                <a:latin typeface="Comic Sans MS" panose="030F0702030302020204" pitchFamily="66" charset="0"/>
              </a:rPr>
              <a:t> </a:t>
            </a:r>
            <a:endParaRPr lang="en-GB" sz="3600" dirty="0">
              <a:effectLst>
                <a:outerShdw blurRad="38100" dist="38100" dir="2700000" algn="tl">
                  <a:srgbClr val="000000">
                    <a:alpha val="43137"/>
                  </a:srgbClr>
                </a:outerShdw>
              </a:effectLst>
              <a:latin typeface="Comic Sans MS" panose="030F0702030302020204" pitchFamily="66" charset="0"/>
            </a:endParaRPr>
          </a:p>
          <a:p>
            <a:endParaRPr lang="en-GB" sz="9600" u="sng"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730985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61365" y="0"/>
            <a:ext cx="11557394" cy="6924973"/>
          </a:xfrm>
          <a:prstGeom prst="rect">
            <a:avLst/>
          </a:prstGeom>
        </p:spPr>
        <p:txBody>
          <a:bodyPr wrap="square">
            <a:spAutoFit/>
          </a:bodyPr>
          <a:lstStyle/>
          <a:p>
            <a:pPr algn="ctr"/>
            <a:r>
              <a:rPr lang="en-GB" sz="9600" u="sng" dirty="0" smtClean="0">
                <a:effectLst>
                  <a:outerShdw blurRad="38100" dist="38100" dir="2700000" algn="tl">
                    <a:srgbClr val="000000">
                      <a:alpha val="43137"/>
                    </a:srgbClr>
                  </a:outerShdw>
                </a:effectLst>
                <a:latin typeface="Comic Sans MS" panose="030F0702030302020204" pitchFamily="66" charset="0"/>
              </a:rPr>
              <a:t>Plenary</a:t>
            </a:r>
          </a:p>
          <a:p>
            <a:endParaRPr lang="en-GB" sz="9600" u="sng" dirty="0" smtClean="0">
              <a:effectLst>
                <a:outerShdw blurRad="38100" dist="38100" dir="2700000" algn="tl">
                  <a:srgbClr val="000000">
                    <a:alpha val="43137"/>
                  </a:srgbClr>
                </a:outerShdw>
              </a:effectLst>
              <a:latin typeface="Comic Sans MS" panose="030F0702030302020204" pitchFamily="66" charset="0"/>
            </a:endParaRPr>
          </a:p>
          <a:p>
            <a:pPr algn="ctr"/>
            <a:r>
              <a:rPr lang="en-GB" sz="6000" dirty="0" smtClean="0">
                <a:effectLst>
                  <a:outerShdw blurRad="38100" dist="38100" dir="2700000" algn="tl">
                    <a:srgbClr val="000000">
                      <a:alpha val="43137"/>
                    </a:srgbClr>
                  </a:outerShdw>
                </a:effectLst>
                <a:latin typeface="Comic Sans MS" panose="030F0702030302020204" pitchFamily="66" charset="0"/>
              </a:rPr>
              <a:t>Let’s </a:t>
            </a:r>
            <a:r>
              <a:rPr lang="en-GB" sz="6000" dirty="0" smtClean="0">
                <a:effectLst>
                  <a:outerShdw blurRad="38100" dist="38100" dir="2700000" algn="tl">
                    <a:srgbClr val="000000">
                      <a:alpha val="43137"/>
                    </a:srgbClr>
                  </a:outerShdw>
                </a:effectLst>
                <a:latin typeface="Comic Sans MS" panose="030F0702030302020204" pitchFamily="66" charset="0"/>
              </a:rPr>
              <a:t>watch the </a:t>
            </a:r>
            <a:r>
              <a:rPr lang="en-GB" sz="6000" dirty="0" smtClean="0">
                <a:effectLst>
                  <a:outerShdw blurRad="38100" dist="38100" dir="2700000" algn="tl">
                    <a:srgbClr val="000000">
                      <a:alpha val="43137"/>
                    </a:srgbClr>
                  </a:outerShdw>
                </a:effectLst>
                <a:latin typeface="Comic Sans MS" panose="030F0702030302020204" pitchFamily="66" charset="0"/>
              </a:rPr>
              <a:t>video</a:t>
            </a:r>
            <a:endParaRPr lang="en-GB" sz="6600" dirty="0">
              <a:effectLst>
                <a:outerShdw blurRad="38100" dist="38100" dir="2700000" algn="tl">
                  <a:srgbClr val="000000">
                    <a:alpha val="43137"/>
                  </a:srgbClr>
                </a:outerShdw>
              </a:effectLst>
              <a:latin typeface="Comic Sans MS" panose="030F0702030302020204" pitchFamily="66" charset="0"/>
            </a:endParaRPr>
          </a:p>
          <a:p>
            <a:endParaRPr lang="en-GB" sz="9600" u="sng" dirty="0" smtClean="0">
              <a:effectLst>
                <a:outerShdw blurRad="38100" dist="38100" dir="2700000" algn="tl">
                  <a:srgbClr val="000000">
                    <a:alpha val="43137"/>
                  </a:srgbClr>
                </a:outerShdw>
              </a:effectLst>
              <a:latin typeface="Comic Sans MS" panose="030F0702030302020204" pitchFamily="66" charset="0"/>
            </a:endParaRPr>
          </a:p>
          <a:p>
            <a:endParaRPr lang="en-GB" sz="9600" u="sng" dirty="0">
              <a:effectLst>
                <a:outerShdw blurRad="38100" dist="38100" dir="2700000" algn="tl">
                  <a:srgbClr val="000000">
                    <a:alpha val="43137"/>
                  </a:srgbClr>
                </a:outerShdw>
              </a:effectLst>
              <a:latin typeface="Comic Sans MS" panose="030F0702030302020204" pitchFamily="66" charset="0"/>
            </a:endParaRPr>
          </a:p>
        </p:txBody>
      </p:sp>
      <p:sp>
        <p:nvSpPr>
          <p:cNvPr id="3" name="Rectangle 2"/>
          <p:cNvSpPr/>
          <p:nvPr/>
        </p:nvSpPr>
        <p:spPr>
          <a:xfrm>
            <a:off x="3250300" y="5105408"/>
            <a:ext cx="4956293" cy="923330"/>
          </a:xfrm>
          <a:prstGeom prst="rect">
            <a:avLst/>
          </a:prstGeom>
        </p:spPr>
        <p:txBody>
          <a:bodyPr wrap="none">
            <a:spAutoFit/>
          </a:bodyPr>
          <a:lstStyle/>
          <a:p>
            <a:r>
              <a:rPr lang="en-GB" dirty="0">
                <a:hlinkClick r:id="rId3"/>
              </a:rPr>
              <a:t>https://</a:t>
            </a:r>
            <a:r>
              <a:rPr lang="en-GB" dirty="0" smtClean="0">
                <a:hlinkClick r:id="rId3"/>
              </a:rPr>
              <a:t>www.youtube.com/watch?v=3X7D8yz6QFg</a:t>
            </a:r>
            <a:endParaRPr lang="en-GB" dirty="0" smtClean="0"/>
          </a:p>
          <a:p>
            <a:endParaRPr lang="en-GB" dirty="0"/>
          </a:p>
          <a:p>
            <a:endParaRPr lang="en-GB" dirty="0"/>
          </a:p>
        </p:txBody>
      </p:sp>
    </p:spTree>
    <p:extLst>
      <p:ext uri="{BB962C8B-B14F-4D97-AF65-F5344CB8AC3E}">
        <p14:creationId xmlns:p14="http://schemas.microsoft.com/office/powerpoint/2010/main" val="1458425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900989"/>
            <a:ext cx="12323717" cy="2554545"/>
          </a:xfrm>
          <a:prstGeom prst="rect">
            <a:avLst/>
          </a:prstGeom>
          <a:solidFill>
            <a:schemeClr val="accent3">
              <a:lumMod val="20000"/>
              <a:lumOff val="80000"/>
              <a:alpha val="60000"/>
            </a:schemeClr>
          </a:solidFill>
        </p:spPr>
        <p:txBody>
          <a:bodyPr wrap="square" lIns="91440" tIns="45720" rIns="91440" bIns="45720">
            <a:spAutoFit/>
          </a:bodyPr>
          <a:lstStyle/>
          <a:p>
            <a:pPr algn="ctr"/>
            <a:r>
              <a:rPr lang="en-US" sz="8000" b="1" cap="none" spc="50" dirty="0" smtClean="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rPr>
              <a:t>So what did THE ROMANS do for us?</a:t>
            </a:r>
            <a:endParaRPr lang="en-US" sz="8000" b="1" cap="none" spc="50" dirty="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p:txBody>
      </p:sp>
    </p:spTree>
    <p:extLst>
      <p:ext uri="{BB962C8B-B14F-4D97-AF65-F5344CB8AC3E}">
        <p14:creationId xmlns:p14="http://schemas.microsoft.com/office/powerpoint/2010/main" val="356984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71438" y="3697453"/>
            <a:ext cx="6366030" cy="2679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726110" y="2114457"/>
            <a:ext cx="5913664" cy="150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Shape 11"/>
          <p:cNvSpPr/>
          <p:nvPr/>
        </p:nvSpPr>
        <p:spPr>
          <a:xfrm rot="10800000" flipH="1">
            <a:off x="161365" y="1006462"/>
            <a:ext cx="6000974" cy="1569660"/>
          </a:xfrm>
          <a:prstGeom prst="corner">
            <a:avLst>
              <a:gd name="adj1" fmla="val 74673"/>
              <a:gd name="adj2" fmla="val 171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352825" y="3699567"/>
            <a:ext cx="6096000" cy="2677656"/>
          </a:xfrm>
          <a:prstGeom prst="rect">
            <a:avLst/>
          </a:prstGeom>
        </p:spPr>
        <p:txBody>
          <a:bodyPr>
            <a:spAutoFit/>
          </a:bodyPr>
          <a:lstStyle/>
          <a:p>
            <a:r>
              <a:rPr lang="en-GB" sz="2400" dirty="0">
                <a:latin typeface="Comic Sans MS" panose="030F0702030302020204" pitchFamily="66" charset="0"/>
              </a:rPr>
              <a:t>Roman legend says that Romulus had a twin brother called Remus. As babies they were abandoned in the area which later became Rome. A she-wolf found and raised them, but when they grew up, Romulus fought and killed Remus and became the first ruler of Rome!</a:t>
            </a:r>
          </a:p>
        </p:txBody>
      </p:sp>
      <p:sp>
        <p:nvSpPr>
          <p:cNvPr id="7" name="Rectangle 6"/>
          <p:cNvSpPr/>
          <p:nvPr/>
        </p:nvSpPr>
        <p:spPr>
          <a:xfrm>
            <a:off x="161365" y="1016300"/>
            <a:ext cx="6096000" cy="1569660"/>
          </a:xfrm>
          <a:prstGeom prst="rect">
            <a:avLst/>
          </a:prstGeom>
        </p:spPr>
        <p:txBody>
          <a:bodyPr>
            <a:spAutoFit/>
          </a:bodyPr>
          <a:lstStyle/>
          <a:p>
            <a:r>
              <a:rPr lang="en-GB" sz="2400" dirty="0">
                <a:latin typeface="Comic Sans MS" panose="030F0702030302020204" pitchFamily="66" charset="0"/>
              </a:rPr>
              <a:t> Rome was founded </a:t>
            </a:r>
            <a:r>
              <a:rPr lang="en-GB" sz="2400" dirty="0" smtClean="0">
                <a:latin typeface="Comic Sans MS" panose="030F0702030302020204" pitchFamily="66" charset="0"/>
              </a:rPr>
              <a:t>in April 21 </a:t>
            </a:r>
            <a:r>
              <a:rPr lang="en-GB" sz="2400" dirty="0">
                <a:latin typeface="Comic Sans MS" panose="030F0702030302020204" pitchFamily="66" charset="0"/>
              </a:rPr>
              <a:t>753BC by its first king, Romulus. It grew into a rich and powerful city during the next few hundred years.</a:t>
            </a:r>
          </a:p>
        </p:txBody>
      </p:sp>
      <p:sp>
        <p:nvSpPr>
          <p:cNvPr id="8" name="Rectangle 7"/>
          <p:cNvSpPr/>
          <p:nvPr/>
        </p:nvSpPr>
        <p:spPr>
          <a:xfrm>
            <a:off x="5638800" y="2049243"/>
            <a:ext cx="6096000" cy="1569660"/>
          </a:xfrm>
          <a:prstGeom prst="rect">
            <a:avLst/>
          </a:prstGeom>
        </p:spPr>
        <p:txBody>
          <a:bodyPr>
            <a:spAutoFit/>
          </a:bodyPr>
          <a:lstStyle/>
          <a:p>
            <a:r>
              <a:rPr lang="en-GB" sz="2400" dirty="0">
                <a:latin typeface="Comic Sans MS" panose="030F0702030302020204" pitchFamily="66" charset="0"/>
              </a:rPr>
              <a:t>To bring water to their cities, the clever Romans built aqueducts – a system of channels and bridges – to transport water for public baths and toilets!</a:t>
            </a:r>
          </a:p>
        </p:txBody>
      </p:sp>
      <p:sp>
        <p:nvSpPr>
          <p:cNvPr id="9" name="TextBox 8"/>
          <p:cNvSpPr txBox="1"/>
          <p:nvPr/>
        </p:nvSpPr>
        <p:spPr>
          <a:xfrm>
            <a:off x="1833282" y="168309"/>
            <a:ext cx="9579429" cy="769441"/>
          </a:xfrm>
          <a:prstGeom prst="rect">
            <a:avLst/>
          </a:prstGeom>
          <a:noFill/>
        </p:spPr>
        <p:txBody>
          <a:bodyPr wrap="square" rtlCol="0">
            <a:spAutoFit/>
          </a:bodyPr>
          <a:lstStyle/>
          <a:p>
            <a:r>
              <a:rPr lang="en-GB" sz="4400" dirty="0" smtClean="0">
                <a:latin typeface="Comic Sans MS" panose="030F0702030302020204" pitchFamily="66" charset="0"/>
              </a:rPr>
              <a:t>True or false? How do we know?</a:t>
            </a:r>
            <a:endParaRPr lang="en-GB" sz="4400" dirty="0">
              <a:latin typeface="Comic Sans MS" panose="030F0702030302020204" pitchFamily="66" charset="0"/>
            </a:endParaRPr>
          </a:p>
        </p:txBody>
      </p:sp>
    </p:spTree>
    <p:extLst>
      <p:ext uri="{BB962C8B-B14F-4D97-AF65-F5344CB8AC3E}">
        <p14:creationId xmlns:p14="http://schemas.microsoft.com/office/powerpoint/2010/main" val="3693079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2286999" y="3457600"/>
            <a:ext cx="3000974" cy="400110"/>
          </a:xfrm>
          <a:prstGeom prst="rect">
            <a:avLst/>
          </a:prstGeom>
        </p:spPr>
        <p:txBody>
          <a:bodyPr wrap="square">
            <a:spAutoFit/>
          </a:bodyPr>
          <a:lstStyle/>
          <a:p>
            <a:r>
              <a:rPr lang="en-GB" sz="2000" dirty="0" smtClean="0">
                <a:latin typeface="Comic Sans MS" panose="030F0702030302020204" pitchFamily="66" charset="0"/>
              </a:rPr>
              <a:t>Word of mouth/legend.</a:t>
            </a:r>
            <a:endParaRPr lang="en-GB" sz="2000" dirty="0">
              <a:latin typeface="Comic Sans MS" panose="030F0702030302020204" pitchFamily="66" charset="0"/>
            </a:endParaRPr>
          </a:p>
        </p:txBody>
      </p:sp>
      <p:sp>
        <p:nvSpPr>
          <p:cNvPr id="9" name="TextBox 8"/>
          <p:cNvSpPr txBox="1"/>
          <p:nvPr/>
        </p:nvSpPr>
        <p:spPr>
          <a:xfrm>
            <a:off x="772375" y="150018"/>
            <a:ext cx="11059886" cy="1446550"/>
          </a:xfrm>
          <a:prstGeom prst="rect">
            <a:avLst/>
          </a:prstGeom>
          <a:noFill/>
        </p:spPr>
        <p:txBody>
          <a:bodyPr wrap="square" rtlCol="0">
            <a:spAutoFit/>
          </a:bodyPr>
          <a:lstStyle/>
          <a:p>
            <a:pPr algn="ctr"/>
            <a:r>
              <a:rPr lang="en-GB" sz="4400" dirty="0" smtClean="0">
                <a:latin typeface="Comic Sans MS" panose="030F0702030302020204" pitchFamily="66" charset="0"/>
              </a:rPr>
              <a:t>Sources of evidence. Can we be sure they are true, based on the evidence?</a:t>
            </a:r>
            <a:endParaRPr lang="en-GB" sz="4400" dirty="0">
              <a:latin typeface="Comic Sans MS" panose="030F0702030302020204" pitchFamily="66" charset="0"/>
            </a:endParaRPr>
          </a:p>
        </p:txBody>
      </p:sp>
      <p:pic>
        <p:nvPicPr>
          <p:cNvPr id="2050" name="Picture 2" descr="Image result for ruins roman aque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438" y="2284303"/>
            <a:ext cx="4960711" cy="24544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a/ac/The_Capitoline_Wolf%2C_Musei_Capitolini%2C_Rome_%2813840968834%29.jpg/220px-The_Capitoline_Wolf%2C_Musei_Capitolini%2C_Rome_%2813840968834%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65" y="3916829"/>
            <a:ext cx="3821142" cy="2535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8455919" y="1822638"/>
            <a:ext cx="6096000" cy="461665"/>
          </a:xfrm>
          <a:prstGeom prst="rect">
            <a:avLst/>
          </a:prstGeom>
        </p:spPr>
        <p:txBody>
          <a:bodyPr>
            <a:spAutoFit/>
          </a:bodyPr>
          <a:lstStyle/>
          <a:p>
            <a:r>
              <a:rPr lang="en-GB" sz="2400" dirty="0" smtClean="0">
                <a:latin typeface="Comic Sans MS" panose="030F0702030302020204" pitchFamily="66" charset="0"/>
              </a:rPr>
              <a:t>ruins </a:t>
            </a:r>
            <a:endParaRPr lang="en-GB" sz="2400" dirty="0">
              <a:latin typeface="Comic Sans MS" panose="030F0702030302020204" pitchFamily="66" charset="0"/>
            </a:endParaRPr>
          </a:p>
        </p:txBody>
      </p:sp>
      <p:pic>
        <p:nvPicPr>
          <p:cNvPr id="2054" name="Picture 6" descr="Image result for roman recor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63" y="1466471"/>
            <a:ext cx="1870396" cy="2275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2149749" y="2053470"/>
            <a:ext cx="4413888" cy="646331"/>
          </a:xfrm>
          <a:prstGeom prst="rect">
            <a:avLst/>
          </a:prstGeom>
        </p:spPr>
        <p:txBody>
          <a:bodyPr wrap="square">
            <a:spAutoFit/>
          </a:bodyPr>
          <a:lstStyle/>
          <a:p>
            <a:r>
              <a:rPr lang="en-GB" dirty="0" smtClean="0">
                <a:latin typeface="Comic Sans MS" panose="030F0702030302020204" pitchFamily="66" charset="0"/>
              </a:rPr>
              <a:t>Romans kept good records of feast days.</a:t>
            </a:r>
            <a:endParaRPr lang="en-GB" dirty="0">
              <a:latin typeface="Comic Sans MS" panose="030F0702030302020204" pitchFamily="66" charset="0"/>
            </a:endParaRPr>
          </a:p>
        </p:txBody>
      </p:sp>
    </p:spTree>
    <p:extLst>
      <p:ext uri="{BB962C8B-B14F-4D97-AF65-F5344CB8AC3E}">
        <p14:creationId xmlns:p14="http://schemas.microsoft.com/office/powerpoint/2010/main" val="3132050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3982507" y="4402851"/>
            <a:ext cx="3000974" cy="1631216"/>
          </a:xfrm>
          <a:prstGeom prst="rect">
            <a:avLst/>
          </a:prstGeom>
        </p:spPr>
        <p:txBody>
          <a:bodyPr wrap="square">
            <a:spAutoFit/>
          </a:bodyPr>
          <a:lstStyle/>
          <a:p>
            <a:r>
              <a:rPr lang="en-GB" sz="2000" dirty="0" smtClean="0">
                <a:latin typeface="Comic Sans MS" panose="030F0702030302020204" pitchFamily="66" charset="0"/>
              </a:rPr>
              <a:t>Romulus and Remus raised by wolves = unknown</a:t>
            </a:r>
          </a:p>
          <a:p>
            <a:r>
              <a:rPr lang="en-GB" sz="2000" dirty="0" smtClean="0">
                <a:latin typeface="Comic Sans MS" panose="030F0702030302020204" pitchFamily="66" charset="0"/>
              </a:rPr>
              <a:t>Evidence =Word of mouth/legend.</a:t>
            </a:r>
            <a:endParaRPr lang="en-GB" sz="2000" dirty="0">
              <a:latin typeface="Comic Sans MS" panose="030F0702030302020204" pitchFamily="66" charset="0"/>
            </a:endParaRPr>
          </a:p>
        </p:txBody>
      </p:sp>
      <p:sp>
        <p:nvSpPr>
          <p:cNvPr id="9" name="TextBox 8"/>
          <p:cNvSpPr txBox="1"/>
          <p:nvPr/>
        </p:nvSpPr>
        <p:spPr>
          <a:xfrm>
            <a:off x="632525" y="19921"/>
            <a:ext cx="11059886" cy="1446550"/>
          </a:xfrm>
          <a:prstGeom prst="rect">
            <a:avLst/>
          </a:prstGeom>
          <a:noFill/>
        </p:spPr>
        <p:txBody>
          <a:bodyPr wrap="square" rtlCol="0">
            <a:spAutoFit/>
          </a:bodyPr>
          <a:lstStyle/>
          <a:p>
            <a:pPr algn="ctr"/>
            <a:r>
              <a:rPr lang="en-GB" sz="4400" dirty="0" smtClean="0">
                <a:latin typeface="Comic Sans MS" panose="030F0702030302020204" pitchFamily="66" charset="0"/>
              </a:rPr>
              <a:t>Sources of evidence. Can we be sure they are true, based on the evidence?</a:t>
            </a:r>
            <a:endParaRPr lang="en-GB" sz="4400" dirty="0">
              <a:latin typeface="Comic Sans MS" panose="030F0702030302020204" pitchFamily="66" charset="0"/>
            </a:endParaRPr>
          </a:p>
        </p:txBody>
      </p:sp>
      <p:pic>
        <p:nvPicPr>
          <p:cNvPr id="2050" name="Picture 2" descr="Image result for ruins roman aque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438" y="2284303"/>
            <a:ext cx="4960711" cy="24544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a/ac/The_Capitoline_Wolf%2C_Musei_Capitolini%2C_Rome_%2813840968834%29.jpg/220px-The_Capitoline_Wolf%2C_Musei_Capitolini%2C_Rome_%2813840968834%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65" y="3916829"/>
            <a:ext cx="3821142" cy="2535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6464705" y="1389307"/>
            <a:ext cx="6096000" cy="830997"/>
          </a:xfrm>
          <a:prstGeom prst="rect">
            <a:avLst/>
          </a:prstGeom>
        </p:spPr>
        <p:txBody>
          <a:bodyPr>
            <a:spAutoFit/>
          </a:bodyPr>
          <a:lstStyle/>
          <a:p>
            <a:r>
              <a:rPr lang="en-GB" sz="2400" dirty="0" smtClean="0">
                <a:latin typeface="Comic Sans MS" panose="030F0702030302020204" pitchFamily="66" charset="0"/>
              </a:rPr>
              <a:t>Aqueducts = very likely to be true</a:t>
            </a:r>
          </a:p>
          <a:p>
            <a:r>
              <a:rPr lang="en-GB" sz="2400" dirty="0" smtClean="0">
                <a:latin typeface="Comic Sans MS" panose="030F0702030302020204" pitchFamily="66" charset="0"/>
              </a:rPr>
              <a:t>Evidence = ruins. </a:t>
            </a:r>
            <a:endParaRPr lang="en-GB" sz="2400" dirty="0">
              <a:latin typeface="Comic Sans MS" panose="030F0702030302020204" pitchFamily="66" charset="0"/>
            </a:endParaRPr>
          </a:p>
        </p:txBody>
      </p:sp>
      <p:pic>
        <p:nvPicPr>
          <p:cNvPr id="2054" name="Picture 6" descr="Image result for roman recor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63" y="1466471"/>
            <a:ext cx="1870396" cy="2275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2041289" y="1331506"/>
            <a:ext cx="4413888" cy="2585323"/>
          </a:xfrm>
          <a:prstGeom prst="rect">
            <a:avLst/>
          </a:prstGeom>
        </p:spPr>
        <p:txBody>
          <a:bodyPr wrap="square">
            <a:spAutoFit/>
          </a:bodyPr>
          <a:lstStyle/>
          <a:p>
            <a:r>
              <a:rPr lang="en-GB" dirty="0" smtClean="0">
                <a:latin typeface="Comic Sans MS" panose="030F0702030302020204" pitchFamily="66" charset="0"/>
              </a:rPr>
              <a:t>Founded on 21</a:t>
            </a:r>
            <a:r>
              <a:rPr lang="en-GB" baseline="30000" dirty="0" smtClean="0">
                <a:latin typeface="Comic Sans MS" panose="030F0702030302020204" pitchFamily="66" charset="0"/>
              </a:rPr>
              <a:t>st</a:t>
            </a:r>
            <a:r>
              <a:rPr lang="en-GB" dirty="0" smtClean="0">
                <a:latin typeface="Comic Sans MS" panose="030F0702030302020204" pitchFamily="66" charset="0"/>
              </a:rPr>
              <a:t> April = very likely</a:t>
            </a:r>
          </a:p>
          <a:p>
            <a:r>
              <a:rPr lang="en-GB" dirty="0" smtClean="0">
                <a:latin typeface="Comic Sans MS" panose="030F0702030302020204" pitchFamily="66" charset="0"/>
              </a:rPr>
              <a:t>Evidence = Romans kept good records of feast days (this was a festival day to Pales, the goddess of Shepheard) </a:t>
            </a:r>
          </a:p>
          <a:p>
            <a:endParaRPr lang="en-GB" dirty="0">
              <a:latin typeface="Comic Sans MS" panose="030F0702030302020204" pitchFamily="66" charset="0"/>
            </a:endParaRPr>
          </a:p>
          <a:p>
            <a:r>
              <a:rPr lang="en-GB" dirty="0" smtClean="0">
                <a:latin typeface="Comic Sans MS" panose="030F0702030302020204" pitchFamily="66" charset="0"/>
              </a:rPr>
              <a:t>Founded in 753 BC = unknown</a:t>
            </a:r>
          </a:p>
          <a:p>
            <a:r>
              <a:rPr lang="en-GB" dirty="0" smtClean="0">
                <a:latin typeface="Comic Sans MS" panose="030F0702030302020204" pitchFamily="66" charset="0"/>
              </a:rPr>
              <a:t>Evidence = no record found (the Romans that lived later on estimated this)</a:t>
            </a:r>
            <a:endParaRPr lang="en-GB" dirty="0">
              <a:latin typeface="Comic Sans MS" panose="030F0702030302020204" pitchFamily="66" charset="0"/>
            </a:endParaRPr>
          </a:p>
        </p:txBody>
      </p:sp>
    </p:spTree>
    <p:extLst>
      <p:ext uri="{BB962C8B-B14F-4D97-AF65-F5344CB8AC3E}">
        <p14:creationId xmlns:p14="http://schemas.microsoft.com/office/powerpoint/2010/main" val="2453978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38100" dist="38100" dir="2700000" algn="tl">
                  <a:srgbClr val="000000">
                    <a:alpha val="43137"/>
                  </a:srgbClr>
                </a:outerShdw>
              </a:effectLst>
            </a:endParaRPr>
          </a:p>
        </p:txBody>
      </p:sp>
      <p:sp>
        <p:nvSpPr>
          <p:cNvPr id="2" name="TextBox 1"/>
          <p:cNvSpPr txBox="1"/>
          <p:nvPr/>
        </p:nvSpPr>
        <p:spPr>
          <a:xfrm>
            <a:off x="2299448" y="2958353"/>
            <a:ext cx="8727142" cy="1569660"/>
          </a:xfrm>
          <a:prstGeom prst="rect">
            <a:avLst/>
          </a:prstGeom>
          <a:noFill/>
        </p:spPr>
        <p:txBody>
          <a:bodyPr wrap="square" rtlCol="0">
            <a:spAutoFit/>
          </a:bodyPr>
          <a:lstStyle/>
          <a:p>
            <a:r>
              <a:rPr lang="en-GB" sz="9600" dirty="0" smtClean="0">
                <a:effectLst>
                  <a:outerShdw blurRad="38100" dist="38100" dir="2700000" algn="tl">
                    <a:srgbClr val="000000">
                      <a:alpha val="43137"/>
                    </a:srgbClr>
                  </a:outerShdw>
                </a:effectLst>
                <a:latin typeface="Comic Sans MS" panose="030F0702030302020204" pitchFamily="66" charset="0"/>
              </a:rPr>
              <a:t>Suggestions?</a:t>
            </a:r>
            <a:endParaRPr lang="en-GB" sz="9600" dirty="0">
              <a:effectLst>
                <a:outerShdw blurRad="38100" dist="38100" dir="2700000" algn="tl">
                  <a:srgbClr val="000000">
                    <a:alpha val="43137"/>
                  </a:srgbClr>
                </a:outerShdw>
              </a:effectLst>
              <a:latin typeface="Comic Sans MS" panose="030F0702030302020204" pitchFamily="66" charset="0"/>
            </a:endParaRPr>
          </a:p>
        </p:txBody>
      </p:sp>
      <p:sp>
        <p:nvSpPr>
          <p:cNvPr id="3" name="Oval 2"/>
          <p:cNvSpPr/>
          <p:nvPr/>
        </p:nvSpPr>
        <p:spPr>
          <a:xfrm>
            <a:off x="1815356" y="2311071"/>
            <a:ext cx="8296835" cy="2864224"/>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5" name="TextBox 4"/>
          <p:cNvSpPr txBox="1"/>
          <p:nvPr/>
        </p:nvSpPr>
        <p:spPr>
          <a:xfrm>
            <a:off x="-219313" y="121024"/>
            <a:ext cx="12366171" cy="1569660"/>
          </a:xfrm>
          <a:prstGeom prst="rect">
            <a:avLst/>
          </a:prstGeom>
          <a:noFill/>
        </p:spPr>
        <p:txBody>
          <a:bodyPr wrap="square" rtlCol="0">
            <a:spAutoFit/>
          </a:bodyPr>
          <a:lstStyle/>
          <a:p>
            <a:pPr algn="ctr"/>
            <a:r>
              <a:rPr lang="en-GB" sz="4800" u="sng" dirty="0" smtClean="0">
                <a:effectLst>
                  <a:outerShdw blurRad="38100" dist="38100" dir="2700000" algn="tl">
                    <a:srgbClr val="000000">
                      <a:alpha val="43137"/>
                    </a:srgbClr>
                  </a:outerShdw>
                </a:effectLst>
                <a:latin typeface="Comic Sans MS" panose="030F0702030302020204" pitchFamily="66" charset="0"/>
              </a:rPr>
              <a:t>I can explain why the Romans wanted to invade Britain</a:t>
            </a:r>
            <a:endParaRPr lang="en-GB" sz="4800" u="sng" dirty="0">
              <a:effectLst>
                <a:outerShdw blurRad="38100" dist="38100" dir="2700000" algn="tl">
                  <a:srgbClr val="000000">
                    <a:alpha val="43137"/>
                  </a:srgbClr>
                </a:outerShdw>
              </a:effectLst>
              <a:latin typeface="Comic Sans MS" panose="030F0702030302020204" pitchFamily="66" charset="0"/>
            </a:endParaRPr>
          </a:p>
        </p:txBody>
      </p:sp>
      <p:sp>
        <p:nvSpPr>
          <p:cNvPr id="6" name="TextBox 5"/>
          <p:cNvSpPr txBox="1"/>
          <p:nvPr/>
        </p:nvSpPr>
        <p:spPr>
          <a:xfrm>
            <a:off x="3931613" y="5565735"/>
            <a:ext cx="4064318" cy="646331"/>
          </a:xfrm>
          <a:prstGeom prst="rect">
            <a:avLst/>
          </a:prstGeom>
          <a:noFill/>
        </p:spPr>
        <p:txBody>
          <a:bodyPr wrap="none" rtlCol="0">
            <a:spAutoFit/>
          </a:bodyPr>
          <a:lstStyle/>
          <a:p>
            <a:r>
              <a:rPr lang="en-US" sz="3600" b="1" dirty="0" smtClean="0"/>
              <a:t>What  do you think?</a:t>
            </a:r>
            <a:endParaRPr lang="en-GB" sz="3600" b="1" dirty="0"/>
          </a:p>
        </p:txBody>
      </p:sp>
    </p:spTree>
    <p:extLst>
      <p:ext uri="{BB962C8B-B14F-4D97-AF65-F5344CB8AC3E}">
        <p14:creationId xmlns:p14="http://schemas.microsoft.com/office/powerpoint/2010/main" val="4202556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5" name="TextBox 4"/>
          <p:cNvSpPr txBox="1"/>
          <p:nvPr/>
        </p:nvSpPr>
        <p:spPr>
          <a:xfrm>
            <a:off x="2891120" y="147918"/>
            <a:ext cx="8296835" cy="830997"/>
          </a:xfrm>
          <a:prstGeom prst="rect">
            <a:avLst/>
          </a:prstGeom>
          <a:noFill/>
        </p:spPr>
        <p:txBody>
          <a:bodyPr wrap="square" rtlCol="0">
            <a:spAutoFit/>
          </a:bodyPr>
          <a:lstStyle/>
          <a:p>
            <a:r>
              <a:rPr lang="en-GB" sz="4800" dirty="0" smtClean="0">
                <a:effectLst>
                  <a:outerShdw blurRad="38100" dist="38100" dir="2700000" algn="tl">
                    <a:srgbClr val="000000">
                      <a:alpha val="43137"/>
                    </a:srgbClr>
                  </a:outerShdw>
                </a:effectLst>
                <a:latin typeface="Comic Sans MS" panose="030F0702030302020204" pitchFamily="66" charset="0"/>
              </a:rPr>
              <a:t>Why did they invade?</a:t>
            </a:r>
            <a:endParaRPr lang="en-GB" sz="4800" dirty="0">
              <a:effectLst>
                <a:outerShdw blurRad="38100" dist="38100" dir="2700000" algn="tl">
                  <a:srgbClr val="000000">
                    <a:alpha val="43137"/>
                  </a:srgbClr>
                </a:outerShdw>
              </a:effectLst>
              <a:latin typeface="Comic Sans MS" panose="030F0702030302020204" pitchFamily="66" charset="0"/>
            </a:endParaRPr>
          </a:p>
        </p:txBody>
      </p:sp>
      <p:pic>
        <p:nvPicPr>
          <p:cNvPr id="5122" name="Picture 2" descr="Image result for empire r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33" y="1136206"/>
            <a:ext cx="3878541" cy="2846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3933" y="4032672"/>
            <a:ext cx="4184725" cy="646331"/>
          </a:xfrm>
          <a:prstGeom prst="rect">
            <a:avLst/>
          </a:prstGeom>
          <a:noFill/>
        </p:spPr>
        <p:txBody>
          <a:bodyPr wrap="square" rtlCol="0">
            <a:spAutoFit/>
          </a:bodyPr>
          <a:lstStyle/>
          <a:p>
            <a:r>
              <a:rPr lang="en-GB" dirty="0" smtClean="0">
                <a:latin typeface="Comic Sans MS" panose="030F0702030302020204" pitchFamily="66" charset="0"/>
              </a:rPr>
              <a:t>To make the Roman empire bigger. Why would they want to?</a:t>
            </a:r>
            <a:endParaRPr lang="en-GB" dirty="0">
              <a:latin typeface="Comic Sans MS" panose="030F0702030302020204" pitchFamily="66" charset="0"/>
            </a:endParaRPr>
          </a:p>
        </p:txBody>
      </p:sp>
      <p:pic>
        <p:nvPicPr>
          <p:cNvPr id="5124" name="Picture 4" descr="Image result for celtic peo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3805" y="1079947"/>
            <a:ext cx="4248150"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757813" y="3571755"/>
            <a:ext cx="4255992" cy="369332"/>
          </a:xfrm>
          <a:prstGeom prst="rect">
            <a:avLst/>
          </a:prstGeom>
          <a:noFill/>
        </p:spPr>
        <p:txBody>
          <a:bodyPr wrap="square" rtlCol="0">
            <a:spAutoFit/>
          </a:bodyPr>
          <a:lstStyle/>
          <a:p>
            <a:r>
              <a:rPr lang="en-GB" dirty="0" smtClean="0">
                <a:latin typeface="Comic Sans MS" panose="030F0702030302020204" pitchFamily="66" charset="0"/>
              </a:rPr>
              <a:t>People. Why would they want them?</a:t>
            </a:r>
            <a:endParaRPr lang="en-GB" dirty="0">
              <a:latin typeface="Comic Sans MS" panose="030F0702030302020204" pitchFamily="66" charset="0"/>
            </a:endParaRPr>
          </a:p>
        </p:txBody>
      </p:sp>
      <p:pic>
        <p:nvPicPr>
          <p:cNvPr id="5126" name="Picture 6" descr="Image result for natural resourc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8658" y="3725242"/>
            <a:ext cx="3145036" cy="2345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96874" y="6152044"/>
            <a:ext cx="4630758" cy="369332"/>
          </a:xfrm>
          <a:prstGeom prst="rect">
            <a:avLst/>
          </a:prstGeom>
          <a:noFill/>
        </p:spPr>
        <p:txBody>
          <a:bodyPr wrap="square" rtlCol="0">
            <a:spAutoFit/>
          </a:bodyPr>
          <a:lstStyle/>
          <a:p>
            <a:r>
              <a:rPr lang="en-GB" dirty="0" smtClean="0">
                <a:latin typeface="Comic Sans MS" panose="030F0702030302020204" pitchFamily="66" charset="0"/>
              </a:rPr>
              <a:t>Resources. Why would they want them?</a:t>
            </a:r>
            <a:endParaRPr lang="en-GB" dirty="0">
              <a:latin typeface="Comic Sans MS" panose="030F0702030302020204" pitchFamily="66" charset="0"/>
            </a:endParaRPr>
          </a:p>
        </p:txBody>
      </p:sp>
    </p:spTree>
    <p:extLst>
      <p:ext uri="{BB962C8B-B14F-4D97-AF65-F5344CB8AC3E}">
        <p14:creationId xmlns:p14="http://schemas.microsoft.com/office/powerpoint/2010/main" val="42526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644153" y="201706"/>
            <a:ext cx="8296835" cy="1200329"/>
          </a:xfrm>
          <a:prstGeom prst="rect">
            <a:avLst/>
          </a:prstGeom>
          <a:noFill/>
        </p:spPr>
        <p:txBody>
          <a:bodyPr wrap="square" rtlCol="0">
            <a:spAutoFit/>
          </a:bodyPr>
          <a:lstStyle/>
          <a:p>
            <a:r>
              <a:rPr lang="en-GB" sz="7200" dirty="0" smtClean="0">
                <a:effectLst>
                  <a:outerShdw blurRad="38100" dist="38100" dir="2700000" algn="tl">
                    <a:srgbClr val="000000">
                      <a:alpha val="43137"/>
                    </a:srgbClr>
                  </a:outerShdw>
                </a:effectLst>
                <a:latin typeface="Comic Sans MS" panose="030F0702030302020204" pitchFamily="66" charset="0"/>
              </a:rPr>
              <a:t>Let’s watch</a:t>
            </a:r>
            <a:endParaRPr lang="en-GB" sz="7200" dirty="0">
              <a:effectLst>
                <a:outerShdw blurRad="38100" dist="38100" dir="2700000" algn="tl">
                  <a:srgbClr val="000000">
                    <a:alpha val="43137"/>
                  </a:srgbClr>
                </a:outerShdw>
              </a:effectLst>
              <a:latin typeface="Comic Sans MS" panose="030F0702030302020204" pitchFamily="66" charset="0"/>
            </a:endParaRPr>
          </a:p>
        </p:txBody>
      </p:sp>
      <p:sp>
        <p:nvSpPr>
          <p:cNvPr id="7" name="Rectangle 6"/>
          <p:cNvSpPr/>
          <p:nvPr/>
        </p:nvSpPr>
        <p:spPr>
          <a:xfrm>
            <a:off x="1696569" y="2451882"/>
            <a:ext cx="7673341" cy="923330"/>
          </a:xfrm>
          <a:prstGeom prst="rect">
            <a:avLst/>
          </a:prstGeom>
        </p:spPr>
        <p:txBody>
          <a:bodyPr wrap="square">
            <a:spAutoFit/>
          </a:bodyPr>
          <a:lstStyle/>
          <a:p>
            <a:pPr>
              <a:spcAft>
                <a:spcPts val="0"/>
              </a:spcAft>
            </a:pPr>
            <a:r>
              <a:rPr lang="en-GB" u="sng"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hlinkClick r:id="rId3"/>
              </a:rPr>
              <a:t>http://www.bbc.co.uk/schools/primaryhistory/romans/invasion/</a:t>
            </a:r>
            <a:endParaRPr lang="en-GB" dirty="0">
              <a:latin typeface="Times New Roman" panose="02020603050405020304" pitchFamily="18" charset="0"/>
              <a:ea typeface="Times New Roman" panose="02020603050405020304" pitchFamily="18" charset="0"/>
            </a:endParaRPr>
          </a:p>
          <a:p>
            <a:pPr>
              <a:spcAft>
                <a:spcPts val="0"/>
              </a:spcAft>
            </a:pPr>
            <a:r>
              <a:rPr lang="en-GB" dirty="0" smtClean="0">
                <a:latin typeface="Comic Sans MS" panose="030F0702030302020204" pitchFamily="66" charset="0"/>
                <a:ea typeface="Times New Roman" panose="02020603050405020304" pitchFamily="18" charset="0"/>
              </a:rPr>
              <a:t>Click on: Why did the Romans invade?</a:t>
            </a:r>
          </a:p>
          <a:p>
            <a:pPr>
              <a:spcAft>
                <a:spcPts val="0"/>
              </a:spcAft>
            </a:pPr>
            <a:r>
              <a:rPr lang="en-GB" dirty="0" smtClean="0">
                <a:latin typeface="Comic Sans MS" panose="030F0702030302020204" pitchFamily="66" charset="0"/>
                <a:ea typeface="Times New Roman" panose="02020603050405020304" pitchFamily="18" charset="0"/>
              </a:rPr>
              <a:t>Then Videos, Then Find </a:t>
            </a:r>
            <a:r>
              <a:rPr lang="en-GB" dirty="0">
                <a:latin typeface="Comic Sans MS" panose="030F0702030302020204" pitchFamily="66" charset="0"/>
                <a:ea typeface="Times New Roman" panose="02020603050405020304" pitchFamily="18" charset="0"/>
              </a:rPr>
              <a:t>out why </a:t>
            </a:r>
            <a:r>
              <a:rPr lang="en-GB" dirty="0" err="1">
                <a:latin typeface="Comic Sans MS" panose="030F0702030302020204" pitchFamily="66" charset="0"/>
                <a:ea typeface="Times New Roman" panose="02020603050405020304" pitchFamily="18" charset="0"/>
              </a:rPr>
              <a:t>Ceasar</a:t>
            </a:r>
            <a:r>
              <a:rPr lang="en-GB" dirty="0">
                <a:latin typeface="Comic Sans MS" panose="030F0702030302020204" pitchFamily="66" charset="0"/>
                <a:ea typeface="Times New Roman" panose="02020603050405020304" pitchFamily="18" charset="0"/>
              </a:rPr>
              <a:t> came to Britain.</a:t>
            </a:r>
            <a:endParaRPr lang="en-GB"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4232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1"/>
          <p:cNvSpPr txBox="1">
            <a:spLocks/>
          </p:cNvSpPr>
          <p:nvPr/>
        </p:nvSpPr>
        <p:spPr>
          <a:xfrm>
            <a:off x="1941138" y="366040"/>
            <a:ext cx="8220075" cy="12414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ltLang="en-US" dirty="0" smtClean="0">
                <a:latin typeface="Comic Sans MS" panose="030F0702030302020204" pitchFamily="66" charset="0"/>
              </a:rPr>
              <a:t>In 55BC, the Romans already ruled the country that we know today as France. The Romans called it Gallia and were just across the English Channel.</a:t>
            </a:r>
          </a:p>
        </p:txBody>
      </p:sp>
      <p:pic>
        <p:nvPicPr>
          <p:cNvPr id="8"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4676" y="1808218"/>
            <a:ext cx="39560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3514463" y="2609906"/>
            <a:ext cx="1654175" cy="715962"/>
          </a:xfrm>
          <a:prstGeom prst="straightConnector1">
            <a:avLst/>
          </a:prstGeom>
          <a:ln w="28575">
            <a:solidFill>
              <a:srgbClr val="516937"/>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901688" y="3573518"/>
            <a:ext cx="2457450" cy="1177925"/>
          </a:xfrm>
          <a:prstGeom prst="straightConnector1">
            <a:avLst/>
          </a:prstGeom>
          <a:ln w="28575">
            <a:solidFill>
              <a:srgbClr val="51693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694101" y="3325868"/>
            <a:ext cx="2547937" cy="762000"/>
          </a:xfrm>
          <a:prstGeom prst="straightConnector1">
            <a:avLst/>
          </a:prstGeom>
          <a:ln w="28575">
            <a:solidFill>
              <a:srgbClr val="516937"/>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1"/>
          <p:cNvSpPr>
            <a:spLocks/>
          </p:cNvSpPr>
          <p:nvPr/>
        </p:nvSpPr>
        <p:spPr bwMode="auto">
          <a:xfrm>
            <a:off x="2449251" y="2184456"/>
            <a:ext cx="1403350" cy="7096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a:latin typeface="Comic Sans MS" panose="030F0702030302020204" pitchFamily="66" charset="0"/>
              </a:rPr>
              <a:t>Britain</a:t>
            </a:r>
          </a:p>
        </p:txBody>
      </p:sp>
      <p:sp>
        <p:nvSpPr>
          <p:cNvPr id="13" name="Content Placeholder 1"/>
          <p:cNvSpPr>
            <a:spLocks/>
          </p:cNvSpPr>
          <p:nvPr/>
        </p:nvSpPr>
        <p:spPr bwMode="auto">
          <a:xfrm>
            <a:off x="1858701" y="4568881"/>
            <a:ext cx="1831975" cy="7080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a:latin typeface="Comic Sans MS" panose="030F0702030302020204" pitchFamily="66" charset="0"/>
              </a:rPr>
              <a:t>The English Channel</a:t>
            </a:r>
          </a:p>
        </p:txBody>
      </p:sp>
      <p:sp>
        <p:nvSpPr>
          <p:cNvPr id="14" name="Content Placeholder 1"/>
          <p:cNvSpPr>
            <a:spLocks/>
          </p:cNvSpPr>
          <p:nvPr/>
        </p:nvSpPr>
        <p:spPr bwMode="auto">
          <a:xfrm>
            <a:off x="7992801" y="2951218"/>
            <a:ext cx="1833562" cy="7080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a:latin typeface="Comic Sans MS" panose="030F0702030302020204" pitchFamily="66" charset="0"/>
              </a:rPr>
              <a:t>The Romans</a:t>
            </a:r>
          </a:p>
        </p:txBody>
      </p:sp>
    </p:spTree>
    <p:extLst>
      <p:ext uri="{BB962C8B-B14F-4D97-AF65-F5344CB8AC3E}">
        <p14:creationId xmlns:p14="http://schemas.microsoft.com/office/powerpoint/2010/main" val="2480263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822</Words>
  <Application>Microsoft Office PowerPoint</Application>
  <PresentationFormat>Widescreen</PresentationFormat>
  <Paragraphs>80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Comic Sans MS</vt:lpstr>
      <vt:lpstr>Sassoon Infant Rg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Gask</dc:creator>
  <cp:lastModifiedBy>Judy Beer</cp:lastModifiedBy>
  <cp:revision>34</cp:revision>
  <dcterms:created xsi:type="dcterms:W3CDTF">2018-06-14T07:38:09Z</dcterms:created>
  <dcterms:modified xsi:type="dcterms:W3CDTF">2021-01-15T16:40:12Z</dcterms:modified>
</cp:coreProperties>
</file>