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5" r:id="rId4"/>
    <p:sldId id="274" r:id="rId5"/>
    <p:sldId id="276" r:id="rId6"/>
    <p:sldId id="257" r:id="rId7"/>
    <p:sldId id="262" r:id="rId8"/>
    <p:sldId id="260" r:id="rId9"/>
    <p:sldId id="259" r:id="rId10"/>
    <p:sldId id="271" r:id="rId11"/>
    <p:sldId id="273" r:id="rId12"/>
    <p:sldId id="261" r:id="rId13"/>
    <p:sldId id="263" r:id="rId14"/>
    <p:sldId id="266" r:id="rId15"/>
    <p:sldId id="264" r:id="rId16"/>
    <p:sldId id="265"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75AF"/>
    <a:srgbClr val="AE49DB"/>
    <a:srgbClr val="E34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40973-6C3F-D85C-6566-E3B9B129CF79}" v="9" dt="2019-10-14T13:13:10.988"/>
    <p1510:client id="{A321A222-68B5-5842-4005-8A7DFC346810}" v="73" dt="2019-10-12T13:16:59.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5" d="100"/>
          <a:sy n="85"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bitha Bolam" userId="S::tbolam@ctk.leicester.sch.uk::18e8452b-b99e-43a7-b80f-7634ea993ea4" providerId="AD" clId="Web-{84040973-6C3F-D85C-6566-E3B9B129CF79}"/>
    <pc:docChg chg="modSld">
      <pc:chgData name="Tabitha Bolam" userId="S::tbolam@ctk.leicester.sch.uk::18e8452b-b99e-43a7-b80f-7634ea993ea4" providerId="AD" clId="Web-{84040973-6C3F-D85C-6566-E3B9B129CF79}" dt="2019-10-14T13:13:10.144" v="7" actId="14100"/>
      <pc:docMkLst>
        <pc:docMk/>
      </pc:docMkLst>
      <pc:sldChg chg="modSp">
        <pc:chgData name="Tabitha Bolam" userId="S::tbolam@ctk.leicester.sch.uk::18e8452b-b99e-43a7-b80f-7634ea993ea4" providerId="AD" clId="Web-{84040973-6C3F-D85C-6566-E3B9B129CF79}" dt="2019-10-14T13:13:10.144" v="7" actId="14100"/>
        <pc:sldMkLst>
          <pc:docMk/>
          <pc:sldMk cId="4111063294" sldId="256"/>
        </pc:sldMkLst>
        <pc:spChg chg="mod">
          <ac:chgData name="Tabitha Bolam" userId="S::tbolam@ctk.leicester.sch.uk::18e8452b-b99e-43a7-b80f-7634ea993ea4" providerId="AD" clId="Web-{84040973-6C3F-D85C-6566-E3B9B129CF79}" dt="2019-10-14T13:13:10.144" v="7" actId="14100"/>
          <ac:spMkLst>
            <pc:docMk/>
            <pc:sldMk cId="4111063294" sldId="256"/>
            <ac:spMk id="5" creationId="{00000000-0000-0000-0000-000000000000}"/>
          </ac:spMkLst>
        </pc:spChg>
      </pc:sldChg>
    </pc:docChg>
  </pc:docChgLst>
  <pc:docChgLst>
    <pc:chgData name="Tabitha Bolam" userId="S::tbolam@ctk.leicester.sch.uk::18e8452b-b99e-43a7-b80f-7634ea993ea4" providerId="AD" clId="Web-{A321A222-68B5-5842-4005-8A7DFC346810}"/>
    <pc:docChg chg="addSld modSld sldOrd">
      <pc:chgData name="Tabitha Bolam" userId="S::tbolam@ctk.leicester.sch.uk::18e8452b-b99e-43a7-b80f-7634ea993ea4" providerId="AD" clId="Web-{A321A222-68B5-5842-4005-8A7DFC346810}" dt="2019-10-12T13:16:59.611" v="70" actId="20577"/>
      <pc:docMkLst>
        <pc:docMk/>
      </pc:docMkLst>
      <pc:sldChg chg="modSp">
        <pc:chgData name="Tabitha Bolam" userId="S::tbolam@ctk.leicester.sch.uk::18e8452b-b99e-43a7-b80f-7634ea993ea4" providerId="AD" clId="Web-{A321A222-68B5-5842-4005-8A7DFC346810}" dt="2019-10-12T13:16:59.611" v="69" actId="20577"/>
        <pc:sldMkLst>
          <pc:docMk/>
          <pc:sldMk cId="442655137" sldId="261"/>
        </pc:sldMkLst>
        <pc:spChg chg="mod">
          <ac:chgData name="Tabitha Bolam" userId="S::tbolam@ctk.leicester.sch.uk::18e8452b-b99e-43a7-b80f-7634ea993ea4" providerId="AD" clId="Web-{A321A222-68B5-5842-4005-8A7DFC346810}" dt="2019-10-12T13:16:59.611" v="69" actId="20577"/>
          <ac:spMkLst>
            <pc:docMk/>
            <pc:sldMk cId="442655137" sldId="261"/>
            <ac:spMk id="5" creationId="{00000000-0000-0000-0000-000000000000}"/>
          </ac:spMkLst>
        </pc:spChg>
      </pc:sldChg>
      <pc:sldChg chg="addSp delSp modSp add ord replId">
        <pc:chgData name="Tabitha Bolam" userId="S::tbolam@ctk.leicester.sch.uk::18e8452b-b99e-43a7-b80f-7634ea993ea4" providerId="AD" clId="Web-{A321A222-68B5-5842-4005-8A7DFC346810}" dt="2019-10-12T13:15:52.626" v="39"/>
        <pc:sldMkLst>
          <pc:docMk/>
          <pc:sldMk cId="928261154" sldId="273"/>
        </pc:sldMkLst>
        <pc:spChg chg="del">
          <ac:chgData name="Tabitha Bolam" userId="S::tbolam@ctk.leicester.sch.uk::18e8452b-b99e-43a7-b80f-7634ea993ea4" providerId="AD" clId="Web-{A321A222-68B5-5842-4005-8A7DFC346810}" dt="2019-10-12T13:13:25.594" v="1"/>
          <ac:spMkLst>
            <pc:docMk/>
            <pc:sldMk cId="928261154" sldId="273"/>
            <ac:spMk id="2" creationId="{00000000-0000-0000-0000-000000000000}"/>
          </ac:spMkLst>
        </pc:spChg>
        <pc:spChg chg="mod">
          <ac:chgData name="Tabitha Bolam" userId="S::tbolam@ctk.leicester.sch.uk::18e8452b-b99e-43a7-b80f-7634ea993ea4" providerId="AD" clId="Web-{A321A222-68B5-5842-4005-8A7DFC346810}" dt="2019-10-12T13:13:54.407" v="28" actId="1076"/>
          <ac:spMkLst>
            <pc:docMk/>
            <pc:sldMk cId="928261154" sldId="273"/>
            <ac:spMk id="5" creationId="{00000000-0000-0000-0000-000000000000}"/>
          </ac:spMkLst>
        </pc:spChg>
        <pc:spChg chg="add del mod">
          <ac:chgData name="Tabitha Bolam" userId="S::tbolam@ctk.leicester.sch.uk::18e8452b-b99e-43a7-b80f-7634ea993ea4" providerId="AD" clId="Web-{A321A222-68B5-5842-4005-8A7DFC346810}" dt="2019-10-12T13:15:47.735" v="38"/>
          <ac:spMkLst>
            <pc:docMk/>
            <pc:sldMk cId="928261154" sldId="273"/>
            <ac:spMk id="7" creationId="{C1502F82-EE18-43C9-AD2D-1DEDD36D47DB}"/>
          </ac:spMkLst>
        </pc:spChg>
        <pc:picChg chg="add mod">
          <ac:chgData name="Tabitha Bolam" userId="S::tbolam@ctk.leicester.sch.uk::18e8452b-b99e-43a7-b80f-7634ea993ea4" providerId="AD" clId="Web-{A321A222-68B5-5842-4005-8A7DFC346810}" dt="2019-10-12T13:15:32.001" v="30"/>
          <ac:picMkLst>
            <pc:docMk/>
            <pc:sldMk cId="928261154" sldId="273"/>
            <ac:picMk id="3" creationId="{D71E7C8D-A2A6-4DAB-BA29-5F1C1403CFE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2C7E6F-9024-4F56-96B2-747D48258F7C}"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364212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2C7E6F-9024-4F56-96B2-747D48258F7C}"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121188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2C7E6F-9024-4F56-96B2-747D48258F7C}"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205709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2C7E6F-9024-4F56-96B2-747D48258F7C}"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236208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C7E6F-9024-4F56-96B2-747D48258F7C}"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209623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2C7E6F-9024-4F56-96B2-747D48258F7C}"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344878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2C7E6F-9024-4F56-96B2-747D48258F7C}"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327389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2C7E6F-9024-4F56-96B2-747D48258F7C}"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247487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C7E6F-9024-4F56-96B2-747D48258F7C}"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320484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2C7E6F-9024-4F56-96B2-747D48258F7C}"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194612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2C7E6F-9024-4F56-96B2-747D48258F7C}"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725F-BC58-4771-AFC9-AA6A41667189}" type="slidenum">
              <a:rPr lang="en-GB" smtClean="0"/>
              <a:t>‹#›</a:t>
            </a:fld>
            <a:endParaRPr lang="en-GB"/>
          </a:p>
        </p:txBody>
      </p:sp>
    </p:spTree>
    <p:extLst>
      <p:ext uri="{BB962C8B-B14F-4D97-AF65-F5344CB8AC3E}">
        <p14:creationId xmlns:p14="http://schemas.microsoft.com/office/powerpoint/2010/main" val="50442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C7E6F-9024-4F56-96B2-747D48258F7C}"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A725F-BC58-4771-AFC9-AA6A41667189}" type="slidenum">
              <a:rPr lang="en-GB" smtClean="0"/>
              <a:t>‹#›</a:t>
            </a:fld>
            <a:endParaRPr lang="en-GB"/>
          </a:p>
        </p:txBody>
      </p:sp>
    </p:spTree>
    <p:extLst>
      <p:ext uri="{BB962C8B-B14F-4D97-AF65-F5344CB8AC3E}">
        <p14:creationId xmlns:p14="http://schemas.microsoft.com/office/powerpoint/2010/main" val="15653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98040" y="249789"/>
            <a:ext cx="4364019" cy="1015663"/>
          </a:xfrm>
          <a:prstGeom prst="rect">
            <a:avLst/>
          </a:prstGeom>
          <a:noFill/>
        </p:spPr>
        <p:txBody>
          <a:bodyPr wrap="square" rtlCol="0" anchor="t">
            <a:spAutoFit/>
          </a:bodyPr>
          <a:lstStyle/>
          <a:p>
            <a:r>
              <a:rPr lang="en-GB" sz="6000" dirty="0">
                <a:latin typeface="Comic Sans MS"/>
              </a:rPr>
              <a:t>Lesson 3&amp;4</a:t>
            </a:r>
            <a:endParaRPr lang="en-GB" sz="6000" dirty="0">
              <a:latin typeface="Comic Sans MS" panose="030F0702030302020204" pitchFamily="66" charset="0"/>
            </a:endParaRPr>
          </a:p>
        </p:txBody>
      </p:sp>
      <p:pic>
        <p:nvPicPr>
          <p:cNvPr id="2" name="Picture 2" descr="Image result for cats dishwas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559" y="1353876"/>
            <a:ext cx="6793866" cy="5095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6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918478" y="364807"/>
            <a:ext cx="11106471" cy="769441"/>
          </a:xfrm>
          <a:prstGeom prst="rect">
            <a:avLst/>
          </a:prstGeom>
          <a:noFill/>
        </p:spPr>
        <p:txBody>
          <a:bodyPr wrap="square" rtlCol="0">
            <a:spAutoFit/>
          </a:bodyPr>
          <a:lstStyle/>
          <a:p>
            <a:pPr algn="just"/>
            <a:r>
              <a:rPr lang="en-GB" sz="4400" dirty="0">
                <a:latin typeface="Comic Sans MS" panose="030F0702030302020204" pitchFamily="66" charset="0"/>
              </a:rPr>
              <a:t>Let’s learn the first paragraph.</a:t>
            </a:r>
          </a:p>
        </p:txBody>
      </p:sp>
      <p:sp>
        <p:nvSpPr>
          <p:cNvPr id="2" name="Rectangle 1"/>
          <p:cNvSpPr/>
          <p:nvPr/>
        </p:nvSpPr>
        <p:spPr>
          <a:xfrm>
            <a:off x="272527" y="1337690"/>
            <a:ext cx="11749144" cy="5632311"/>
          </a:xfrm>
          <a:prstGeom prst="rect">
            <a:avLst/>
          </a:prstGeom>
        </p:spPr>
        <p:txBody>
          <a:bodyPr wrap="square">
            <a:spAutoFit/>
          </a:bodyPr>
          <a:lstStyle/>
          <a:p>
            <a:r>
              <a:rPr lang="en-GB" u="sng" dirty="0">
                <a:latin typeface="Comic Sans MS" panose="030F0702030302020204" pitchFamily="66" charset="0"/>
              </a:rPr>
              <a:t>How does a dishwasher work?</a:t>
            </a:r>
            <a:endParaRPr lang="en-GB" dirty="0">
              <a:latin typeface="Comic Sans MS" panose="030F0702030302020204" pitchFamily="66" charset="0"/>
            </a:endParaRPr>
          </a:p>
          <a:p>
            <a:r>
              <a:rPr lang="en-GB" dirty="0">
                <a:latin typeface="Comic Sans MS" panose="030F0702030302020204" pitchFamily="66" charset="0"/>
              </a:rPr>
              <a:t> </a:t>
            </a:r>
          </a:p>
          <a:p>
            <a:r>
              <a:rPr lang="en-GB" dirty="0">
                <a:latin typeface="Comic Sans MS" panose="030F0702030302020204" pitchFamily="66" charset="0"/>
              </a:rPr>
              <a:t>Dishwashers can be found in many homes around Great Britain. They are used to make your dishes sparkle (without the hard work).  Do you know how a dishwasher works? If not, read on to find out.</a:t>
            </a:r>
          </a:p>
          <a:p>
            <a:r>
              <a:rPr lang="en-GB" dirty="0">
                <a:latin typeface="Comic Sans MS" panose="030F0702030302020204" pitchFamily="66" charset="0"/>
              </a:rPr>
              <a:t> </a:t>
            </a:r>
          </a:p>
          <a:p>
            <a:r>
              <a:rPr lang="en-GB" dirty="0">
                <a:latin typeface="Comic Sans MS" panose="030F0702030302020204" pitchFamily="66" charset="0"/>
              </a:rPr>
              <a:t>Firstly, you load the dishwasher with plates that need cleaning. Then, you close the door and press the ‘Go’ button in order for it to start. This button is linked to a loud siren that can only be heard by cats. When they hear the alarm, all of the cats run to your house and enter the dishwasher through a secret flap at the back (that’s the banging you hear). </a:t>
            </a:r>
          </a:p>
          <a:p>
            <a:r>
              <a:rPr lang="en-GB" dirty="0">
                <a:latin typeface="Comic Sans MS" panose="030F0702030302020204" pitchFamily="66" charset="0"/>
              </a:rPr>
              <a:t> </a:t>
            </a:r>
          </a:p>
          <a:p>
            <a:r>
              <a:rPr lang="en-GB" dirty="0">
                <a:latin typeface="Comic Sans MS" panose="030F0702030302020204" pitchFamily="66" charset="0"/>
              </a:rPr>
              <a:t>The cats lick all of the plates, cups and pans clean because they are hungry. Their tongues are rough, so make excellent cleaning tools. Happily, they purr to themselves as they clean, which is why you hear humming. </a:t>
            </a:r>
          </a:p>
          <a:p>
            <a:r>
              <a:rPr lang="en-GB" dirty="0">
                <a:latin typeface="Comic Sans MS" panose="030F0702030302020204" pitchFamily="66" charset="0"/>
              </a:rPr>
              <a:t> </a:t>
            </a:r>
          </a:p>
          <a:p>
            <a:r>
              <a:rPr lang="en-GB" dirty="0">
                <a:latin typeface="Comic Sans MS" panose="030F0702030302020204" pitchFamily="66" charset="0"/>
              </a:rPr>
              <a:t>When the dishes are clean, the cats leave. One cat always stays behind to sprinkle the detergent and hoover up any cat hairs because no-one can ever know the secret of dishwashers. </a:t>
            </a:r>
          </a:p>
          <a:p>
            <a:r>
              <a:rPr lang="en-GB" dirty="0">
                <a:latin typeface="Comic Sans MS" panose="030F0702030302020204" pitchFamily="66" charset="0"/>
              </a:rPr>
              <a:t> </a:t>
            </a:r>
          </a:p>
          <a:p>
            <a:r>
              <a:rPr lang="en-GB" dirty="0">
                <a:latin typeface="Comic Sans MS" panose="030F0702030302020204" pitchFamily="66" charset="0"/>
              </a:rPr>
              <a:t>Cats are very clever, and so they have made a deal with the government to be paid in fish every Tuesday because of their hard work. That’s how a dishwasher really works!</a:t>
            </a:r>
          </a:p>
          <a:p>
            <a:pPr>
              <a:spcAft>
                <a:spcPts val="0"/>
              </a:spcAft>
            </a:pPr>
            <a:endParaRPr lang="en-GB" dirty="0">
              <a:effectLst/>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48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65848" y="152401"/>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73573" y="349152"/>
            <a:ext cx="9258301" cy="1446550"/>
          </a:xfrm>
          <a:prstGeom prst="rect">
            <a:avLst/>
          </a:prstGeom>
          <a:noFill/>
        </p:spPr>
        <p:txBody>
          <a:bodyPr wrap="square" rtlCol="0" anchor="t">
            <a:spAutoFit/>
          </a:bodyPr>
          <a:lstStyle/>
          <a:p>
            <a:pPr algn="ctr"/>
            <a:r>
              <a:rPr lang="en-GB" sz="4400" u="sng" dirty="0">
                <a:latin typeface="Comic Sans MS"/>
              </a:rPr>
              <a:t>Let's </a:t>
            </a:r>
            <a:r>
              <a:rPr lang="en-GB" sz="4400" u="sng" dirty="0" smtClean="0">
                <a:latin typeface="Comic Sans MS"/>
              </a:rPr>
              <a:t>picture map!</a:t>
            </a:r>
            <a:endParaRPr lang="en-GB" sz="4400" dirty="0">
              <a:latin typeface="Comic Sans MS"/>
            </a:endParaRPr>
          </a:p>
          <a:p>
            <a:pPr algn="just"/>
            <a:endParaRPr lang="en-GB" sz="4400"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734826" y="1331515"/>
            <a:ext cx="1344987" cy="1550918"/>
          </a:xfrm>
          <a:prstGeom prst="rect">
            <a:avLst/>
          </a:prstGeom>
        </p:spPr>
      </p:pic>
      <p:pic>
        <p:nvPicPr>
          <p:cNvPr id="6" name="Picture 5"/>
          <p:cNvPicPr>
            <a:picLocks noChangeAspect="1"/>
          </p:cNvPicPr>
          <p:nvPr/>
        </p:nvPicPr>
        <p:blipFill>
          <a:blip r:embed="rId3"/>
          <a:stretch>
            <a:fillRect/>
          </a:stretch>
        </p:blipFill>
        <p:spPr>
          <a:xfrm>
            <a:off x="2388814" y="1331516"/>
            <a:ext cx="1550918" cy="1550918"/>
          </a:xfrm>
          <a:prstGeom prst="rect">
            <a:avLst/>
          </a:prstGeom>
        </p:spPr>
      </p:pic>
      <p:pic>
        <p:nvPicPr>
          <p:cNvPr id="7" name="Picture 6"/>
          <p:cNvPicPr>
            <a:picLocks noChangeAspect="1"/>
          </p:cNvPicPr>
          <p:nvPr/>
        </p:nvPicPr>
        <p:blipFill>
          <a:blip r:embed="rId4"/>
          <a:stretch>
            <a:fillRect/>
          </a:stretch>
        </p:blipFill>
        <p:spPr>
          <a:xfrm>
            <a:off x="4126006" y="1331515"/>
            <a:ext cx="1584512" cy="1584512"/>
          </a:xfrm>
          <a:prstGeom prst="rect">
            <a:avLst/>
          </a:prstGeom>
        </p:spPr>
      </p:pic>
      <p:pic>
        <p:nvPicPr>
          <p:cNvPr id="8" name="Picture 7"/>
          <p:cNvPicPr>
            <a:picLocks noChangeAspect="1"/>
          </p:cNvPicPr>
          <p:nvPr/>
        </p:nvPicPr>
        <p:blipFill>
          <a:blip r:embed="rId2"/>
          <a:stretch>
            <a:fillRect/>
          </a:stretch>
        </p:blipFill>
        <p:spPr>
          <a:xfrm>
            <a:off x="734825" y="2974816"/>
            <a:ext cx="1344987" cy="1550918"/>
          </a:xfrm>
          <a:prstGeom prst="rect">
            <a:avLst/>
          </a:prstGeom>
        </p:spPr>
      </p:pic>
      <p:sp>
        <p:nvSpPr>
          <p:cNvPr id="9" name="AutoShape 2" descr="Free New Home Clipart,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5"/>
          <a:stretch>
            <a:fillRect/>
          </a:stretch>
        </p:blipFill>
        <p:spPr>
          <a:xfrm>
            <a:off x="2219861" y="3026667"/>
            <a:ext cx="1888824" cy="1499067"/>
          </a:xfrm>
          <a:prstGeom prst="rect">
            <a:avLst/>
          </a:prstGeom>
        </p:spPr>
      </p:pic>
      <p:sp>
        <p:nvSpPr>
          <p:cNvPr id="11" name="AutoShape 4" descr="Pin on Table signs et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6"/>
          <a:stretch>
            <a:fillRect/>
          </a:stretch>
        </p:blipFill>
        <p:spPr>
          <a:xfrm>
            <a:off x="4248734" y="2995491"/>
            <a:ext cx="1327057" cy="1530243"/>
          </a:xfrm>
          <a:prstGeom prst="rect">
            <a:avLst/>
          </a:prstGeom>
        </p:spPr>
      </p:pic>
      <p:pic>
        <p:nvPicPr>
          <p:cNvPr id="13" name="Picture 12"/>
          <p:cNvPicPr>
            <a:picLocks noChangeAspect="1"/>
          </p:cNvPicPr>
          <p:nvPr/>
        </p:nvPicPr>
        <p:blipFill>
          <a:blip r:embed="rId7"/>
          <a:stretch>
            <a:fillRect/>
          </a:stretch>
        </p:blipFill>
        <p:spPr>
          <a:xfrm>
            <a:off x="5710518" y="3060490"/>
            <a:ext cx="2088751" cy="1465243"/>
          </a:xfrm>
          <a:prstGeom prst="rect">
            <a:avLst/>
          </a:prstGeom>
        </p:spPr>
      </p:pic>
      <p:pic>
        <p:nvPicPr>
          <p:cNvPr id="14" name="Picture 13"/>
          <p:cNvPicPr>
            <a:picLocks noChangeAspect="1"/>
          </p:cNvPicPr>
          <p:nvPr/>
        </p:nvPicPr>
        <p:blipFill>
          <a:blip r:embed="rId8"/>
          <a:stretch>
            <a:fillRect/>
          </a:stretch>
        </p:blipFill>
        <p:spPr>
          <a:xfrm>
            <a:off x="7925032" y="3060490"/>
            <a:ext cx="1465243" cy="1465243"/>
          </a:xfrm>
          <a:prstGeom prst="rect">
            <a:avLst/>
          </a:prstGeom>
        </p:spPr>
      </p:pic>
      <p:pic>
        <p:nvPicPr>
          <p:cNvPr id="15" name="Picture 14"/>
          <p:cNvPicPr>
            <a:picLocks noChangeAspect="1"/>
          </p:cNvPicPr>
          <p:nvPr/>
        </p:nvPicPr>
        <p:blipFill>
          <a:blip r:embed="rId9"/>
          <a:stretch>
            <a:fillRect/>
          </a:stretch>
        </p:blipFill>
        <p:spPr>
          <a:xfrm>
            <a:off x="9488862" y="3024041"/>
            <a:ext cx="2030786" cy="1501692"/>
          </a:xfrm>
          <a:prstGeom prst="rect">
            <a:avLst/>
          </a:prstGeom>
        </p:spPr>
      </p:pic>
      <p:pic>
        <p:nvPicPr>
          <p:cNvPr id="1030" name="Picture 6" descr="0.01% of all the 247 billion trees absorb the 1.7 Billion tons o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33712" y="2795310"/>
            <a:ext cx="1710577" cy="19099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a:stretch>
            <a:fillRect/>
          </a:stretch>
        </p:blipFill>
        <p:spPr>
          <a:xfrm>
            <a:off x="734825" y="4618117"/>
            <a:ext cx="1981481" cy="1681011"/>
          </a:xfrm>
          <a:prstGeom prst="rect">
            <a:avLst/>
          </a:prstGeom>
        </p:spPr>
      </p:pic>
      <p:pic>
        <p:nvPicPr>
          <p:cNvPr id="19" name="Picture 18"/>
          <p:cNvPicPr>
            <a:picLocks noChangeAspect="1"/>
          </p:cNvPicPr>
          <p:nvPr/>
        </p:nvPicPr>
        <p:blipFill>
          <a:blip r:embed="rId2"/>
          <a:stretch>
            <a:fillRect/>
          </a:stretch>
        </p:blipFill>
        <p:spPr>
          <a:xfrm>
            <a:off x="2781019" y="4664206"/>
            <a:ext cx="1344987" cy="1550918"/>
          </a:xfrm>
          <a:prstGeom prst="rect">
            <a:avLst/>
          </a:prstGeom>
        </p:spPr>
      </p:pic>
      <p:pic>
        <p:nvPicPr>
          <p:cNvPr id="20" name="Picture 19"/>
          <p:cNvPicPr>
            <a:picLocks noChangeAspect="1"/>
          </p:cNvPicPr>
          <p:nvPr/>
        </p:nvPicPr>
        <p:blipFill>
          <a:blip r:embed="rId3"/>
          <a:stretch>
            <a:fillRect/>
          </a:stretch>
        </p:blipFill>
        <p:spPr>
          <a:xfrm>
            <a:off x="4248734" y="4657765"/>
            <a:ext cx="1550918" cy="1550918"/>
          </a:xfrm>
          <a:prstGeom prst="rect">
            <a:avLst/>
          </a:prstGeom>
        </p:spPr>
      </p:pic>
      <p:pic>
        <p:nvPicPr>
          <p:cNvPr id="21" name="Picture 20"/>
          <p:cNvPicPr>
            <a:picLocks noChangeAspect="1"/>
          </p:cNvPicPr>
          <p:nvPr/>
        </p:nvPicPr>
        <p:blipFill>
          <a:blip r:embed="rId4"/>
          <a:stretch>
            <a:fillRect/>
          </a:stretch>
        </p:blipFill>
        <p:spPr>
          <a:xfrm>
            <a:off x="5924108" y="4647409"/>
            <a:ext cx="1584512" cy="1584512"/>
          </a:xfrm>
          <a:prstGeom prst="rect">
            <a:avLst/>
          </a:prstGeom>
        </p:spPr>
      </p:pic>
      <p:pic>
        <p:nvPicPr>
          <p:cNvPr id="22" name="Picture 6" descr="0.01% of all the 247 billion trees absorb the 1.7 Billion tons o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2486" y="4618117"/>
            <a:ext cx="1710577" cy="1909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2"/>
          <a:stretch>
            <a:fillRect/>
          </a:stretch>
        </p:blipFill>
        <p:spPr>
          <a:xfrm>
            <a:off x="9666929" y="4780842"/>
            <a:ext cx="1651719" cy="1651719"/>
          </a:xfrm>
          <a:prstGeom prst="rect">
            <a:avLst/>
          </a:prstGeom>
        </p:spPr>
      </p:pic>
    </p:spTree>
    <p:extLst>
      <p:ext uri="{BB962C8B-B14F-4D97-AF65-F5344CB8AC3E}">
        <p14:creationId xmlns:p14="http://schemas.microsoft.com/office/powerpoint/2010/main" val="92826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4786" y="400699"/>
            <a:ext cx="11040036" cy="2554545"/>
          </a:xfrm>
          <a:prstGeom prst="rect">
            <a:avLst/>
          </a:prstGeom>
          <a:noFill/>
        </p:spPr>
        <p:txBody>
          <a:bodyPr wrap="square" rtlCol="0" anchor="t">
            <a:spAutoFit/>
          </a:bodyPr>
          <a:lstStyle/>
          <a:p>
            <a:pPr algn="just"/>
            <a:r>
              <a:rPr lang="en-GB" sz="4400" u="sng" dirty="0" smtClean="0">
                <a:latin typeface="Comic Sans MS" panose="030F0702030302020204" pitchFamily="66" charset="0"/>
              </a:rPr>
              <a:t>I can</a:t>
            </a:r>
            <a:r>
              <a:rPr lang="en-GB" sz="4400" u="sng" dirty="0" smtClean="0">
                <a:latin typeface="Comic Sans MS" panose="030F0702030302020204" pitchFamily="66" charset="0"/>
              </a:rPr>
              <a:t> </a:t>
            </a:r>
            <a:r>
              <a:rPr lang="en-GB" sz="4400" u="sng" dirty="0">
                <a:latin typeface="Comic Sans MS" panose="030F0702030302020204" pitchFamily="66" charset="0"/>
              </a:rPr>
              <a:t>learn a text</a:t>
            </a:r>
          </a:p>
          <a:p>
            <a:pPr algn="just"/>
            <a:endParaRPr lang="en-GB" sz="4400" u="sng" dirty="0">
              <a:latin typeface="Comic Sans MS" panose="030F0702030302020204" pitchFamily="66" charset="0"/>
            </a:endParaRPr>
          </a:p>
          <a:p>
            <a:pPr algn="just"/>
            <a:r>
              <a:rPr lang="en-GB" sz="3600" dirty="0">
                <a:latin typeface="Comic Sans MS"/>
              </a:rPr>
              <a:t>Picture map the paragraph you have just learnt.</a:t>
            </a:r>
            <a:endParaRPr lang="en-GB" sz="3600" dirty="0">
              <a:latin typeface="Comic Sans MS" panose="030F0702030302020204" pitchFamily="66" charset="0"/>
            </a:endParaRPr>
          </a:p>
          <a:p>
            <a:pPr algn="just"/>
            <a:endParaRPr lang="en-GB" sz="3600" dirty="0">
              <a:latin typeface="Comic Sans MS" panose="030F0702030302020204" pitchFamily="66" charset="0"/>
            </a:endParaRPr>
          </a:p>
        </p:txBody>
      </p:sp>
      <p:sp>
        <p:nvSpPr>
          <p:cNvPr id="2" name="Rectangle 1"/>
          <p:cNvSpPr/>
          <p:nvPr/>
        </p:nvSpPr>
        <p:spPr>
          <a:xfrm>
            <a:off x="356347" y="2602818"/>
            <a:ext cx="11456894" cy="3894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265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4786" y="400699"/>
            <a:ext cx="11248626" cy="4832092"/>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Instruction or Explanation?</a:t>
            </a:r>
          </a:p>
          <a:p>
            <a:pPr algn="just"/>
            <a:endParaRPr lang="en-GB" sz="4400" dirty="0">
              <a:latin typeface="Comic Sans MS" panose="030F0702030302020204" pitchFamily="66" charset="0"/>
            </a:endParaRP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Dinosaurs went extinct because an enormous meteor collided with the Earth. </a:t>
            </a:r>
          </a:p>
        </p:txBody>
      </p:sp>
      <p:pic>
        <p:nvPicPr>
          <p:cNvPr id="8" name="Picture 7"/>
          <p:cNvPicPr>
            <a:picLocks noChangeAspect="1"/>
          </p:cNvPicPr>
          <p:nvPr/>
        </p:nvPicPr>
        <p:blipFill>
          <a:blip r:embed="rId2">
            <a:clrChange>
              <a:clrFrom>
                <a:srgbClr val="000000"/>
              </a:clrFrom>
              <a:clrTo>
                <a:srgbClr val="000000">
                  <a:alpha val="0"/>
                </a:srgbClr>
              </a:clrTo>
            </a:clrChange>
          </a:blip>
          <a:stretch>
            <a:fillRect/>
          </a:stretch>
        </p:blipFill>
        <p:spPr>
          <a:xfrm>
            <a:off x="8123439" y="1236401"/>
            <a:ext cx="3204364" cy="2406611"/>
          </a:xfrm>
          <a:prstGeom prst="rect">
            <a:avLst/>
          </a:prstGeom>
        </p:spPr>
      </p:pic>
    </p:spTree>
    <p:extLst>
      <p:ext uri="{BB962C8B-B14F-4D97-AF65-F5344CB8AC3E}">
        <p14:creationId xmlns:p14="http://schemas.microsoft.com/office/powerpoint/2010/main" val="276255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4786" y="400699"/>
            <a:ext cx="11248626" cy="4832092"/>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Explanation</a:t>
            </a:r>
          </a:p>
          <a:p>
            <a:pPr algn="just"/>
            <a:endParaRPr lang="en-GB" sz="4400" dirty="0">
              <a:latin typeface="Comic Sans MS" panose="030F0702030302020204" pitchFamily="66" charset="0"/>
            </a:endParaRP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Dinosaurs went extinct because an enormous meteor collided with the Earth. </a:t>
            </a:r>
          </a:p>
        </p:txBody>
      </p:sp>
      <p:pic>
        <p:nvPicPr>
          <p:cNvPr id="6" name="Picture 5"/>
          <p:cNvPicPr>
            <a:picLocks noChangeAspect="1"/>
          </p:cNvPicPr>
          <p:nvPr/>
        </p:nvPicPr>
        <p:blipFill>
          <a:blip r:embed="rId2">
            <a:clrChange>
              <a:clrFrom>
                <a:srgbClr val="000000"/>
              </a:clrFrom>
              <a:clrTo>
                <a:srgbClr val="000000">
                  <a:alpha val="0"/>
                </a:srgbClr>
              </a:clrTo>
            </a:clrChange>
          </a:blip>
          <a:stretch>
            <a:fillRect/>
          </a:stretch>
        </p:blipFill>
        <p:spPr>
          <a:xfrm>
            <a:off x="8123439" y="1236401"/>
            <a:ext cx="3204364" cy="2406611"/>
          </a:xfrm>
          <a:prstGeom prst="rect">
            <a:avLst/>
          </a:prstGeom>
        </p:spPr>
      </p:pic>
    </p:spTree>
    <p:extLst>
      <p:ext uri="{BB962C8B-B14F-4D97-AF65-F5344CB8AC3E}">
        <p14:creationId xmlns:p14="http://schemas.microsoft.com/office/powerpoint/2010/main" val="156003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4786" y="400699"/>
            <a:ext cx="11248626" cy="4832092"/>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Instruction or Explanation?</a:t>
            </a:r>
          </a:p>
          <a:p>
            <a:pPr algn="just"/>
            <a:endParaRPr lang="en-GB" sz="4400" dirty="0">
              <a:latin typeface="Comic Sans MS" panose="030F0702030302020204" pitchFamily="66" charset="0"/>
            </a:endParaRP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Put one slice of bread over the other to create the sandwich.</a:t>
            </a:r>
          </a:p>
        </p:txBody>
      </p:sp>
      <p:pic>
        <p:nvPicPr>
          <p:cNvPr id="4100" name="Picture 4" descr="Image result for sandwich"/>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3203" y="648438"/>
            <a:ext cx="3534337" cy="261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9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4786" y="400699"/>
            <a:ext cx="11248626" cy="4832092"/>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Instruction</a:t>
            </a:r>
          </a:p>
          <a:p>
            <a:pPr algn="just"/>
            <a:endParaRPr lang="en-GB" sz="4400" dirty="0">
              <a:latin typeface="Comic Sans MS" panose="030F0702030302020204" pitchFamily="66" charset="0"/>
            </a:endParaRP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Put one slice of bread over the other to create the sandwich.</a:t>
            </a:r>
          </a:p>
        </p:txBody>
      </p:sp>
      <p:pic>
        <p:nvPicPr>
          <p:cNvPr id="6" name="Picture 4" descr="Image result for sandwich"/>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3203" y="648438"/>
            <a:ext cx="3534337" cy="261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8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0481" y="400699"/>
            <a:ext cx="11248626" cy="5509200"/>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Instruction or Explanation?</a:t>
            </a:r>
          </a:p>
          <a:p>
            <a:pPr algn="just"/>
            <a:endParaRPr lang="en-GB" sz="4400" dirty="0">
              <a:latin typeface="Comic Sans MS" panose="030F0702030302020204" pitchFamily="66" charset="0"/>
            </a:endParaRP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Waterfalls are formed when a piece of hard rock sits over a piece of soft rock and water flows over it.</a:t>
            </a:r>
          </a:p>
        </p:txBody>
      </p:sp>
      <p:pic>
        <p:nvPicPr>
          <p:cNvPr id="6146" name="Picture 2" descr="Image result for waterf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8276" y="929213"/>
            <a:ext cx="2968115" cy="222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8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0481" y="400699"/>
            <a:ext cx="11248626" cy="5509200"/>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Explanation</a:t>
            </a:r>
          </a:p>
          <a:p>
            <a:pPr algn="just"/>
            <a:endParaRPr lang="en-GB" sz="4400" dirty="0">
              <a:latin typeface="Comic Sans MS" panose="030F0702030302020204" pitchFamily="66" charset="0"/>
            </a:endParaRP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Waterfalls are formed when a piece of hard rock sits over a piece of soft rock and water flows over it.</a:t>
            </a:r>
          </a:p>
        </p:txBody>
      </p:sp>
      <p:pic>
        <p:nvPicPr>
          <p:cNvPr id="6" name="Picture 2" descr="Image result for waterf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8276" y="929213"/>
            <a:ext cx="2968115" cy="222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5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0481" y="400699"/>
            <a:ext cx="11248626" cy="4832092"/>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Instruction or Explanation?</a:t>
            </a:r>
          </a:p>
          <a:p>
            <a:pPr algn="just"/>
            <a:endParaRPr lang="en-GB" sz="4400" dirty="0">
              <a:latin typeface="Comic Sans MS" panose="030F0702030302020204" pitchFamily="66" charset="0"/>
            </a:endParaRP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Place the pan on the hob and simmer for 30 minutes. </a:t>
            </a:r>
          </a:p>
        </p:txBody>
      </p:sp>
      <p:pic>
        <p:nvPicPr>
          <p:cNvPr id="8194" name="Picture 2" descr="Image result for pan on ho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2038" y="911868"/>
            <a:ext cx="3341604" cy="222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74319" y="1724297"/>
            <a:ext cx="4885509" cy="3383280"/>
          </a:xfrm>
          <a:prstGeom prst="rect">
            <a:avLst/>
          </a:prstGeom>
        </p:spPr>
      </p:pic>
    </p:spTree>
    <p:extLst>
      <p:ext uri="{BB962C8B-B14F-4D97-AF65-F5344CB8AC3E}">
        <p14:creationId xmlns:p14="http://schemas.microsoft.com/office/powerpoint/2010/main" val="321032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0481" y="400699"/>
            <a:ext cx="11248626" cy="4154984"/>
          </a:xfrm>
          <a:prstGeom prst="rect">
            <a:avLst/>
          </a:prstGeom>
          <a:noFill/>
        </p:spPr>
        <p:txBody>
          <a:bodyPr wrap="square" rtlCol="0">
            <a:spAutoFit/>
          </a:bodyPr>
          <a:lstStyle/>
          <a:p>
            <a:pPr algn="just"/>
            <a:r>
              <a:rPr lang="en-GB" sz="4400" u="sng" dirty="0">
                <a:latin typeface="Comic Sans MS" panose="030F0702030302020204" pitchFamily="66" charset="0"/>
              </a:rPr>
              <a:t>Plenary</a:t>
            </a:r>
          </a:p>
          <a:p>
            <a:pPr algn="just"/>
            <a:endParaRPr lang="en-GB" sz="4400" u="sng" dirty="0">
              <a:latin typeface="Comic Sans MS" panose="030F0702030302020204" pitchFamily="66" charset="0"/>
            </a:endParaRPr>
          </a:p>
          <a:p>
            <a:pPr algn="just"/>
            <a:r>
              <a:rPr lang="en-GB" sz="4400" dirty="0">
                <a:latin typeface="Comic Sans MS" panose="030F0702030302020204" pitchFamily="66" charset="0"/>
              </a:rPr>
              <a:t>Instruction</a:t>
            </a: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Place the pan on the hob and simmer for 30 minutes. </a:t>
            </a:r>
          </a:p>
        </p:txBody>
      </p:sp>
      <p:pic>
        <p:nvPicPr>
          <p:cNvPr id="10242" name="Picture 2" descr="Image result for pan on ho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3070" y="537676"/>
            <a:ext cx="3518067" cy="234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6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74319" y="1724297"/>
            <a:ext cx="4885509" cy="3383280"/>
          </a:xfrm>
          <a:prstGeom prst="rect">
            <a:avLst/>
          </a:prstGeom>
        </p:spPr>
      </p:pic>
      <p:pic>
        <p:nvPicPr>
          <p:cNvPr id="3" name="Picture 2"/>
          <p:cNvPicPr/>
          <p:nvPr/>
        </p:nvPicPr>
        <p:blipFill>
          <a:blip r:embed="rId2"/>
          <a:stretch>
            <a:fillRect/>
          </a:stretch>
        </p:blipFill>
        <p:spPr>
          <a:xfrm>
            <a:off x="5791555" y="1082865"/>
            <a:ext cx="6364587" cy="4407561"/>
          </a:xfrm>
          <a:prstGeom prst="rect">
            <a:avLst/>
          </a:prstGeom>
        </p:spPr>
      </p:pic>
      <p:sp>
        <p:nvSpPr>
          <p:cNvPr id="2" name="Rectangle 1"/>
          <p:cNvSpPr/>
          <p:nvPr/>
        </p:nvSpPr>
        <p:spPr>
          <a:xfrm>
            <a:off x="6422991" y="2416912"/>
            <a:ext cx="408757" cy="1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627370" y="2831997"/>
            <a:ext cx="408757" cy="1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510507" y="3264936"/>
            <a:ext cx="408757" cy="1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222772" y="3680021"/>
            <a:ext cx="408757" cy="1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299523" y="2127137"/>
            <a:ext cx="655692" cy="369332"/>
          </a:xfrm>
          <a:prstGeom prst="rect">
            <a:avLst/>
          </a:prstGeom>
          <a:noFill/>
        </p:spPr>
        <p:txBody>
          <a:bodyPr wrap="none" rtlCol="0">
            <a:spAutoFit/>
          </a:bodyPr>
          <a:lstStyle/>
          <a:p>
            <a:r>
              <a:rPr lang="en-GB" dirty="0" smtClean="0"/>
              <a:t>were</a:t>
            </a:r>
            <a:endParaRPr lang="en-GB" dirty="0"/>
          </a:p>
        </p:txBody>
      </p:sp>
      <p:sp>
        <p:nvSpPr>
          <p:cNvPr id="9" name="TextBox 8"/>
          <p:cNvSpPr txBox="1"/>
          <p:nvPr/>
        </p:nvSpPr>
        <p:spPr>
          <a:xfrm>
            <a:off x="6519472" y="2556242"/>
            <a:ext cx="655692" cy="369332"/>
          </a:xfrm>
          <a:prstGeom prst="rect">
            <a:avLst/>
          </a:prstGeom>
          <a:noFill/>
        </p:spPr>
        <p:txBody>
          <a:bodyPr wrap="none" rtlCol="0">
            <a:spAutoFit/>
          </a:bodyPr>
          <a:lstStyle/>
          <a:p>
            <a:r>
              <a:rPr lang="en-GB" dirty="0" smtClean="0"/>
              <a:t>were</a:t>
            </a:r>
            <a:endParaRPr lang="en-GB" dirty="0"/>
          </a:p>
        </p:txBody>
      </p:sp>
      <p:sp>
        <p:nvSpPr>
          <p:cNvPr id="11" name="TextBox 10"/>
          <p:cNvSpPr txBox="1"/>
          <p:nvPr/>
        </p:nvSpPr>
        <p:spPr>
          <a:xfrm>
            <a:off x="6488333" y="2939301"/>
            <a:ext cx="547586" cy="369332"/>
          </a:xfrm>
          <a:prstGeom prst="rect">
            <a:avLst/>
          </a:prstGeom>
          <a:noFill/>
        </p:spPr>
        <p:txBody>
          <a:bodyPr wrap="none" rtlCol="0">
            <a:spAutoFit/>
          </a:bodyPr>
          <a:lstStyle/>
          <a:p>
            <a:r>
              <a:rPr lang="en-GB" dirty="0" smtClean="0"/>
              <a:t>was</a:t>
            </a:r>
            <a:endParaRPr lang="en-GB" dirty="0"/>
          </a:p>
        </p:txBody>
      </p:sp>
      <p:sp>
        <p:nvSpPr>
          <p:cNvPr id="12" name="TextBox 11"/>
          <p:cNvSpPr txBox="1"/>
          <p:nvPr/>
        </p:nvSpPr>
        <p:spPr>
          <a:xfrm>
            <a:off x="6176264" y="3397847"/>
            <a:ext cx="547586" cy="369332"/>
          </a:xfrm>
          <a:prstGeom prst="rect">
            <a:avLst/>
          </a:prstGeom>
          <a:noFill/>
        </p:spPr>
        <p:txBody>
          <a:bodyPr wrap="none" rtlCol="0">
            <a:spAutoFit/>
          </a:bodyPr>
          <a:lstStyle/>
          <a:p>
            <a:r>
              <a:rPr lang="en-GB" dirty="0" smtClean="0"/>
              <a:t>was</a:t>
            </a:r>
            <a:endParaRPr lang="en-GB" dirty="0"/>
          </a:p>
        </p:txBody>
      </p:sp>
    </p:spTree>
    <p:extLst>
      <p:ext uri="{BB962C8B-B14F-4D97-AF65-F5344CB8AC3E}">
        <p14:creationId xmlns:p14="http://schemas.microsoft.com/office/powerpoint/2010/main" val="332629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713590" y="487167"/>
            <a:ext cx="7820810" cy="6128786"/>
          </a:xfrm>
          <a:prstGeom prst="rect">
            <a:avLst/>
          </a:prstGeom>
        </p:spPr>
      </p:pic>
    </p:spTree>
    <p:extLst>
      <p:ext uri="{BB962C8B-B14F-4D97-AF65-F5344CB8AC3E}">
        <p14:creationId xmlns:p14="http://schemas.microsoft.com/office/powerpoint/2010/main" val="22297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713590" y="487167"/>
            <a:ext cx="7820810" cy="6128786"/>
          </a:xfrm>
          <a:prstGeom prst="rect">
            <a:avLst/>
          </a:prstGeom>
        </p:spPr>
      </p:pic>
      <p:sp>
        <p:nvSpPr>
          <p:cNvPr id="3" name="Rectangle 2"/>
          <p:cNvSpPr/>
          <p:nvPr/>
        </p:nvSpPr>
        <p:spPr>
          <a:xfrm>
            <a:off x="1528262" y="2802394"/>
            <a:ext cx="408757" cy="1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04794" y="2433062"/>
            <a:ext cx="655692" cy="369332"/>
          </a:xfrm>
          <a:prstGeom prst="rect">
            <a:avLst/>
          </a:prstGeom>
          <a:noFill/>
        </p:spPr>
        <p:txBody>
          <a:bodyPr wrap="none" rtlCol="0">
            <a:spAutoFit/>
          </a:bodyPr>
          <a:lstStyle/>
          <a:p>
            <a:r>
              <a:rPr lang="en-GB" dirty="0" smtClean="0"/>
              <a:t>were</a:t>
            </a:r>
            <a:endParaRPr lang="en-GB" dirty="0"/>
          </a:p>
        </p:txBody>
      </p:sp>
      <p:sp>
        <p:nvSpPr>
          <p:cNvPr id="6" name="Rectangle 5"/>
          <p:cNvSpPr/>
          <p:nvPr/>
        </p:nvSpPr>
        <p:spPr>
          <a:xfrm>
            <a:off x="1323883" y="3364699"/>
            <a:ext cx="408757" cy="1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651729" y="3927004"/>
            <a:ext cx="408757" cy="1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98466" y="3070867"/>
            <a:ext cx="481222" cy="369332"/>
          </a:xfrm>
          <a:prstGeom prst="rect">
            <a:avLst/>
          </a:prstGeom>
          <a:noFill/>
        </p:spPr>
        <p:txBody>
          <a:bodyPr wrap="none" rtlCol="0">
            <a:spAutoFit/>
          </a:bodyPr>
          <a:lstStyle/>
          <a:p>
            <a:r>
              <a:rPr lang="en-GB" dirty="0" smtClean="0"/>
              <a:t>did</a:t>
            </a:r>
            <a:endParaRPr lang="en-GB" dirty="0"/>
          </a:p>
        </p:txBody>
      </p:sp>
      <p:sp>
        <p:nvSpPr>
          <p:cNvPr id="9" name="TextBox 8"/>
          <p:cNvSpPr txBox="1"/>
          <p:nvPr/>
        </p:nvSpPr>
        <p:spPr>
          <a:xfrm>
            <a:off x="1606904" y="3651102"/>
            <a:ext cx="548548" cy="369332"/>
          </a:xfrm>
          <a:prstGeom prst="rect">
            <a:avLst/>
          </a:prstGeom>
          <a:noFill/>
        </p:spPr>
        <p:txBody>
          <a:bodyPr wrap="none" rtlCol="0">
            <a:spAutoFit/>
          </a:bodyPr>
          <a:lstStyle/>
          <a:p>
            <a:r>
              <a:rPr lang="en-GB" dirty="0" smtClean="0"/>
              <a:t>saw</a:t>
            </a:r>
            <a:endParaRPr lang="en-GB" dirty="0"/>
          </a:p>
        </p:txBody>
      </p:sp>
    </p:spTree>
    <p:extLst>
      <p:ext uri="{BB962C8B-B14F-4D97-AF65-F5344CB8AC3E}">
        <p14:creationId xmlns:p14="http://schemas.microsoft.com/office/powerpoint/2010/main" val="207632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00422" y="58846"/>
            <a:ext cx="11168743" cy="6432530"/>
          </a:xfrm>
          <a:prstGeom prst="rect">
            <a:avLst/>
          </a:prstGeom>
          <a:noFill/>
        </p:spPr>
        <p:txBody>
          <a:bodyPr wrap="square" rtlCol="0">
            <a:spAutoFit/>
          </a:bodyPr>
          <a:lstStyle/>
          <a:p>
            <a:pPr algn="ctr"/>
            <a:r>
              <a:rPr lang="en-GB" sz="6000" u="sng" dirty="0">
                <a:latin typeface="Comic Sans MS" panose="030F0702030302020204" pitchFamily="66" charset="0"/>
              </a:rPr>
              <a:t>The Explanation Game</a:t>
            </a:r>
          </a:p>
          <a:p>
            <a:pPr algn="ctr"/>
            <a:r>
              <a:rPr lang="en-GB" sz="2400" dirty="0">
                <a:latin typeface="Comic Sans MS" panose="030F0702030302020204" pitchFamily="66" charset="0"/>
              </a:rPr>
              <a:t>Explain the following. You can be as wacky as you like.</a:t>
            </a:r>
          </a:p>
          <a:p>
            <a:pPr algn="ctr"/>
            <a:r>
              <a:rPr lang="en-GB" sz="2400" dirty="0">
                <a:latin typeface="Comic Sans MS" panose="030F0702030302020204" pitchFamily="66" charset="0"/>
              </a:rPr>
              <a:t>e.g. Why do Whales Sing?</a:t>
            </a: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Whales sing because they hate the noise of boats constantly sailing past them so they sing to drown out the horrendous noise. </a:t>
            </a:r>
          </a:p>
          <a:p>
            <a:pPr algn="ctr"/>
            <a:endParaRPr lang="en-GB" sz="2800" u="sng" dirty="0">
              <a:latin typeface="Comic Sans MS" panose="030F0702030302020204" pitchFamily="66" charset="0"/>
            </a:endParaRPr>
          </a:p>
          <a:p>
            <a:pPr algn="ctr"/>
            <a:r>
              <a:rPr lang="en-GB" sz="2800" dirty="0">
                <a:latin typeface="Comic Sans MS" panose="030F0702030302020204" pitchFamily="66" charset="0"/>
              </a:rPr>
              <a:t>Why are bananas curly?</a:t>
            </a:r>
          </a:p>
          <a:p>
            <a:pPr algn="ctr"/>
            <a:r>
              <a:rPr lang="en-GB" sz="2800" dirty="0">
                <a:latin typeface="Comic Sans MS" panose="030F0702030302020204" pitchFamily="66" charset="0"/>
              </a:rPr>
              <a:t>Why do dogs bark?</a:t>
            </a:r>
          </a:p>
          <a:p>
            <a:pPr algn="ctr"/>
            <a:r>
              <a:rPr lang="en-GB" sz="2800" dirty="0">
                <a:latin typeface="Comic Sans MS" panose="030F0702030302020204" pitchFamily="66" charset="0"/>
              </a:rPr>
              <a:t>Why don’t rainbows wobble?</a:t>
            </a:r>
          </a:p>
          <a:p>
            <a:pPr algn="ctr"/>
            <a:endParaRPr lang="en-GB" sz="4000" u="sng" dirty="0">
              <a:latin typeface="Comic Sans MS" panose="030F0702030302020204" pitchFamily="66" charset="0"/>
            </a:endParaRPr>
          </a:p>
          <a:p>
            <a:pPr algn="ctr"/>
            <a:r>
              <a:rPr lang="en-GB" sz="4000" dirty="0">
                <a:latin typeface="Comic Sans MS" panose="030F0702030302020204" pitchFamily="66" charset="0"/>
              </a:rPr>
              <a:t>Use these words: ‘because’, ‘as a result of this’ or ‘therefore’</a:t>
            </a:r>
          </a:p>
        </p:txBody>
      </p:sp>
      <p:pic>
        <p:nvPicPr>
          <p:cNvPr id="2" name="Picture 2" descr="Image result for banan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9721" y="2823810"/>
            <a:ext cx="1974439" cy="90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og bark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0737" y="2912552"/>
            <a:ext cx="2441576" cy="16277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ainb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3685" y="4155776"/>
            <a:ext cx="1286509" cy="57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0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265828" y="161365"/>
            <a:ext cx="8357348" cy="1938992"/>
          </a:xfrm>
          <a:prstGeom prst="rect">
            <a:avLst/>
          </a:prstGeom>
          <a:noFill/>
        </p:spPr>
        <p:txBody>
          <a:bodyPr wrap="square" rtlCol="0">
            <a:spAutoFit/>
          </a:bodyPr>
          <a:lstStyle/>
          <a:p>
            <a:pPr algn="ctr"/>
            <a:r>
              <a:rPr lang="en-GB" sz="6000" dirty="0">
                <a:latin typeface="Comic Sans MS" panose="030F0702030302020204" pitchFamily="66" charset="0"/>
              </a:rPr>
              <a:t>What is an explanation text?</a:t>
            </a:r>
          </a:p>
        </p:txBody>
      </p:sp>
    </p:spTree>
    <p:extLst>
      <p:ext uri="{BB962C8B-B14F-4D97-AF65-F5344CB8AC3E}">
        <p14:creationId xmlns:p14="http://schemas.microsoft.com/office/powerpoint/2010/main" val="77625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7917" y="161365"/>
            <a:ext cx="11771555" cy="6678751"/>
          </a:xfrm>
          <a:prstGeom prst="rect">
            <a:avLst/>
          </a:prstGeom>
          <a:noFill/>
        </p:spPr>
        <p:txBody>
          <a:bodyPr wrap="square" rtlCol="0">
            <a:spAutoFit/>
          </a:bodyPr>
          <a:lstStyle/>
          <a:p>
            <a:pPr algn="ctr"/>
            <a:r>
              <a:rPr lang="en-GB" sz="6000" dirty="0">
                <a:latin typeface="Comic Sans MS" panose="030F0702030302020204" pitchFamily="66" charset="0"/>
              </a:rPr>
              <a:t>What is an explanation text?</a:t>
            </a:r>
          </a:p>
          <a:p>
            <a:pPr algn="ctr"/>
            <a:endParaRPr lang="en-GB" sz="6000" dirty="0">
              <a:latin typeface="Comic Sans MS" panose="030F0702030302020204" pitchFamily="66" charset="0"/>
            </a:endParaRPr>
          </a:p>
          <a:p>
            <a:pPr algn="ctr"/>
            <a:r>
              <a:rPr lang="en-GB" sz="4400" dirty="0">
                <a:latin typeface="Comic Sans MS" panose="030F0702030302020204" pitchFamily="66" charset="0"/>
                <a:ea typeface="Times New Roman" panose="02020603050405020304" pitchFamily="18" charset="0"/>
                <a:cs typeface="Arial" panose="020B0604020202020204" pitchFamily="34" charset="0"/>
              </a:rPr>
              <a:t>This is a text that explains actions, ideas or how things work to the reader. They are not the same as instructions which tell us how to do something. Instead, they tell us why something happens. </a:t>
            </a:r>
          </a:p>
          <a:p>
            <a:pPr algn="ctr"/>
            <a:endParaRPr lang="en-GB" sz="4400" dirty="0">
              <a:latin typeface="Comic Sans MS" panose="030F0702030302020204" pitchFamily="66" charset="0"/>
            </a:endParaRPr>
          </a:p>
          <a:p>
            <a:pPr algn="ctr"/>
            <a:r>
              <a:rPr lang="en-GB" sz="4400" dirty="0">
                <a:latin typeface="Comic Sans MS" panose="030F0702030302020204" pitchFamily="66" charset="0"/>
              </a:rPr>
              <a:t>e.g. Why does rain fall? </a:t>
            </a:r>
          </a:p>
        </p:txBody>
      </p:sp>
    </p:spTree>
    <p:extLst>
      <p:ext uri="{BB962C8B-B14F-4D97-AF65-F5344CB8AC3E}">
        <p14:creationId xmlns:p14="http://schemas.microsoft.com/office/powerpoint/2010/main" val="343334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ounded Rectangle 3"/>
          <p:cNvSpPr/>
          <p:nvPr/>
        </p:nvSpPr>
        <p:spPr>
          <a:xfrm>
            <a:off x="147918" y="161365"/>
            <a:ext cx="11873753" cy="6535270"/>
          </a:xfrm>
          <a:prstGeom prst="roundRect">
            <a:avLst>
              <a:gd name="adj" fmla="val 6379"/>
            </a:avLst>
          </a:prstGeom>
          <a:solidFill>
            <a:srgbClr val="7D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63015" y="444242"/>
            <a:ext cx="11106471" cy="2800767"/>
          </a:xfrm>
          <a:prstGeom prst="rect">
            <a:avLst/>
          </a:prstGeom>
          <a:noFill/>
        </p:spPr>
        <p:txBody>
          <a:bodyPr wrap="square" rtlCol="0">
            <a:spAutoFit/>
          </a:bodyPr>
          <a:lstStyle/>
          <a:p>
            <a:pPr algn="just"/>
            <a:r>
              <a:rPr lang="en-GB" sz="4400" dirty="0">
                <a:latin typeface="Comic Sans MS" panose="030F0702030302020204" pitchFamily="66" charset="0"/>
              </a:rPr>
              <a:t>Let’s look at the exemplar text.</a:t>
            </a:r>
          </a:p>
          <a:p>
            <a:pPr algn="just"/>
            <a:endParaRPr lang="en-GB" sz="4400" dirty="0">
              <a:latin typeface="Comic Sans MS" panose="030F0702030302020204" pitchFamily="66" charset="0"/>
            </a:endParaRPr>
          </a:p>
          <a:p>
            <a:pPr algn="just"/>
            <a:r>
              <a:rPr lang="en-GB" sz="4400" dirty="0">
                <a:latin typeface="Comic Sans MS" panose="030F0702030302020204" pitchFamily="66" charset="0"/>
              </a:rPr>
              <a:t>Circle any words you are unsure of as we read it. </a:t>
            </a:r>
          </a:p>
        </p:txBody>
      </p:sp>
    </p:spTree>
    <p:extLst>
      <p:ext uri="{BB962C8B-B14F-4D97-AF65-F5344CB8AC3E}">
        <p14:creationId xmlns:p14="http://schemas.microsoft.com/office/powerpoint/2010/main" val="2515269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343</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Comic Sans MS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Gask</dc:creator>
  <cp:lastModifiedBy>Microsoft account</cp:lastModifiedBy>
  <cp:revision>37</cp:revision>
  <dcterms:created xsi:type="dcterms:W3CDTF">2017-07-06T13:14:22Z</dcterms:created>
  <dcterms:modified xsi:type="dcterms:W3CDTF">2021-01-05T19:52:15Z</dcterms:modified>
</cp:coreProperties>
</file>