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88" r:id="rId5"/>
    <p:sldId id="289" r:id="rId6"/>
    <p:sldId id="290" r:id="rId7"/>
    <p:sldId id="291" r:id="rId8"/>
    <p:sldId id="285" r:id="rId9"/>
    <p:sldId id="281" r:id="rId10"/>
    <p:sldId id="282" r:id="rId11"/>
    <p:sldId id="294" r:id="rId12"/>
    <p:sldId id="284" r:id="rId13"/>
    <p:sldId id="283" r:id="rId14"/>
    <p:sldId id="287" r:id="rId15"/>
    <p:sldId id="286" r:id="rId16"/>
    <p:sldId id="280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1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9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81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3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5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1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8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87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81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8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2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828F-8075-4231-BD68-38D095AEB623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533F7-E34A-4664-934D-8217107C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7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wLjoHY0n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teach/class-clips-video/history-ks2-the-roman-invasion-animation/zmyhf4j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cbbc/watch/bolshy-boudica-so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900989"/>
            <a:ext cx="12323717" cy="2554545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50" dirty="0" smtClean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What did THE ROMANS do for us?</a:t>
            </a:r>
            <a:endParaRPr lang="en-US" sz="8000" b="1" cap="none" spc="50" dirty="0">
              <a:ln w="57150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9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75886"/>
            <a:ext cx="95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Let’s watch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508" y="3244334"/>
            <a:ext cx="5000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www.youtube.com/watch?v=ZvwLjoHY0nM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3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75886"/>
            <a:ext cx="95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Let’s watch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www.bbc.com/teach/class-clips-video/history-ks2-the-roman-invasion-animation/zmyhf4j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4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59591" y="241142"/>
            <a:ext cx="51299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Your turn. </a:t>
            </a:r>
          </a:p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How could have Boudicca won the battle? </a:t>
            </a:r>
            <a:endParaRPr lang="en-GB" sz="4400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Note down what you would have done if you were Boudicca!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229" t="42039" r="29183" b="24236"/>
          <a:stretch/>
        </p:blipFill>
        <p:spPr>
          <a:xfrm>
            <a:off x="5486399" y="915060"/>
            <a:ext cx="5873677" cy="483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4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509251" y="1675798"/>
            <a:ext cx="9105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Watch </a:t>
            </a:r>
            <a:r>
              <a:rPr lang="en-GB" sz="4800" dirty="0" smtClean="0">
                <a:latin typeface="Comic Sans MS" panose="030F0702030302020204" pitchFamily="66" charset="0"/>
              </a:rPr>
              <a:t>the </a:t>
            </a:r>
            <a:r>
              <a:rPr lang="en-GB" sz="4800" dirty="0" err="1" smtClean="0">
                <a:latin typeface="Comic Sans MS" panose="030F0702030302020204" pitchFamily="66" charset="0"/>
              </a:rPr>
              <a:t>Bolshy</a:t>
            </a:r>
            <a:r>
              <a:rPr lang="en-GB" sz="4800" dirty="0" smtClean="0">
                <a:latin typeface="Comic Sans MS" panose="030F0702030302020204" pitchFamily="66" charset="0"/>
              </a:rPr>
              <a:t> </a:t>
            </a:r>
            <a:r>
              <a:rPr lang="en-GB" sz="4800" dirty="0" err="1" smtClean="0">
                <a:latin typeface="Comic Sans MS" panose="030F0702030302020204" pitchFamily="66" charset="0"/>
              </a:rPr>
              <a:t>Boucida</a:t>
            </a:r>
            <a:r>
              <a:rPr lang="en-GB" sz="4800" dirty="0" smtClean="0">
                <a:latin typeface="Comic Sans MS" panose="030F0702030302020204" pitchFamily="66" charset="0"/>
              </a:rPr>
              <a:t> song </a:t>
            </a:r>
            <a:r>
              <a:rPr lang="en-GB" sz="4800" dirty="0" smtClean="0">
                <a:latin typeface="Comic Sans MS" panose="030F0702030302020204" pitchFamily="66" charset="0"/>
              </a:rPr>
              <a:t>from</a:t>
            </a:r>
            <a:r>
              <a:rPr lang="en-GB" sz="4800" dirty="0" smtClean="0">
                <a:latin typeface="Comic Sans MS" panose="030F0702030302020204" pitchFamily="66" charset="0"/>
              </a:rPr>
              <a:t> </a:t>
            </a:r>
            <a:r>
              <a:rPr lang="en-GB" sz="4800" dirty="0">
                <a:latin typeface="Comic Sans MS" panose="030F0702030302020204" pitchFamily="66" charset="0"/>
              </a:rPr>
              <a:t>H</a:t>
            </a:r>
            <a:r>
              <a:rPr lang="en-GB" sz="4800" dirty="0" smtClean="0">
                <a:latin typeface="Comic Sans MS" panose="030F0702030302020204" pitchFamily="66" charset="0"/>
              </a:rPr>
              <a:t>orrible </a:t>
            </a:r>
            <a:r>
              <a:rPr lang="en-GB" sz="4800" dirty="0">
                <a:latin typeface="Comic Sans MS" panose="030F0702030302020204" pitchFamily="66" charset="0"/>
              </a:rPr>
              <a:t>H</a:t>
            </a:r>
            <a:r>
              <a:rPr lang="en-GB" sz="4800" dirty="0" smtClean="0">
                <a:latin typeface="Comic Sans MS" panose="030F0702030302020204" pitchFamily="66" charset="0"/>
              </a:rPr>
              <a:t>istories </a:t>
            </a:r>
            <a:r>
              <a:rPr lang="en-GB" sz="4800" dirty="0">
                <a:latin typeface="Comic Sans MS" panose="030F0702030302020204" pitchFamily="66" charset="0"/>
                <a:hlinkClick r:id="rId3"/>
              </a:rPr>
              <a:t>https://</a:t>
            </a:r>
            <a:r>
              <a:rPr lang="en-GB" sz="4800" dirty="0" smtClean="0">
                <a:latin typeface="Comic Sans MS" panose="030F0702030302020204" pitchFamily="66" charset="0"/>
                <a:hlinkClick r:id="rId3"/>
              </a:rPr>
              <a:t>www.bbc.co.uk/cbbc/watch/bolshy-boudica-song</a:t>
            </a:r>
            <a:endParaRPr lang="en-GB" sz="4800" dirty="0" smtClean="0">
              <a:latin typeface="Comic Sans MS" panose="030F0702030302020204" pitchFamily="66" charset="0"/>
            </a:endParaRPr>
          </a:p>
          <a:p>
            <a:pPr algn="ctr"/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75886"/>
            <a:ext cx="95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Let’s </a:t>
            </a:r>
            <a:r>
              <a:rPr lang="en-GB" sz="4800" dirty="0" smtClean="0">
                <a:latin typeface="Comic Sans MS" panose="030F0702030302020204" pitchFamily="66" charset="0"/>
              </a:rPr>
              <a:t>listen…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" name="Complete Perform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435" y="1797424"/>
            <a:ext cx="3506993" cy="35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75886"/>
            <a:ext cx="9579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>
                <a:latin typeface="Comic Sans MS" panose="030F0702030302020204" pitchFamily="66" charset="0"/>
              </a:rPr>
              <a:t>I can explain why Boudicca fought back against the Romans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7989" y="2787671"/>
            <a:ext cx="99579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4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Have a go at writing a song or rap about Boudicca!</a:t>
            </a:r>
          </a:p>
          <a:p>
            <a:pPr>
              <a:spcAft>
                <a:spcPts val="0"/>
              </a:spcAft>
            </a:pPr>
            <a:endParaRPr lang="en-GB" sz="4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4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Be creative!</a:t>
            </a:r>
            <a:endParaRPr lang="en-GB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365" y="147918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83594" y="0"/>
            <a:ext cx="11557394" cy="960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6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GB" sz="6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Plenary</a:t>
            </a:r>
          </a:p>
          <a:p>
            <a:pPr algn="ctr"/>
            <a:endParaRPr lang="en-GB" sz="6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GB" sz="6600" dirty="0" smtClean="0">
                <a:latin typeface="Comic Sans MS" panose="030F0702030302020204" pitchFamily="66" charset="0"/>
              </a:rPr>
              <a:t>Have a go at performing your song!</a:t>
            </a:r>
            <a:endParaRPr lang="en-GB" sz="6000" dirty="0" smtClean="0">
              <a:latin typeface="Comic Sans MS" panose="030F0702030302020204" pitchFamily="66" charset="0"/>
            </a:endParaRPr>
          </a:p>
          <a:p>
            <a:endParaRPr lang="en-GB" sz="9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sz="9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sz="9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900989"/>
            <a:ext cx="12323717" cy="2554545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50" dirty="0" smtClean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So what did THE ROMANS do for us?</a:t>
            </a:r>
            <a:endParaRPr lang="en-US" sz="8000" b="1" cap="none" spc="50" dirty="0">
              <a:ln w="57150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365" y="147918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071308" y="165788"/>
            <a:ext cx="8727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4</a:t>
            </a:r>
            <a:endParaRPr lang="en-GB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 result for boudic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7232" r="5824" b="7162"/>
          <a:stretch/>
        </p:blipFill>
        <p:spPr bwMode="auto">
          <a:xfrm>
            <a:off x="2958351" y="1753318"/>
            <a:ext cx="5475643" cy="4176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1728169"/>
            <a:ext cx="9579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latin typeface="Comic Sans MS" panose="030F0702030302020204" pitchFamily="66" charset="0"/>
              </a:rPr>
              <a:t>What do AD and BC mean?</a:t>
            </a:r>
            <a:endParaRPr lang="en-GB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20"/>
          <p:cNvSpPr txBox="1">
            <a:spLocks/>
          </p:cNvSpPr>
          <p:nvPr/>
        </p:nvSpPr>
        <p:spPr>
          <a:xfrm>
            <a:off x="2002972" y="392340"/>
            <a:ext cx="8220075" cy="993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600" smtClean="0">
                <a:latin typeface="Comic Sans MS" panose="030F0702030302020204" pitchFamily="66" charset="0"/>
              </a:rPr>
              <a:t>What do BC and AD mean?</a:t>
            </a:r>
          </a:p>
        </p:txBody>
      </p:sp>
      <p:sp>
        <p:nvSpPr>
          <p:cNvPr id="6" name="Content Placeholder 21"/>
          <p:cNvSpPr txBox="1">
            <a:spLocks/>
          </p:cNvSpPr>
          <p:nvPr/>
        </p:nvSpPr>
        <p:spPr>
          <a:xfrm>
            <a:off x="2301422" y="1427390"/>
            <a:ext cx="7632700" cy="1100138"/>
          </a:xfrm>
          <a:prstGeom prst="rect">
            <a:avLst/>
          </a:prstGeom>
        </p:spPr>
        <p:txBody>
          <a:bodyPr vert="horz" lIns="108000" tIns="108000" rIns="108000" bIns="10800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mtClean="0">
                <a:latin typeface="Comic Sans MS" panose="030F0702030302020204" pitchFamily="66" charset="0"/>
              </a:rPr>
              <a:t>BC and AD are letters often found at the end of dates written in years such as…</a:t>
            </a:r>
            <a:br>
              <a:rPr lang="en-GB" altLang="en-US" smtClean="0">
                <a:latin typeface="Comic Sans MS" panose="030F0702030302020204" pitchFamily="66" charset="0"/>
              </a:rPr>
            </a:br>
            <a:endParaRPr lang="en-GB" altLang="en-US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5985" y="3375253"/>
            <a:ext cx="57816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702030302020204" pitchFamily="66" charset="0"/>
              </a:rPr>
              <a:t>BC and AD are initials that stand for: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 u="sng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efore </a:t>
            </a:r>
            <a:r>
              <a:rPr lang="en-GB" altLang="en-US" sz="2800" b="1" u="sng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hrist</a:t>
            </a:r>
            <a:b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and </a:t>
            </a:r>
            <a:r>
              <a:rPr lang="en-GB" altLang="en-US" sz="2800" b="1" u="sng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nno </a:t>
            </a:r>
            <a:r>
              <a:rPr lang="en-GB" altLang="en-US" sz="2800" b="1" u="sng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omini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301422" y="2078265"/>
            <a:ext cx="7632700" cy="3973513"/>
            <a:chOff x="755649" y="2164909"/>
            <a:chExt cx="7632700" cy="3974619"/>
          </a:xfrm>
        </p:grpSpPr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755651" y="2164909"/>
              <a:ext cx="7632698" cy="3974619"/>
              <a:chOff x="755651" y="2164909"/>
              <a:chExt cx="7632698" cy="3974619"/>
            </a:xfrm>
          </p:grpSpPr>
          <p:sp>
            <p:nvSpPr>
              <p:cNvPr id="12" name="TextBox 1"/>
              <p:cNvSpPr txBox="1">
                <a:spLocks noChangeArrowheads="1"/>
              </p:cNvSpPr>
              <p:nvPr/>
            </p:nvSpPr>
            <p:spPr bwMode="auto">
              <a:xfrm>
                <a:off x="755651" y="2292214"/>
                <a:ext cx="6707034" cy="646331"/>
              </a:xfrm>
              <a:prstGeom prst="rect">
                <a:avLst/>
              </a:pr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31BC</a:t>
                </a:r>
                <a:r>
                  <a:rPr lang="en-GB" altLang="en-US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Augustus became the Roman Emperor</a:t>
                </a:r>
                <a:br>
                  <a:rPr lang="en-GB" altLang="en-US">
                    <a:solidFill>
                      <a:schemeClr val="tx1"/>
                    </a:solidFill>
                    <a:latin typeface="Comic Sans MS" panose="030F0702030302020204" pitchFamily="66" charset="0"/>
                  </a:rPr>
                </a:br>
                <a:r>
                  <a:rPr lang="en-GB" altLang="en-US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79AD</a:t>
                </a:r>
                <a:r>
                  <a:rPr lang="en-GB" altLang="en-US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Eruption of Mount Vesuvius in Pompeii</a:t>
                </a:r>
              </a:p>
            </p:txBody>
          </p:sp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5196" y="2164909"/>
                <a:ext cx="2483153" cy="3974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4" r="14644"/>
            <a:stretch/>
          </p:blipFill>
          <p:spPr>
            <a:xfrm>
              <a:off x="755649" y="3682667"/>
              <a:ext cx="1849898" cy="184989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0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20"/>
          <p:cNvSpPr txBox="1">
            <a:spLocks/>
          </p:cNvSpPr>
          <p:nvPr/>
        </p:nvSpPr>
        <p:spPr>
          <a:xfrm>
            <a:off x="1959429" y="370567"/>
            <a:ext cx="8220075" cy="993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600" smtClean="0">
                <a:latin typeface="Comic Sans MS" panose="030F0702030302020204" pitchFamily="66" charset="0"/>
              </a:rPr>
              <a:t>Who thought of it?</a:t>
            </a:r>
          </a:p>
        </p:txBody>
      </p:sp>
      <p:sp>
        <p:nvSpPr>
          <p:cNvPr id="15" name="Content Placeholder 21"/>
          <p:cNvSpPr txBox="1">
            <a:spLocks/>
          </p:cNvSpPr>
          <p:nvPr/>
        </p:nvSpPr>
        <p:spPr>
          <a:xfrm>
            <a:off x="2257879" y="1405617"/>
            <a:ext cx="7632700" cy="1100138"/>
          </a:xfrm>
          <a:prstGeom prst="rect">
            <a:avLst/>
          </a:prstGeom>
        </p:spPr>
        <p:txBody>
          <a:bodyPr vert="horz" lIns="108000" tIns="108000" rIns="108000" bIns="1080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700" smtClean="0">
                <a:latin typeface="Comic Sans MS" panose="030F0702030302020204" pitchFamily="66" charset="0"/>
              </a:rPr>
              <a:t>This method of dating years is called the Gregorian Calendar. It started life as the Roman Catholic Calendar, which was introduced by the Romans.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29" y="2291442"/>
            <a:ext cx="71024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62084"/>
            <a:ext cx="368776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0"/>
          <p:cNvSpPr txBox="1">
            <a:spLocks/>
          </p:cNvSpPr>
          <p:nvPr/>
        </p:nvSpPr>
        <p:spPr>
          <a:xfrm>
            <a:off x="1981200" y="168309"/>
            <a:ext cx="8220075" cy="993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600" dirty="0" smtClean="0">
                <a:latin typeface="Comic Sans MS" panose="030F0702030302020204" pitchFamily="66" charset="0"/>
              </a:rPr>
              <a:t>BC: Before </a:t>
            </a:r>
            <a:r>
              <a:rPr lang="en-GB" altLang="en-US" sz="3600" dirty="0" smtClean="0">
                <a:latin typeface="Comic Sans MS" panose="030F0702030302020204" pitchFamily="66" charset="0"/>
              </a:rPr>
              <a:t>Christ </a:t>
            </a:r>
          </a:p>
          <a:p>
            <a:r>
              <a:rPr lang="en-GB" altLang="en-US" sz="3600" dirty="0" smtClean="0">
                <a:latin typeface="Comic Sans MS" panose="030F0702030302020204" pitchFamily="66" charset="0"/>
              </a:rPr>
              <a:t>(also called BCE Before Christ Era)</a:t>
            </a:r>
            <a:endParaRPr lang="en-GB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Content Placeholder 21"/>
          <p:cNvSpPr txBox="1">
            <a:spLocks/>
          </p:cNvSpPr>
          <p:nvPr/>
        </p:nvSpPr>
        <p:spPr>
          <a:xfrm>
            <a:off x="2768600" y="1651034"/>
            <a:ext cx="2711450" cy="1308100"/>
          </a:xfrm>
          <a:prstGeom prst="rect">
            <a:avLst/>
          </a:prstGeom>
        </p:spPr>
        <p:txBody>
          <a:bodyPr vert="horz" lIns="108000" tIns="108000" rIns="108000" bIns="10800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mtClean="0">
                <a:latin typeface="Comic Sans MS" panose="030F0702030302020204" pitchFamily="66" charset="0"/>
              </a:rPr>
              <a:t>This refers to any date that is before the year Jesus was born in Christian belief.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224588" y="1162084"/>
            <a:ext cx="3687762" cy="2205038"/>
            <a:chOff x="4699819" y="1473200"/>
            <a:chExt cx="3688531" cy="2205449"/>
          </a:xfrm>
        </p:grpSpPr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441360" y="731659"/>
              <a:ext cx="2205449" cy="368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5254858" y="1900316"/>
              <a:ext cx="26336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Comic Sans MS" panose="030F0702030302020204" pitchFamily="66" charset="0"/>
                </a:rPr>
                <a:t>So, really Jesus is said to be born in year 1 as the Romans had no sign for ‘0’.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79650" y="3576672"/>
            <a:ext cx="3687763" cy="2205037"/>
            <a:chOff x="755650" y="3887375"/>
            <a:chExt cx="3688531" cy="22054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97191" y="3145834"/>
              <a:ext cx="2205449" cy="368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1389575" y="4458648"/>
              <a:ext cx="254767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Rather than say the year before was -1, we say it is 1BC.</a:t>
              </a:r>
              <a:br>
                <a:rPr lang="en-GB" alt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endParaRPr lang="en-GB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224588" y="2759109"/>
            <a:ext cx="3687762" cy="3205163"/>
            <a:chOff x="4699819" y="3070294"/>
            <a:chExt cx="3688531" cy="3205317"/>
          </a:xfrm>
        </p:grpSpPr>
        <p:pic>
          <p:nvPicPr>
            <p:cNvPr id="1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289" y="4011561"/>
              <a:ext cx="3173123" cy="2029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441360" y="3145833"/>
              <a:ext cx="2205449" cy="368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583" y="3070294"/>
              <a:ext cx="1767829" cy="3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840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20"/>
          <p:cNvSpPr txBox="1">
            <a:spLocks/>
          </p:cNvSpPr>
          <p:nvPr/>
        </p:nvSpPr>
        <p:spPr>
          <a:xfrm>
            <a:off x="2111829" y="343475"/>
            <a:ext cx="8220075" cy="993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600" dirty="0" smtClean="0">
                <a:latin typeface="Comic Sans MS" panose="030F0702030302020204" pitchFamily="66" charset="0"/>
              </a:rPr>
              <a:t>AD: Anno </a:t>
            </a:r>
            <a:r>
              <a:rPr lang="en-GB" altLang="en-US" sz="3600" dirty="0" smtClean="0">
                <a:latin typeface="Comic Sans MS" panose="030F0702030302020204" pitchFamily="66" charset="0"/>
              </a:rPr>
              <a:t>Domini</a:t>
            </a:r>
          </a:p>
          <a:p>
            <a:r>
              <a:rPr lang="en-GB" altLang="en-US" sz="3600" dirty="0" smtClean="0">
                <a:latin typeface="Comic Sans MS" panose="030F0702030302020204" pitchFamily="66" charset="0"/>
              </a:rPr>
              <a:t>(also called CE – Christ Era)</a:t>
            </a:r>
            <a:endParaRPr lang="en-GB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Content Placeholder 21"/>
          <p:cNvSpPr txBox="1">
            <a:spLocks/>
          </p:cNvSpPr>
          <p:nvPr/>
        </p:nvSpPr>
        <p:spPr>
          <a:xfrm>
            <a:off x="2410279" y="1375350"/>
            <a:ext cx="5416550" cy="2935288"/>
          </a:xfrm>
          <a:prstGeom prst="roundRect">
            <a:avLst>
              <a:gd name="adj" fmla="val 0"/>
            </a:avLst>
          </a:prstGeom>
          <a:solidFill>
            <a:srgbClr val="FF7E00"/>
          </a:solidFill>
        </p:spPr>
        <p:txBody>
          <a:bodyPr vert="horz" lIns="144000" tIns="144000" rIns="2304000" bIns="14400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mtClean="0">
                <a:latin typeface="Comic Sans MS" panose="030F0702030302020204" pitchFamily="66" charset="0"/>
              </a:rPr>
              <a:t>Anno Domini is a Medieval Latin phrase that means,</a:t>
            </a:r>
          </a:p>
          <a:p>
            <a:r>
              <a:rPr lang="en-GB" altLang="en-US" smtClean="0">
                <a:latin typeface="Comic Sans MS" panose="030F0702030302020204" pitchFamily="66" charset="0"/>
              </a:rPr>
              <a:t/>
            </a:r>
            <a:br>
              <a:rPr lang="en-GB" altLang="en-US" smtClean="0">
                <a:latin typeface="Comic Sans MS" panose="030F0702030302020204" pitchFamily="66" charset="0"/>
              </a:rPr>
            </a:br>
            <a:r>
              <a:rPr lang="en-GB" altLang="en-US" b="1" smtClean="0">
                <a:latin typeface="Comic Sans MS" panose="030F0702030302020204" pitchFamily="66" charset="0"/>
              </a:rPr>
              <a:t>‘In the year of our Lord’</a:t>
            </a:r>
          </a:p>
          <a:p>
            <a:r>
              <a:rPr lang="en-GB" altLang="en-US" smtClean="0">
                <a:latin typeface="Comic Sans MS" panose="030F0702030302020204" pitchFamily="66" charset="0"/>
              </a:rPr>
              <a:t/>
            </a:r>
            <a:br>
              <a:rPr lang="en-GB" altLang="en-US" smtClean="0">
                <a:latin typeface="Comic Sans MS" panose="030F0702030302020204" pitchFamily="66" charset="0"/>
              </a:rPr>
            </a:br>
            <a:r>
              <a:rPr lang="en-GB" altLang="en-US" smtClean="0">
                <a:latin typeface="Comic Sans MS" panose="030F0702030302020204" pitchFamily="66" charset="0"/>
              </a:rPr>
              <a:t>and means anything after Jesus was born in the Christian belief.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43" r="13162" b="1925"/>
          <a:stretch/>
        </p:blipFill>
        <p:spPr>
          <a:xfrm>
            <a:off x="5545192" y="1449957"/>
            <a:ext cx="4417777" cy="4417777"/>
          </a:xfrm>
          <a:prstGeom prst="ellipse">
            <a:avLst/>
          </a:prstGeom>
          <a:ln w="76200">
            <a:solidFill>
              <a:srgbClr val="FF7E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3485">
            <a:off x="3288960" y="3682782"/>
            <a:ext cx="174942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428115"/>
            <a:ext cx="95794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Comic Sans MS" panose="030F0702030302020204" pitchFamily="66" charset="0"/>
              </a:rPr>
              <a:t>Try </a:t>
            </a:r>
            <a:r>
              <a:rPr lang="en-GB" sz="8000" dirty="0" smtClean="0">
                <a:latin typeface="Comic Sans MS" panose="030F0702030302020204" pitchFamily="66" charset="0"/>
              </a:rPr>
              <a:t>the AD/BC Quizzes</a:t>
            </a:r>
            <a:endParaRPr lang="en-GB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122" y="168309"/>
            <a:ext cx="11779623" cy="6454588"/>
          </a:xfrm>
          <a:prstGeom prst="roundRect">
            <a:avLst>
              <a:gd name="adj" fmla="val 8959"/>
            </a:avLst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72218" y="275886"/>
            <a:ext cx="95794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Todays learning objective:</a:t>
            </a:r>
          </a:p>
          <a:p>
            <a:pPr algn="ctr"/>
            <a:endParaRPr lang="en-GB" sz="4800" u="sng" dirty="0">
              <a:latin typeface="Comic Sans MS" panose="030F0702030302020204" pitchFamily="66" charset="0"/>
            </a:endParaRPr>
          </a:p>
          <a:p>
            <a:pPr algn="ctr"/>
            <a:r>
              <a:rPr lang="en-GB" sz="4800" u="sng" dirty="0" smtClean="0">
                <a:latin typeface="Comic Sans MS" panose="030F0702030302020204" pitchFamily="66" charset="0"/>
              </a:rPr>
              <a:t>I </a:t>
            </a:r>
            <a:r>
              <a:rPr lang="en-GB" sz="4800" u="sng" dirty="0" smtClean="0">
                <a:latin typeface="Comic Sans MS" panose="030F0702030302020204" pitchFamily="66" charset="0"/>
              </a:rPr>
              <a:t>can explain why </a:t>
            </a:r>
            <a:r>
              <a:rPr lang="en-GB" sz="4800" u="sng" dirty="0">
                <a:latin typeface="Comic Sans MS" panose="030F0702030302020204" pitchFamily="66" charset="0"/>
              </a:rPr>
              <a:t>Boudicca </a:t>
            </a:r>
            <a:r>
              <a:rPr lang="en-GB" sz="4800" u="sng" dirty="0" smtClean="0">
                <a:latin typeface="Comic Sans MS" panose="030F0702030302020204" pitchFamily="66" charset="0"/>
              </a:rPr>
              <a:t>fought </a:t>
            </a:r>
            <a:r>
              <a:rPr lang="en-GB" sz="4800" u="sng" dirty="0">
                <a:latin typeface="Comic Sans MS" panose="030F0702030302020204" pitchFamily="66" charset="0"/>
              </a:rPr>
              <a:t>back against the </a:t>
            </a:r>
            <a:r>
              <a:rPr lang="en-GB" sz="4800" u="sng" dirty="0" smtClean="0">
                <a:latin typeface="Comic Sans MS" panose="030F0702030302020204" pitchFamily="66" charset="0"/>
              </a:rPr>
              <a:t>Romans</a:t>
            </a:r>
          </a:p>
          <a:p>
            <a:pPr algn="ctr"/>
            <a:endParaRPr lang="en-GB" sz="4800" b="1" u="sng" dirty="0">
              <a:latin typeface="Comic Sans MS" panose="030F0702030302020204" pitchFamily="66" charset="0"/>
            </a:endParaRPr>
          </a:p>
          <a:p>
            <a:pPr algn="ctr"/>
            <a:endParaRPr lang="en-GB" sz="4800" b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Let’s find </a:t>
            </a:r>
            <a:r>
              <a:rPr lang="en-GB" sz="4800" dirty="0" smtClean="0">
                <a:latin typeface="Comic Sans MS" panose="030F0702030302020204" pitchFamily="66" charset="0"/>
              </a:rPr>
              <a:t>out more…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293</Words>
  <Application>Microsoft Office PowerPoint</Application>
  <PresentationFormat>Widescreen</PresentationFormat>
  <Paragraphs>47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Sassoon Infant Rg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Gask</dc:creator>
  <cp:lastModifiedBy>Microsoft account</cp:lastModifiedBy>
  <cp:revision>50</cp:revision>
  <dcterms:created xsi:type="dcterms:W3CDTF">2018-06-14T07:38:09Z</dcterms:created>
  <dcterms:modified xsi:type="dcterms:W3CDTF">2021-01-21T21:19:50Z</dcterms:modified>
</cp:coreProperties>
</file>