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93" r:id="rId5"/>
    <p:sldId id="294" r:id="rId6"/>
    <p:sldId id="281" r:id="rId7"/>
    <p:sldId id="297" r:id="rId8"/>
    <p:sldId id="298" r:id="rId9"/>
    <p:sldId id="299" r:id="rId10"/>
    <p:sldId id="300" r:id="rId11"/>
    <p:sldId id="301" r:id="rId12"/>
    <p:sldId id="29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9" d="100"/>
          <a:sy n="69" d="100"/>
        </p:scale>
        <p:origin x="61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77828F-8075-4231-BD68-38D095AEB623}"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3692018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77828F-8075-4231-BD68-38D095AEB623}"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183091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77828F-8075-4231-BD68-38D095AEB623}"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405281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77828F-8075-4231-BD68-38D095AEB623}"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119213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77828F-8075-4231-BD68-38D095AEB623}"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63125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77828F-8075-4231-BD68-38D095AEB623}"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282401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77828F-8075-4231-BD68-38D095AEB623}" type="datetimeFigureOut">
              <a:rPr lang="en-GB" smtClean="0"/>
              <a:t>29/01/2021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332978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77828F-8075-4231-BD68-38D095AEB623}" type="datetimeFigureOut">
              <a:rPr lang="en-GB" smtClean="0"/>
              <a:t>29/01/2021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200987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7828F-8075-4231-BD68-38D095AEB623}" type="datetimeFigureOut">
              <a:rPr lang="en-GB" smtClean="0"/>
              <a:t>29/01/2021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136981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7828F-8075-4231-BD68-38D095AEB623}"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2311689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7828F-8075-4231-BD68-38D095AEB623}"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7533F7-E34A-4664-934D-8217107C544F}" type="slidenum">
              <a:rPr lang="en-GB" smtClean="0"/>
              <a:t>‹#›</a:t>
            </a:fld>
            <a:endParaRPr lang="en-GB"/>
          </a:p>
        </p:txBody>
      </p:sp>
    </p:spTree>
    <p:extLst>
      <p:ext uri="{BB962C8B-B14F-4D97-AF65-F5344CB8AC3E}">
        <p14:creationId xmlns:p14="http://schemas.microsoft.com/office/powerpoint/2010/main" val="280672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7828F-8075-4231-BD68-38D095AEB623}" type="datetimeFigureOut">
              <a:rPr lang="en-GB" smtClean="0"/>
              <a:t>29/01/2021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533F7-E34A-4664-934D-8217107C544F}" type="slidenum">
              <a:rPr lang="en-GB" smtClean="0"/>
              <a:t>‹#›</a:t>
            </a:fld>
            <a:endParaRPr lang="en-GB"/>
          </a:p>
        </p:txBody>
      </p:sp>
    </p:spTree>
    <p:extLst>
      <p:ext uri="{BB962C8B-B14F-4D97-AF65-F5344CB8AC3E}">
        <p14:creationId xmlns:p14="http://schemas.microsoft.com/office/powerpoint/2010/main" val="359367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maps"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kids.britannica.com/kids/article/primary-source/629043"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900989"/>
            <a:ext cx="12323717" cy="2554545"/>
          </a:xfrm>
          <a:prstGeom prst="rect">
            <a:avLst/>
          </a:prstGeom>
          <a:solidFill>
            <a:schemeClr val="accent3">
              <a:lumMod val="20000"/>
              <a:lumOff val="80000"/>
              <a:alpha val="60000"/>
            </a:schemeClr>
          </a:solidFill>
        </p:spPr>
        <p:txBody>
          <a:bodyPr wrap="square" lIns="91440" tIns="45720" rIns="91440" bIns="45720">
            <a:spAutoFit/>
          </a:bodyPr>
          <a:lstStyle/>
          <a:p>
            <a:pPr algn="ctr"/>
            <a:r>
              <a:rPr lang="en-US" sz="8000" b="1" cap="none" spc="50" dirty="0" smtClean="0">
                <a:ln w="57150" cmpd="sng">
                  <a:solidFill>
                    <a:schemeClr val="tx1"/>
                  </a:solidFill>
                  <a:prstDash val="solid"/>
                </a:ln>
                <a:solidFill>
                  <a:srgbClr val="70AD47">
                    <a:tint val="1000"/>
                  </a:srgbClr>
                </a:solidFill>
                <a:effectLst>
                  <a:glow rad="38100">
                    <a:schemeClr val="accent1">
                      <a:alpha val="40000"/>
                    </a:schemeClr>
                  </a:glow>
                </a:effectLst>
                <a:latin typeface="Comic Sans MS" panose="030F0702030302020204" pitchFamily="66" charset="0"/>
              </a:rPr>
              <a:t>What did THE ROMANS do for us?</a:t>
            </a:r>
            <a:endParaRPr lang="en-US" sz="8000" b="1" cap="none" spc="50" dirty="0">
              <a:ln w="57150" cmpd="sng">
                <a:solidFill>
                  <a:schemeClr val="tx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p:txBody>
      </p:sp>
    </p:spTree>
    <p:extLst>
      <p:ext uri="{BB962C8B-B14F-4D97-AF65-F5344CB8AC3E}">
        <p14:creationId xmlns:p14="http://schemas.microsoft.com/office/powerpoint/2010/main" val="999996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72122" y="168309"/>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358589" y="168309"/>
            <a:ext cx="10923106" cy="2308324"/>
          </a:xfrm>
          <a:prstGeom prst="rect">
            <a:avLst/>
          </a:prstGeom>
          <a:noFill/>
        </p:spPr>
        <p:txBody>
          <a:bodyPr wrap="square" rtlCol="0">
            <a:spAutoFit/>
          </a:bodyPr>
          <a:lstStyle/>
          <a:p>
            <a:pPr algn="ctr"/>
            <a:r>
              <a:rPr lang="en-GB" sz="4800" u="sng" dirty="0" smtClean="0">
                <a:latin typeface="Comic Sans MS" panose="030F0702030302020204" pitchFamily="66" charset="0"/>
              </a:rPr>
              <a:t>I </a:t>
            </a:r>
            <a:r>
              <a:rPr lang="en-GB" sz="4800" u="sng" dirty="0">
                <a:latin typeface="Comic Sans MS" panose="030F0702030302020204" pitchFamily="66" charset="0"/>
              </a:rPr>
              <a:t>can explain why Hadrian </a:t>
            </a:r>
            <a:r>
              <a:rPr lang="en-GB" sz="4800" u="sng" dirty="0" smtClean="0">
                <a:latin typeface="Comic Sans MS" panose="030F0702030302020204" pitchFamily="66" charset="0"/>
              </a:rPr>
              <a:t>built </a:t>
            </a:r>
            <a:r>
              <a:rPr lang="en-GB" sz="4800" u="sng" dirty="0">
                <a:latin typeface="Comic Sans MS" panose="030F0702030302020204" pitchFamily="66" charset="0"/>
              </a:rPr>
              <a:t>a wall</a:t>
            </a:r>
          </a:p>
          <a:p>
            <a:pPr algn="ctr"/>
            <a:endParaRPr lang="en-GB" sz="4800" b="1" u="sng" dirty="0">
              <a:latin typeface="Comic Sans MS" panose="030F0702030302020204" pitchFamily="66" charset="0"/>
            </a:endParaRPr>
          </a:p>
          <a:p>
            <a:pPr algn="ctr"/>
            <a:endParaRPr lang="en-GB" sz="4800" b="1" u="sng" dirty="0" smtClean="0">
              <a:latin typeface="Comic Sans MS" panose="030F0702030302020204" pitchFamily="66" charset="0"/>
            </a:endParaRPr>
          </a:p>
        </p:txBody>
      </p:sp>
      <p:sp>
        <p:nvSpPr>
          <p:cNvPr id="18" name="Title 5"/>
          <p:cNvSpPr txBox="1">
            <a:spLocks/>
          </p:cNvSpPr>
          <p:nvPr/>
        </p:nvSpPr>
        <p:spPr>
          <a:xfrm>
            <a:off x="1951894" y="1005816"/>
            <a:ext cx="8220075" cy="798512"/>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dirty="0">
                <a:latin typeface="Comic Sans MS" panose="030F0702030302020204" pitchFamily="66" charset="0"/>
              </a:rPr>
              <a:t>A</a:t>
            </a:r>
            <a:r>
              <a:rPr lang="en-GB" altLang="en-US" dirty="0" smtClean="0">
                <a:latin typeface="Comic Sans MS" panose="030F0702030302020204" pitchFamily="66" charset="0"/>
              </a:rPr>
              <a:t>long the Wall</a:t>
            </a:r>
          </a:p>
        </p:txBody>
      </p:sp>
      <p:sp>
        <p:nvSpPr>
          <p:cNvPr id="12" name="Rectangle 11"/>
          <p:cNvSpPr/>
          <p:nvPr/>
        </p:nvSpPr>
        <p:spPr>
          <a:xfrm>
            <a:off x="621511" y="1769403"/>
            <a:ext cx="8378943" cy="4637087"/>
          </a:xfrm>
          <a:prstGeom prst="rect">
            <a:avLst/>
          </a:prstGeom>
          <a:solidFill>
            <a:srgbClr val="B0E6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Content Placeholder 6"/>
          <p:cNvSpPr txBox="1">
            <a:spLocks/>
          </p:cNvSpPr>
          <p:nvPr/>
        </p:nvSpPr>
        <p:spPr>
          <a:xfrm>
            <a:off x="565683" y="1869416"/>
            <a:ext cx="7974131" cy="39481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GB" dirty="0" smtClean="0">
                <a:latin typeface="Comic Sans MS" panose="030F0702030302020204" pitchFamily="66" charset="0"/>
              </a:rPr>
              <a:t>The wall ran from Bowness-on-Solway on the West Coast to </a:t>
            </a:r>
            <a:r>
              <a:rPr lang="en-GB" dirty="0" err="1" smtClean="0">
                <a:latin typeface="Comic Sans MS" panose="030F0702030302020204" pitchFamily="66" charset="0"/>
              </a:rPr>
              <a:t>Wallsend</a:t>
            </a:r>
            <a:r>
              <a:rPr lang="en-GB" dirty="0" smtClean="0">
                <a:latin typeface="Comic Sans MS" panose="030F0702030302020204" pitchFamily="66" charset="0"/>
              </a:rPr>
              <a:t> on the East Coast. It passed through Carlisle, </a:t>
            </a:r>
            <a:r>
              <a:rPr lang="en-GB" dirty="0" err="1" smtClean="0">
                <a:latin typeface="Comic Sans MS" panose="030F0702030302020204" pitchFamily="66" charset="0"/>
              </a:rPr>
              <a:t>Gilsand</a:t>
            </a:r>
            <a:r>
              <a:rPr lang="en-GB" dirty="0" smtClean="0">
                <a:latin typeface="Comic Sans MS" panose="030F0702030302020204" pitchFamily="66" charset="0"/>
              </a:rPr>
              <a:t>, </a:t>
            </a:r>
            <a:r>
              <a:rPr lang="en-GB" dirty="0" err="1" smtClean="0">
                <a:latin typeface="Comic Sans MS" panose="030F0702030302020204" pitchFamily="66" charset="0"/>
              </a:rPr>
              <a:t>Chollerford</a:t>
            </a:r>
            <a:r>
              <a:rPr lang="en-GB" dirty="0" smtClean="0">
                <a:latin typeface="Comic Sans MS" panose="030F0702030302020204" pitchFamily="66" charset="0"/>
              </a:rPr>
              <a:t> and </a:t>
            </a:r>
            <a:r>
              <a:rPr lang="en-GB" dirty="0" err="1" smtClean="0">
                <a:latin typeface="Comic Sans MS" panose="030F0702030302020204" pitchFamily="66" charset="0"/>
              </a:rPr>
              <a:t>Corbridge</a:t>
            </a:r>
            <a:r>
              <a:rPr lang="en-GB" dirty="0" smtClean="0">
                <a:latin typeface="Comic Sans MS" panose="030F0702030302020204" pitchFamily="66" charset="0"/>
              </a:rPr>
              <a:t> amongst many other places.</a:t>
            </a:r>
          </a:p>
          <a:p>
            <a:pPr marL="342900" indent="-342900">
              <a:buFont typeface="+mj-lt"/>
              <a:buAutoNum type="arabicPeriod"/>
              <a:defRPr/>
            </a:pPr>
            <a:r>
              <a:rPr lang="en-GB" dirty="0" smtClean="0">
                <a:latin typeface="Comic Sans MS" panose="030F0702030302020204" pitchFamily="66" charset="0"/>
              </a:rPr>
              <a:t>Find these </a:t>
            </a:r>
            <a:r>
              <a:rPr lang="en-GB" dirty="0">
                <a:latin typeface="Comic Sans MS" panose="030F0702030302020204" pitchFamily="66" charset="0"/>
              </a:rPr>
              <a:t>places using </a:t>
            </a:r>
            <a:r>
              <a:rPr lang="en-GB" dirty="0">
                <a:latin typeface="Comic Sans MS" panose="030F0702030302020204" pitchFamily="66" charset="0"/>
                <a:hlinkClick r:id="rId3"/>
              </a:rPr>
              <a:t>https://</a:t>
            </a:r>
            <a:r>
              <a:rPr lang="en-GB" dirty="0" smtClean="0">
                <a:latin typeface="Comic Sans MS" panose="030F0702030302020204" pitchFamily="66" charset="0"/>
                <a:hlinkClick r:id="rId3"/>
              </a:rPr>
              <a:t>www.google.com/maps</a:t>
            </a:r>
            <a:endParaRPr lang="en-GB" dirty="0" smtClean="0">
              <a:latin typeface="Comic Sans MS" panose="030F0702030302020204" pitchFamily="66" charset="0"/>
            </a:endParaRPr>
          </a:p>
          <a:p>
            <a:pPr marL="342900" indent="-342900">
              <a:buFont typeface="+mj-lt"/>
              <a:buAutoNum type="arabicPeriod"/>
              <a:defRPr/>
            </a:pPr>
            <a:r>
              <a:rPr lang="en-GB" dirty="0" smtClean="0">
                <a:latin typeface="Comic Sans MS" panose="030F0702030302020204" pitchFamily="66" charset="0"/>
              </a:rPr>
              <a:t>Can </a:t>
            </a:r>
            <a:r>
              <a:rPr lang="en-GB" dirty="0" smtClean="0">
                <a:latin typeface="Comic Sans MS" panose="030F0702030302020204" pitchFamily="66" charset="0"/>
              </a:rPr>
              <a:t>you find out the names of some other places that the wall passed through? What counties are they in? what else can you find out about them</a:t>
            </a:r>
            <a:r>
              <a:rPr lang="en-GB" dirty="0" smtClean="0">
                <a:latin typeface="Comic Sans MS" panose="030F0702030302020204" pitchFamily="66" charset="0"/>
              </a:rPr>
              <a:t>?</a:t>
            </a:r>
          </a:p>
          <a:p>
            <a:pPr marL="342900" indent="-342900">
              <a:buFont typeface="+mj-lt"/>
              <a:buAutoNum type="arabicPeriod"/>
              <a:defRPr/>
            </a:pPr>
            <a:endParaRPr lang="en-US" dirty="0">
              <a:latin typeface="Comic Sans MS" panose="030F0702030302020204" pitchFamily="66" charset="0"/>
            </a:endParaRPr>
          </a:p>
          <a:p>
            <a:pPr>
              <a:defRPr/>
            </a:pPr>
            <a:r>
              <a:rPr lang="en-US" dirty="0" smtClean="0">
                <a:latin typeface="Comic Sans MS" panose="030F0702030302020204" pitchFamily="66" charset="0"/>
              </a:rPr>
              <a:t>Write</a:t>
            </a:r>
            <a:r>
              <a:rPr lang="en-US" dirty="0" smtClean="0">
                <a:latin typeface="Comic Sans MS" panose="030F0702030302020204" pitchFamily="66" charset="0"/>
              </a:rPr>
              <a:t> down what you find out.</a:t>
            </a:r>
            <a:endParaRPr lang="en-GB" dirty="0" smtClean="0">
              <a:latin typeface="Comic Sans MS" panose="030F0702030302020204" pitchFamily="66" charset="0"/>
            </a:endParaRPr>
          </a:p>
        </p:txBody>
      </p:sp>
      <p:pic>
        <p:nvPicPr>
          <p:cNvPr id="14" name="Picture 9"/>
          <p:cNvPicPr>
            <a:picLocks noChangeAspect="1"/>
          </p:cNvPicPr>
          <p:nvPr/>
        </p:nvPicPr>
        <p:blipFill>
          <a:blip r:embed="rId4">
            <a:extLst>
              <a:ext uri="{28A0092B-C50C-407E-A947-70E740481C1C}">
                <a14:useLocalDpi xmlns:a14="http://schemas.microsoft.com/office/drawing/2010/main" val="0"/>
              </a:ext>
            </a:extLst>
          </a:blip>
          <a:srcRect l="24564" r="38829" b="10422"/>
          <a:stretch>
            <a:fillRect/>
          </a:stretch>
        </p:blipFill>
        <p:spPr bwMode="auto">
          <a:xfrm>
            <a:off x="8601992" y="1769404"/>
            <a:ext cx="2679700" cy="4637087"/>
          </a:xfrm>
          <a:prstGeom prst="rect">
            <a:avLst/>
          </a:prstGeom>
          <a:noFill/>
          <a:ln w="38100">
            <a:solidFill>
              <a:srgbClr val="B0E67A"/>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055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72122" y="168309"/>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172123" y="168309"/>
            <a:ext cx="11109572" cy="2308324"/>
          </a:xfrm>
          <a:prstGeom prst="rect">
            <a:avLst/>
          </a:prstGeom>
          <a:noFill/>
        </p:spPr>
        <p:txBody>
          <a:bodyPr wrap="square" rtlCol="0">
            <a:spAutoFit/>
          </a:bodyPr>
          <a:lstStyle/>
          <a:p>
            <a:pPr algn="ctr"/>
            <a:r>
              <a:rPr lang="en-GB" sz="4800" u="sng" dirty="0" smtClean="0">
                <a:latin typeface="Comic Sans MS" panose="030F0702030302020204" pitchFamily="66" charset="0"/>
              </a:rPr>
              <a:t>I </a:t>
            </a:r>
            <a:r>
              <a:rPr lang="en-GB" sz="4800" u="sng" dirty="0">
                <a:latin typeface="Comic Sans MS" panose="030F0702030302020204" pitchFamily="66" charset="0"/>
              </a:rPr>
              <a:t>can explain why Hadrian </a:t>
            </a:r>
            <a:r>
              <a:rPr lang="en-GB" sz="4800" u="sng" dirty="0" smtClean="0">
                <a:latin typeface="Comic Sans MS" panose="030F0702030302020204" pitchFamily="66" charset="0"/>
              </a:rPr>
              <a:t>built </a:t>
            </a:r>
            <a:r>
              <a:rPr lang="en-GB" sz="4800" u="sng" dirty="0">
                <a:latin typeface="Comic Sans MS" panose="030F0702030302020204" pitchFamily="66" charset="0"/>
              </a:rPr>
              <a:t>a wall</a:t>
            </a:r>
          </a:p>
          <a:p>
            <a:pPr algn="ctr"/>
            <a:endParaRPr lang="en-GB" sz="4800" b="1" u="sng" dirty="0">
              <a:latin typeface="Comic Sans MS" panose="030F0702030302020204" pitchFamily="66" charset="0"/>
            </a:endParaRPr>
          </a:p>
          <a:p>
            <a:pPr algn="ctr"/>
            <a:endParaRPr lang="en-GB" sz="4800" b="1" u="sng" dirty="0" smtClean="0">
              <a:latin typeface="Comic Sans MS" panose="030F0702030302020204" pitchFamily="66" charset="0"/>
            </a:endParaRPr>
          </a:p>
        </p:txBody>
      </p:sp>
      <p:sp>
        <p:nvSpPr>
          <p:cNvPr id="18" name="Title 5"/>
          <p:cNvSpPr txBox="1">
            <a:spLocks/>
          </p:cNvSpPr>
          <p:nvPr/>
        </p:nvSpPr>
        <p:spPr>
          <a:xfrm>
            <a:off x="1951894" y="1005816"/>
            <a:ext cx="8220075" cy="798512"/>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dirty="0" smtClean="0">
                <a:latin typeface="Comic Sans MS" panose="030F0702030302020204" pitchFamily="66" charset="0"/>
              </a:rPr>
              <a:t>Not Just a Wall</a:t>
            </a:r>
          </a:p>
        </p:txBody>
      </p:sp>
      <p:grpSp>
        <p:nvGrpSpPr>
          <p:cNvPr id="10" name="Group 9"/>
          <p:cNvGrpSpPr/>
          <p:nvPr/>
        </p:nvGrpSpPr>
        <p:grpSpPr>
          <a:xfrm>
            <a:off x="2278197" y="3355876"/>
            <a:ext cx="7561263" cy="3048358"/>
            <a:chOff x="898525" y="2396767"/>
            <a:chExt cx="7561263" cy="3048358"/>
          </a:xfrm>
          <a:solidFill>
            <a:schemeClr val="bg1">
              <a:lumMod val="75000"/>
            </a:schemeClr>
          </a:solidFill>
        </p:grpSpPr>
        <p:grpSp>
          <p:nvGrpSpPr>
            <p:cNvPr id="11" name="Group 5"/>
            <p:cNvGrpSpPr>
              <a:grpSpLocks/>
            </p:cNvGrpSpPr>
            <p:nvPr/>
          </p:nvGrpSpPr>
          <p:grpSpPr bwMode="auto">
            <a:xfrm>
              <a:off x="898525" y="4479925"/>
              <a:ext cx="1008063" cy="935038"/>
              <a:chOff x="1042988" y="4437112"/>
              <a:chExt cx="1008732" cy="936104"/>
            </a:xfrm>
            <a:grpFill/>
          </p:grpSpPr>
          <p:sp>
            <p:nvSpPr>
              <p:cNvPr id="113" name="Rectangle 112"/>
              <p:cNvSpPr/>
              <p:nvPr/>
            </p:nvSpPr>
            <p:spPr>
              <a:xfrm>
                <a:off x="1042988" y="4653258"/>
                <a:ext cx="1008732" cy="719958"/>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14" name="Rectangle 113"/>
              <p:cNvSpPr/>
              <p:nvPr/>
            </p:nvSpPr>
            <p:spPr>
              <a:xfrm>
                <a:off x="1042988" y="4437112"/>
                <a:ext cx="117553" cy="216146"/>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15" name="Rectangle 114"/>
              <p:cNvSpPr/>
              <p:nvPr/>
            </p:nvSpPr>
            <p:spPr>
              <a:xfrm>
                <a:off x="1487783" y="4537239"/>
                <a:ext cx="117553" cy="10807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16" name="Rectangle 115"/>
              <p:cNvSpPr/>
              <p:nvPr/>
            </p:nvSpPr>
            <p:spPr>
              <a:xfrm>
                <a:off x="1691118" y="4537239"/>
                <a:ext cx="117553" cy="10807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17" name="Rectangle 116"/>
              <p:cNvSpPr/>
              <p:nvPr/>
            </p:nvSpPr>
            <p:spPr>
              <a:xfrm>
                <a:off x="1934167" y="4437112"/>
                <a:ext cx="117553" cy="216146"/>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18" name="Rectangle 117"/>
              <p:cNvSpPr/>
              <p:nvPr/>
            </p:nvSpPr>
            <p:spPr>
              <a:xfrm>
                <a:off x="1254266" y="4537239"/>
                <a:ext cx="117553" cy="10807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grpSp>
        <p:sp>
          <p:nvSpPr>
            <p:cNvPr id="15" name="Rectangle 14"/>
            <p:cNvSpPr/>
            <p:nvPr/>
          </p:nvSpPr>
          <p:spPr>
            <a:xfrm>
              <a:off x="900113" y="5151438"/>
              <a:ext cx="7559675" cy="293687"/>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grpSp>
          <p:nvGrpSpPr>
            <p:cNvPr id="16" name="Group 21"/>
            <p:cNvGrpSpPr>
              <a:grpSpLocks/>
            </p:cNvGrpSpPr>
            <p:nvPr/>
          </p:nvGrpSpPr>
          <p:grpSpPr bwMode="auto">
            <a:xfrm>
              <a:off x="2135188" y="4933950"/>
              <a:ext cx="185737" cy="381000"/>
              <a:chOff x="1042988" y="4437112"/>
              <a:chExt cx="1008732" cy="936104"/>
            </a:xfrm>
            <a:grpFill/>
          </p:grpSpPr>
          <p:sp>
            <p:nvSpPr>
              <p:cNvPr id="107" name="Rectangle 106"/>
              <p:cNvSpPr/>
              <p:nvPr/>
            </p:nvSpPr>
            <p:spPr>
              <a:xfrm>
                <a:off x="1042988" y="4651637"/>
                <a:ext cx="1008732" cy="721579"/>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08" name="Rectangle 107"/>
              <p:cNvSpPr/>
              <p:nvPr/>
            </p:nvSpPr>
            <p:spPr>
              <a:xfrm>
                <a:off x="1042988" y="4437112"/>
                <a:ext cx="120703" cy="214525"/>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09" name="Rectangle 108"/>
              <p:cNvSpPr/>
              <p:nvPr/>
            </p:nvSpPr>
            <p:spPr>
              <a:xfrm>
                <a:off x="1491315" y="4538523"/>
                <a:ext cx="112079" cy="10531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10" name="Rectangle 109"/>
              <p:cNvSpPr/>
              <p:nvPr/>
            </p:nvSpPr>
            <p:spPr>
              <a:xfrm>
                <a:off x="1689610" y="4538523"/>
                <a:ext cx="120703" cy="10531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11" name="Rectangle 110"/>
              <p:cNvSpPr/>
              <p:nvPr/>
            </p:nvSpPr>
            <p:spPr>
              <a:xfrm>
                <a:off x="1931017" y="4437112"/>
                <a:ext cx="120703" cy="214525"/>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12" name="Rectangle 111"/>
              <p:cNvSpPr/>
              <p:nvPr/>
            </p:nvSpPr>
            <p:spPr>
              <a:xfrm>
                <a:off x="1249908" y="4538523"/>
                <a:ext cx="120703" cy="10531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grpSp>
        <p:grpSp>
          <p:nvGrpSpPr>
            <p:cNvPr id="17" name="Group 14"/>
            <p:cNvGrpSpPr>
              <a:grpSpLocks/>
            </p:cNvGrpSpPr>
            <p:nvPr/>
          </p:nvGrpSpPr>
          <p:grpSpPr bwMode="auto">
            <a:xfrm>
              <a:off x="2998788" y="4714875"/>
              <a:ext cx="377825" cy="608013"/>
              <a:chOff x="1042988" y="4437112"/>
              <a:chExt cx="1008732" cy="936104"/>
            </a:xfrm>
            <a:grpFill/>
          </p:grpSpPr>
          <p:sp>
            <p:nvSpPr>
              <p:cNvPr id="101" name="Rectangle 100"/>
              <p:cNvSpPr/>
              <p:nvPr/>
            </p:nvSpPr>
            <p:spPr>
              <a:xfrm>
                <a:off x="1042988" y="4652196"/>
                <a:ext cx="1008732" cy="721020"/>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02" name="Rectangle 101"/>
              <p:cNvSpPr/>
              <p:nvPr/>
            </p:nvSpPr>
            <p:spPr>
              <a:xfrm>
                <a:off x="1042988" y="4437112"/>
                <a:ext cx="118674" cy="215084"/>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03" name="Rectangle 102"/>
              <p:cNvSpPr/>
              <p:nvPr/>
            </p:nvSpPr>
            <p:spPr>
              <a:xfrm>
                <a:off x="1488015" y="4537322"/>
                <a:ext cx="118674" cy="107542"/>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04" name="Rectangle 103"/>
              <p:cNvSpPr/>
              <p:nvPr/>
            </p:nvSpPr>
            <p:spPr>
              <a:xfrm>
                <a:off x="1691457" y="4537322"/>
                <a:ext cx="118674" cy="107542"/>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05" name="Rectangle 104"/>
              <p:cNvSpPr/>
              <p:nvPr/>
            </p:nvSpPr>
            <p:spPr>
              <a:xfrm>
                <a:off x="1933046" y="4437112"/>
                <a:ext cx="118674" cy="215084"/>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06" name="Rectangle 105"/>
              <p:cNvSpPr/>
              <p:nvPr/>
            </p:nvSpPr>
            <p:spPr>
              <a:xfrm>
                <a:off x="1254906" y="4537322"/>
                <a:ext cx="118674" cy="107542"/>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grpSp>
        <p:grpSp>
          <p:nvGrpSpPr>
            <p:cNvPr id="19" name="Group 29"/>
            <p:cNvGrpSpPr>
              <a:grpSpLocks/>
            </p:cNvGrpSpPr>
            <p:nvPr/>
          </p:nvGrpSpPr>
          <p:grpSpPr bwMode="auto">
            <a:xfrm>
              <a:off x="2555875" y="4932363"/>
              <a:ext cx="185738" cy="381000"/>
              <a:chOff x="1042988" y="4437112"/>
              <a:chExt cx="1008732" cy="936104"/>
            </a:xfrm>
            <a:grpFill/>
          </p:grpSpPr>
          <p:sp>
            <p:nvSpPr>
              <p:cNvPr id="95" name="Rectangle 94"/>
              <p:cNvSpPr/>
              <p:nvPr/>
            </p:nvSpPr>
            <p:spPr>
              <a:xfrm>
                <a:off x="1042988" y="4651635"/>
                <a:ext cx="1008732" cy="721581"/>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96" name="Rectangle 95"/>
              <p:cNvSpPr/>
              <p:nvPr/>
            </p:nvSpPr>
            <p:spPr>
              <a:xfrm>
                <a:off x="1042988" y="4437112"/>
                <a:ext cx="120703" cy="21452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97" name="Rectangle 96"/>
              <p:cNvSpPr/>
              <p:nvPr/>
            </p:nvSpPr>
            <p:spPr>
              <a:xfrm>
                <a:off x="1491312" y="4538523"/>
                <a:ext cx="112084" cy="105310"/>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98" name="Rectangle 97"/>
              <p:cNvSpPr/>
              <p:nvPr/>
            </p:nvSpPr>
            <p:spPr>
              <a:xfrm>
                <a:off x="1689612" y="4538523"/>
                <a:ext cx="120703" cy="105310"/>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99" name="Rectangle 98"/>
              <p:cNvSpPr/>
              <p:nvPr/>
            </p:nvSpPr>
            <p:spPr>
              <a:xfrm>
                <a:off x="1931017" y="4437112"/>
                <a:ext cx="120703" cy="21452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00" name="Rectangle 99"/>
              <p:cNvSpPr/>
              <p:nvPr/>
            </p:nvSpPr>
            <p:spPr>
              <a:xfrm>
                <a:off x="1249907" y="4538523"/>
                <a:ext cx="120703" cy="105310"/>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grpSp>
        <p:grpSp>
          <p:nvGrpSpPr>
            <p:cNvPr id="20" name="Group 36"/>
            <p:cNvGrpSpPr>
              <a:grpSpLocks/>
            </p:cNvGrpSpPr>
            <p:nvPr/>
          </p:nvGrpSpPr>
          <p:grpSpPr bwMode="auto">
            <a:xfrm>
              <a:off x="3635375" y="4932363"/>
              <a:ext cx="187325" cy="381000"/>
              <a:chOff x="1042988" y="4437112"/>
              <a:chExt cx="1008732" cy="936104"/>
            </a:xfrm>
            <a:grpFill/>
          </p:grpSpPr>
          <p:sp>
            <p:nvSpPr>
              <p:cNvPr id="89" name="Rectangle 88"/>
              <p:cNvSpPr/>
              <p:nvPr/>
            </p:nvSpPr>
            <p:spPr>
              <a:xfrm>
                <a:off x="1042988" y="4651635"/>
                <a:ext cx="1008732" cy="721581"/>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90" name="Rectangle 89"/>
              <p:cNvSpPr/>
              <p:nvPr/>
            </p:nvSpPr>
            <p:spPr>
              <a:xfrm>
                <a:off x="1042988" y="4437112"/>
                <a:ext cx="119680" cy="21452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91" name="Rectangle 90"/>
              <p:cNvSpPr/>
              <p:nvPr/>
            </p:nvSpPr>
            <p:spPr>
              <a:xfrm>
                <a:off x="1487514" y="4538523"/>
                <a:ext cx="119680" cy="105310"/>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92" name="Rectangle 91"/>
              <p:cNvSpPr/>
              <p:nvPr/>
            </p:nvSpPr>
            <p:spPr>
              <a:xfrm>
                <a:off x="1692680" y="4538523"/>
                <a:ext cx="119680" cy="105310"/>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93" name="Rectangle 92"/>
              <p:cNvSpPr/>
              <p:nvPr/>
            </p:nvSpPr>
            <p:spPr>
              <a:xfrm>
                <a:off x="1932040" y="4437112"/>
                <a:ext cx="119680" cy="21452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94" name="Rectangle 93"/>
              <p:cNvSpPr/>
              <p:nvPr/>
            </p:nvSpPr>
            <p:spPr>
              <a:xfrm>
                <a:off x="1256705" y="4538523"/>
                <a:ext cx="111129" cy="105310"/>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grpSp>
        <p:grpSp>
          <p:nvGrpSpPr>
            <p:cNvPr id="21" name="Group 43"/>
            <p:cNvGrpSpPr>
              <a:grpSpLocks/>
            </p:cNvGrpSpPr>
            <p:nvPr/>
          </p:nvGrpSpPr>
          <p:grpSpPr bwMode="auto">
            <a:xfrm>
              <a:off x="4057650" y="4930775"/>
              <a:ext cx="185738" cy="381000"/>
              <a:chOff x="1042988" y="4437112"/>
              <a:chExt cx="1008732" cy="936104"/>
            </a:xfrm>
            <a:grpFill/>
          </p:grpSpPr>
          <p:sp>
            <p:nvSpPr>
              <p:cNvPr id="83" name="Rectangle 82"/>
              <p:cNvSpPr/>
              <p:nvPr/>
            </p:nvSpPr>
            <p:spPr>
              <a:xfrm>
                <a:off x="1042988" y="4651637"/>
                <a:ext cx="1008732" cy="721579"/>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84" name="Rectangle 83"/>
              <p:cNvSpPr/>
              <p:nvPr/>
            </p:nvSpPr>
            <p:spPr>
              <a:xfrm>
                <a:off x="1042988" y="4437112"/>
                <a:ext cx="120703" cy="214525"/>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85" name="Rectangle 84"/>
              <p:cNvSpPr/>
              <p:nvPr/>
            </p:nvSpPr>
            <p:spPr>
              <a:xfrm>
                <a:off x="1491312" y="4538523"/>
                <a:ext cx="112084" cy="10531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86" name="Rectangle 85"/>
              <p:cNvSpPr/>
              <p:nvPr/>
            </p:nvSpPr>
            <p:spPr>
              <a:xfrm>
                <a:off x="1689612" y="4538523"/>
                <a:ext cx="120703" cy="10531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87" name="Rectangle 86"/>
              <p:cNvSpPr/>
              <p:nvPr/>
            </p:nvSpPr>
            <p:spPr>
              <a:xfrm>
                <a:off x="1931017" y="4437112"/>
                <a:ext cx="120703" cy="214525"/>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88" name="Rectangle 87"/>
              <p:cNvSpPr/>
              <p:nvPr/>
            </p:nvSpPr>
            <p:spPr>
              <a:xfrm>
                <a:off x="1249907" y="4538523"/>
                <a:ext cx="120703" cy="10531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grpSp>
        <p:grpSp>
          <p:nvGrpSpPr>
            <p:cNvPr id="22" name="Group 50"/>
            <p:cNvGrpSpPr>
              <a:grpSpLocks/>
            </p:cNvGrpSpPr>
            <p:nvPr/>
          </p:nvGrpSpPr>
          <p:grpSpPr bwMode="auto">
            <a:xfrm>
              <a:off x="4508500" y="4703763"/>
              <a:ext cx="379413" cy="608012"/>
              <a:chOff x="1042988" y="4437112"/>
              <a:chExt cx="1008732" cy="936104"/>
            </a:xfrm>
            <a:grpFill/>
          </p:grpSpPr>
          <p:sp>
            <p:nvSpPr>
              <p:cNvPr id="77" name="Rectangle 76"/>
              <p:cNvSpPr/>
              <p:nvPr/>
            </p:nvSpPr>
            <p:spPr>
              <a:xfrm>
                <a:off x="1042988" y="4652196"/>
                <a:ext cx="1008732" cy="721020"/>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78" name="Rectangle 77"/>
              <p:cNvSpPr/>
              <p:nvPr/>
            </p:nvSpPr>
            <p:spPr>
              <a:xfrm>
                <a:off x="1042988" y="4437112"/>
                <a:ext cx="118178" cy="215084"/>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79" name="Rectangle 78"/>
              <p:cNvSpPr/>
              <p:nvPr/>
            </p:nvSpPr>
            <p:spPr>
              <a:xfrm>
                <a:off x="1486156" y="4537321"/>
                <a:ext cx="118178" cy="107542"/>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80" name="Rectangle 79"/>
              <p:cNvSpPr/>
              <p:nvPr/>
            </p:nvSpPr>
            <p:spPr>
              <a:xfrm>
                <a:off x="1692965" y="4537321"/>
                <a:ext cx="118178" cy="107542"/>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81" name="Rectangle 80"/>
              <p:cNvSpPr/>
              <p:nvPr/>
            </p:nvSpPr>
            <p:spPr>
              <a:xfrm>
                <a:off x="1933542" y="4437112"/>
                <a:ext cx="118178" cy="215084"/>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82" name="Rectangle 81"/>
              <p:cNvSpPr/>
              <p:nvPr/>
            </p:nvSpPr>
            <p:spPr>
              <a:xfrm>
                <a:off x="1254020" y="4537321"/>
                <a:ext cx="118178" cy="107542"/>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grpSp>
        <p:grpSp>
          <p:nvGrpSpPr>
            <p:cNvPr id="23" name="Group 57"/>
            <p:cNvGrpSpPr>
              <a:grpSpLocks/>
            </p:cNvGrpSpPr>
            <p:nvPr/>
          </p:nvGrpSpPr>
          <p:grpSpPr bwMode="auto">
            <a:xfrm>
              <a:off x="5146675" y="4921250"/>
              <a:ext cx="187325" cy="381000"/>
              <a:chOff x="1042988" y="4437112"/>
              <a:chExt cx="1008732" cy="936104"/>
            </a:xfrm>
            <a:grpFill/>
          </p:grpSpPr>
          <p:sp>
            <p:nvSpPr>
              <p:cNvPr id="71" name="Rectangle 70"/>
              <p:cNvSpPr/>
              <p:nvPr/>
            </p:nvSpPr>
            <p:spPr>
              <a:xfrm>
                <a:off x="1042988" y="4651637"/>
                <a:ext cx="1008732" cy="721579"/>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72" name="Rectangle 71"/>
              <p:cNvSpPr/>
              <p:nvPr/>
            </p:nvSpPr>
            <p:spPr>
              <a:xfrm>
                <a:off x="1042988" y="4437112"/>
                <a:ext cx="119680" cy="214525"/>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73" name="Rectangle 72"/>
              <p:cNvSpPr/>
              <p:nvPr/>
            </p:nvSpPr>
            <p:spPr>
              <a:xfrm>
                <a:off x="1487514" y="4538523"/>
                <a:ext cx="119680" cy="10531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74" name="Rectangle 73"/>
              <p:cNvSpPr/>
              <p:nvPr/>
            </p:nvSpPr>
            <p:spPr>
              <a:xfrm>
                <a:off x="1692680" y="4538523"/>
                <a:ext cx="119680" cy="10531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75" name="Rectangle 74"/>
              <p:cNvSpPr/>
              <p:nvPr/>
            </p:nvSpPr>
            <p:spPr>
              <a:xfrm>
                <a:off x="1932040" y="4437112"/>
                <a:ext cx="119680" cy="214525"/>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76" name="Rectangle 75"/>
              <p:cNvSpPr/>
              <p:nvPr/>
            </p:nvSpPr>
            <p:spPr>
              <a:xfrm>
                <a:off x="1256705" y="4538523"/>
                <a:ext cx="111129" cy="10531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grpSp>
        <p:grpSp>
          <p:nvGrpSpPr>
            <p:cNvPr id="24" name="Group 64"/>
            <p:cNvGrpSpPr>
              <a:grpSpLocks/>
            </p:cNvGrpSpPr>
            <p:nvPr/>
          </p:nvGrpSpPr>
          <p:grpSpPr bwMode="auto">
            <a:xfrm>
              <a:off x="5567363" y="4919663"/>
              <a:ext cx="187325" cy="381000"/>
              <a:chOff x="1042988" y="4437112"/>
              <a:chExt cx="1008732" cy="936104"/>
            </a:xfrm>
            <a:grpFill/>
          </p:grpSpPr>
          <p:sp>
            <p:nvSpPr>
              <p:cNvPr id="65" name="Rectangle 64"/>
              <p:cNvSpPr/>
              <p:nvPr/>
            </p:nvSpPr>
            <p:spPr>
              <a:xfrm>
                <a:off x="1042988" y="4651635"/>
                <a:ext cx="1008732" cy="721581"/>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66" name="Rectangle 65"/>
              <p:cNvSpPr/>
              <p:nvPr/>
            </p:nvSpPr>
            <p:spPr>
              <a:xfrm>
                <a:off x="1042988" y="4437112"/>
                <a:ext cx="119680" cy="21452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67" name="Rectangle 66"/>
              <p:cNvSpPr/>
              <p:nvPr/>
            </p:nvSpPr>
            <p:spPr>
              <a:xfrm>
                <a:off x="1487514" y="4538523"/>
                <a:ext cx="119680" cy="105310"/>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68" name="Rectangle 67"/>
              <p:cNvSpPr/>
              <p:nvPr/>
            </p:nvSpPr>
            <p:spPr>
              <a:xfrm>
                <a:off x="1692680" y="4538523"/>
                <a:ext cx="119680" cy="105310"/>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69" name="Rectangle 68"/>
              <p:cNvSpPr/>
              <p:nvPr/>
            </p:nvSpPr>
            <p:spPr>
              <a:xfrm>
                <a:off x="1932040" y="4437112"/>
                <a:ext cx="119680" cy="21452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70" name="Rectangle 69"/>
              <p:cNvSpPr/>
              <p:nvPr/>
            </p:nvSpPr>
            <p:spPr>
              <a:xfrm>
                <a:off x="1256700" y="4538523"/>
                <a:ext cx="111134" cy="105310"/>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grpSp>
        <p:grpSp>
          <p:nvGrpSpPr>
            <p:cNvPr id="25" name="Group 71"/>
            <p:cNvGrpSpPr>
              <a:grpSpLocks/>
            </p:cNvGrpSpPr>
            <p:nvPr/>
          </p:nvGrpSpPr>
          <p:grpSpPr bwMode="auto">
            <a:xfrm>
              <a:off x="6011863" y="4703763"/>
              <a:ext cx="379412" cy="608012"/>
              <a:chOff x="1042988" y="4437112"/>
              <a:chExt cx="1008732" cy="936104"/>
            </a:xfrm>
            <a:grpFill/>
          </p:grpSpPr>
          <p:sp>
            <p:nvSpPr>
              <p:cNvPr id="59" name="Rectangle 58"/>
              <p:cNvSpPr/>
              <p:nvPr/>
            </p:nvSpPr>
            <p:spPr>
              <a:xfrm>
                <a:off x="1042988" y="4652196"/>
                <a:ext cx="1008732" cy="721020"/>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60" name="Rectangle 59"/>
              <p:cNvSpPr/>
              <p:nvPr/>
            </p:nvSpPr>
            <p:spPr>
              <a:xfrm>
                <a:off x="1042988" y="4437112"/>
                <a:ext cx="118178" cy="215084"/>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61" name="Rectangle 60"/>
              <p:cNvSpPr/>
              <p:nvPr/>
            </p:nvSpPr>
            <p:spPr>
              <a:xfrm>
                <a:off x="1486154" y="4537321"/>
                <a:ext cx="118178" cy="107542"/>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62" name="Rectangle 61"/>
              <p:cNvSpPr/>
              <p:nvPr/>
            </p:nvSpPr>
            <p:spPr>
              <a:xfrm>
                <a:off x="1692967" y="4537321"/>
                <a:ext cx="118178" cy="107542"/>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63" name="Rectangle 62"/>
              <p:cNvSpPr/>
              <p:nvPr/>
            </p:nvSpPr>
            <p:spPr>
              <a:xfrm>
                <a:off x="1933542" y="4437112"/>
                <a:ext cx="118178" cy="215084"/>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64" name="Rectangle 63"/>
              <p:cNvSpPr/>
              <p:nvPr/>
            </p:nvSpPr>
            <p:spPr>
              <a:xfrm>
                <a:off x="1254020" y="4537321"/>
                <a:ext cx="118178" cy="107542"/>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grpSp>
        <p:grpSp>
          <p:nvGrpSpPr>
            <p:cNvPr id="26" name="Group 78"/>
            <p:cNvGrpSpPr>
              <a:grpSpLocks/>
            </p:cNvGrpSpPr>
            <p:nvPr/>
          </p:nvGrpSpPr>
          <p:grpSpPr bwMode="auto">
            <a:xfrm>
              <a:off x="6650038" y="4921250"/>
              <a:ext cx="185737" cy="381000"/>
              <a:chOff x="1042988" y="4437112"/>
              <a:chExt cx="1008732" cy="936104"/>
            </a:xfrm>
            <a:grpFill/>
          </p:grpSpPr>
          <p:sp>
            <p:nvSpPr>
              <p:cNvPr id="53" name="Rectangle 52"/>
              <p:cNvSpPr/>
              <p:nvPr/>
            </p:nvSpPr>
            <p:spPr>
              <a:xfrm>
                <a:off x="1042988" y="4651637"/>
                <a:ext cx="1008732" cy="721579"/>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54" name="Rectangle 53"/>
              <p:cNvSpPr/>
              <p:nvPr/>
            </p:nvSpPr>
            <p:spPr>
              <a:xfrm>
                <a:off x="1042988" y="4437112"/>
                <a:ext cx="120703" cy="214525"/>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55" name="Rectangle 54"/>
              <p:cNvSpPr/>
              <p:nvPr/>
            </p:nvSpPr>
            <p:spPr>
              <a:xfrm>
                <a:off x="1491315" y="4538523"/>
                <a:ext cx="112079" cy="10531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56" name="Rectangle 55"/>
              <p:cNvSpPr/>
              <p:nvPr/>
            </p:nvSpPr>
            <p:spPr>
              <a:xfrm>
                <a:off x="1689610" y="4538523"/>
                <a:ext cx="120703" cy="10531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57" name="Rectangle 56"/>
              <p:cNvSpPr/>
              <p:nvPr/>
            </p:nvSpPr>
            <p:spPr>
              <a:xfrm>
                <a:off x="1931017" y="4437112"/>
                <a:ext cx="120703" cy="214525"/>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58" name="Rectangle 57"/>
              <p:cNvSpPr/>
              <p:nvPr/>
            </p:nvSpPr>
            <p:spPr>
              <a:xfrm>
                <a:off x="1249908" y="4538523"/>
                <a:ext cx="120703" cy="10531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grpSp>
        <p:grpSp>
          <p:nvGrpSpPr>
            <p:cNvPr id="27" name="Group 85"/>
            <p:cNvGrpSpPr>
              <a:grpSpLocks/>
            </p:cNvGrpSpPr>
            <p:nvPr/>
          </p:nvGrpSpPr>
          <p:grpSpPr bwMode="auto">
            <a:xfrm>
              <a:off x="7070725" y="4919663"/>
              <a:ext cx="187325" cy="381000"/>
              <a:chOff x="1042988" y="4437112"/>
              <a:chExt cx="1008732" cy="936104"/>
            </a:xfrm>
            <a:grpFill/>
          </p:grpSpPr>
          <p:sp>
            <p:nvSpPr>
              <p:cNvPr id="47" name="Rectangle 46"/>
              <p:cNvSpPr/>
              <p:nvPr/>
            </p:nvSpPr>
            <p:spPr>
              <a:xfrm>
                <a:off x="1042988" y="4651635"/>
                <a:ext cx="1008732" cy="721581"/>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48" name="Rectangle 47"/>
              <p:cNvSpPr/>
              <p:nvPr/>
            </p:nvSpPr>
            <p:spPr>
              <a:xfrm>
                <a:off x="1042988" y="4437112"/>
                <a:ext cx="119680" cy="21452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49" name="Rectangle 48"/>
              <p:cNvSpPr/>
              <p:nvPr/>
            </p:nvSpPr>
            <p:spPr>
              <a:xfrm>
                <a:off x="1487514" y="4538523"/>
                <a:ext cx="119680" cy="105310"/>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50" name="Rectangle 49"/>
              <p:cNvSpPr/>
              <p:nvPr/>
            </p:nvSpPr>
            <p:spPr>
              <a:xfrm>
                <a:off x="1692680" y="4538523"/>
                <a:ext cx="119680" cy="105310"/>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51" name="Rectangle 50"/>
              <p:cNvSpPr/>
              <p:nvPr/>
            </p:nvSpPr>
            <p:spPr>
              <a:xfrm>
                <a:off x="1932040" y="4437112"/>
                <a:ext cx="119680" cy="214523"/>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52" name="Rectangle 51"/>
              <p:cNvSpPr/>
              <p:nvPr/>
            </p:nvSpPr>
            <p:spPr>
              <a:xfrm>
                <a:off x="1256705" y="4538523"/>
                <a:ext cx="111129" cy="105310"/>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grpSp>
        <p:grpSp>
          <p:nvGrpSpPr>
            <p:cNvPr id="28" name="Group 92"/>
            <p:cNvGrpSpPr>
              <a:grpSpLocks/>
            </p:cNvGrpSpPr>
            <p:nvPr/>
          </p:nvGrpSpPr>
          <p:grpSpPr bwMode="auto">
            <a:xfrm>
              <a:off x="7524750" y="4700588"/>
              <a:ext cx="377825" cy="608012"/>
              <a:chOff x="1042988" y="4437112"/>
              <a:chExt cx="1008732" cy="936104"/>
            </a:xfrm>
            <a:grpFill/>
          </p:grpSpPr>
          <p:sp>
            <p:nvSpPr>
              <p:cNvPr id="41" name="Rectangle 40"/>
              <p:cNvSpPr/>
              <p:nvPr/>
            </p:nvSpPr>
            <p:spPr>
              <a:xfrm>
                <a:off x="1042988" y="4652196"/>
                <a:ext cx="1008732" cy="721020"/>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42" name="Rectangle 41"/>
              <p:cNvSpPr/>
              <p:nvPr/>
            </p:nvSpPr>
            <p:spPr>
              <a:xfrm>
                <a:off x="1042988" y="4437112"/>
                <a:ext cx="118674" cy="215084"/>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43" name="Rectangle 42"/>
              <p:cNvSpPr/>
              <p:nvPr/>
            </p:nvSpPr>
            <p:spPr>
              <a:xfrm>
                <a:off x="1488018" y="4537321"/>
                <a:ext cx="118674" cy="107542"/>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44" name="Rectangle 43"/>
              <p:cNvSpPr/>
              <p:nvPr/>
            </p:nvSpPr>
            <p:spPr>
              <a:xfrm>
                <a:off x="1691460" y="4537321"/>
                <a:ext cx="118674" cy="107542"/>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45" name="Rectangle 44"/>
              <p:cNvSpPr/>
              <p:nvPr/>
            </p:nvSpPr>
            <p:spPr>
              <a:xfrm>
                <a:off x="1933046" y="4437112"/>
                <a:ext cx="118674" cy="215084"/>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46" name="Rectangle 45"/>
              <p:cNvSpPr/>
              <p:nvPr/>
            </p:nvSpPr>
            <p:spPr>
              <a:xfrm>
                <a:off x="1254906" y="4537321"/>
                <a:ext cx="118674" cy="107542"/>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grpSp>
        <p:grpSp>
          <p:nvGrpSpPr>
            <p:cNvPr id="29" name="Group 99"/>
            <p:cNvGrpSpPr>
              <a:grpSpLocks/>
            </p:cNvGrpSpPr>
            <p:nvPr/>
          </p:nvGrpSpPr>
          <p:grpSpPr bwMode="auto">
            <a:xfrm>
              <a:off x="8162925" y="4916488"/>
              <a:ext cx="185738" cy="382587"/>
              <a:chOff x="1042988" y="4437112"/>
              <a:chExt cx="1008732" cy="936104"/>
            </a:xfrm>
            <a:grpFill/>
          </p:grpSpPr>
          <p:sp>
            <p:nvSpPr>
              <p:cNvPr id="35" name="Rectangle 34"/>
              <p:cNvSpPr/>
              <p:nvPr/>
            </p:nvSpPr>
            <p:spPr>
              <a:xfrm>
                <a:off x="1042988" y="4654630"/>
                <a:ext cx="1008732" cy="718586"/>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36" name="Rectangle 35"/>
              <p:cNvSpPr/>
              <p:nvPr/>
            </p:nvSpPr>
            <p:spPr>
              <a:xfrm>
                <a:off x="1042988" y="4437112"/>
                <a:ext cx="120703" cy="217518"/>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37" name="Rectangle 36"/>
              <p:cNvSpPr/>
              <p:nvPr/>
            </p:nvSpPr>
            <p:spPr>
              <a:xfrm>
                <a:off x="1491312" y="4538103"/>
                <a:ext cx="112084" cy="108759"/>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38" name="Rectangle 37"/>
              <p:cNvSpPr/>
              <p:nvPr/>
            </p:nvSpPr>
            <p:spPr>
              <a:xfrm>
                <a:off x="1689612" y="4538103"/>
                <a:ext cx="120703" cy="108759"/>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39" name="Rectangle 38"/>
              <p:cNvSpPr/>
              <p:nvPr/>
            </p:nvSpPr>
            <p:spPr>
              <a:xfrm>
                <a:off x="1931017" y="4437112"/>
                <a:ext cx="120703" cy="217518"/>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40" name="Rectangle 39"/>
              <p:cNvSpPr/>
              <p:nvPr/>
            </p:nvSpPr>
            <p:spPr>
              <a:xfrm>
                <a:off x="1249907" y="4538103"/>
                <a:ext cx="120703" cy="108759"/>
              </a:xfrm>
              <a:prstGeom prst="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grpSp>
        <p:cxnSp>
          <p:nvCxnSpPr>
            <p:cNvPr id="30" name="Straight Arrow Connector 29"/>
            <p:cNvCxnSpPr/>
            <p:nvPr/>
          </p:nvCxnSpPr>
          <p:spPr>
            <a:xfrm>
              <a:off x="6753225" y="2396767"/>
              <a:ext cx="815975" cy="2251433"/>
            </a:xfrm>
            <a:prstGeom prst="straightConnector1">
              <a:avLst/>
            </a:prstGeom>
            <a:grpFill/>
            <a:ln w="38100">
              <a:solidFill>
                <a:srgbClr val="6699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741615" y="3578909"/>
              <a:ext cx="1933572" cy="1277254"/>
            </a:xfrm>
            <a:prstGeom prst="straightConnector1">
              <a:avLst/>
            </a:prstGeom>
            <a:grpFill/>
            <a:ln w="38100">
              <a:solidFill>
                <a:srgbClr val="6699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456532" y="2593587"/>
              <a:ext cx="89693" cy="1905388"/>
            </a:xfrm>
            <a:prstGeom prst="straightConnector1">
              <a:avLst/>
            </a:prstGeom>
            <a:grpFill/>
            <a:ln w="38100">
              <a:solidFill>
                <a:srgbClr val="6699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1" idx="2"/>
              <a:endCxn id="60" idx="2"/>
            </p:cNvCxnSpPr>
            <p:nvPr/>
          </p:nvCxnSpPr>
          <p:spPr>
            <a:xfrm flipV="1">
              <a:off x="4865688" y="4843463"/>
              <a:ext cx="1168400" cy="0"/>
            </a:xfrm>
            <a:prstGeom prst="straightConnector1">
              <a:avLst/>
            </a:prstGeom>
            <a:grpFill/>
            <a:ln w="28575">
              <a:solidFill>
                <a:srgbClr val="6699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84" idx="0"/>
            </p:cNvCxnSpPr>
            <p:nvPr/>
          </p:nvCxnSpPr>
          <p:spPr>
            <a:xfrm flipV="1">
              <a:off x="3836988" y="4930775"/>
              <a:ext cx="231775" cy="3175"/>
            </a:xfrm>
            <a:prstGeom prst="straightConnector1">
              <a:avLst/>
            </a:prstGeom>
            <a:grpFill/>
            <a:ln w="19050">
              <a:solidFill>
                <a:srgbClr val="6699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19" name="Rectangle 118"/>
          <p:cNvSpPr/>
          <p:nvPr/>
        </p:nvSpPr>
        <p:spPr>
          <a:xfrm>
            <a:off x="2155094" y="1825406"/>
            <a:ext cx="2390775" cy="2566988"/>
          </a:xfrm>
          <a:prstGeom prst="rect">
            <a:avLst/>
          </a:prstGeom>
          <a:solidFill>
            <a:srgbClr val="B0E6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20" name="Rectangle 119"/>
          <p:cNvSpPr/>
          <p:nvPr/>
        </p:nvSpPr>
        <p:spPr>
          <a:xfrm>
            <a:off x="4730019" y="2246094"/>
            <a:ext cx="2389187" cy="2566987"/>
          </a:xfrm>
          <a:prstGeom prst="rect">
            <a:avLst/>
          </a:prstGeom>
          <a:solidFill>
            <a:srgbClr val="B0E6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21" name="Content Placeholder 6"/>
          <p:cNvSpPr>
            <a:spLocks/>
          </p:cNvSpPr>
          <p:nvPr/>
        </p:nvSpPr>
        <p:spPr bwMode="auto">
          <a:xfrm>
            <a:off x="4525231" y="3763744"/>
            <a:ext cx="2714625" cy="922337"/>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buFont typeface="Arial" panose="020B0604020202020204" pitchFamily="34" charset="0"/>
              <a:buNone/>
            </a:pPr>
            <a:r>
              <a:rPr lang="en-GB" altLang="en-US" sz="1600">
                <a:latin typeface="Comic Sans MS" panose="030F0702030302020204" pitchFamily="66" charset="0"/>
              </a:rPr>
              <a:t>There was a </a:t>
            </a:r>
            <a:r>
              <a:rPr lang="en-GB" altLang="en-US" sz="1600" b="1">
                <a:latin typeface="Comic Sans MS" panose="030F0702030302020204" pitchFamily="66" charset="0"/>
              </a:rPr>
              <a:t>turret </a:t>
            </a:r>
            <a:r>
              <a:rPr lang="en-GB" altLang="en-US" sz="1600">
                <a:latin typeface="Comic Sans MS" panose="030F0702030302020204" pitchFamily="66" charset="0"/>
              </a:rPr>
              <a:t>guarded by soldiers built every 500m.</a:t>
            </a:r>
          </a:p>
        </p:txBody>
      </p:sp>
      <p:pic>
        <p:nvPicPr>
          <p:cNvPr id="12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0494" y="2244506"/>
            <a:ext cx="2398712"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Content Placeholder 6"/>
          <p:cNvSpPr txBox="1">
            <a:spLocks/>
          </p:cNvSpPr>
          <p:nvPr/>
        </p:nvSpPr>
        <p:spPr>
          <a:xfrm>
            <a:off x="2021391" y="3506936"/>
            <a:ext cx="2714625" cy="922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ltLang="en-US" sz="1600" dirty="0" smtClean="0">
                <a:latin typeface="Comic Sans MS" panose="030F0702030302020204" pitchFamily="66" charset="0"/>
              </a:rPr>
              <a:t>There was a </a:t>
            </a:r>
            <a:r>
              <a:rPr lang="en-GB" altLang="en-US" sz="1600" b="1" dirty="0" smtClean="0">
                <a:latin typeface="Comic Sans MS" panose="030F0702030302020204" pitchFamily="66" charset="0"/>
              </a:rPr>
              <a:t>mile-castle </a:t>
            </a:r>
            <a:r>
              <a:rPr lang="en-GB" altLang="en-US" sz="1600" dirty="0" smtClean="0">
                <a:latin typeface="Comic Sans MS" panose="030F0702030302020204" pitchFamily="66" charset="0"/>
              </a:rPr>
              <a:t>containing 20 soldiers every Roman mile (1.5km).</a:t>
            </a:r>
          </a:p>
        </p:txBody>
      </p:sp>
      <p:pic>
        <p:nvPicPr>
          <p:cNvPr id="124" name="Picture 1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6681" y="1831756"/>
            <a:ext cx="2386013"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Rectangle 124"/>
          <p:cNvSpPr/>
          <p:nvPr/>
        </p:nvSpPr>
        <p:spPr>
          <a:xfrm>
            <a:off x="7273194" y="1820644"/>
            <a:ext cx="2389187" cy="2865437"/>
          </a:xfrm>
          <a:prstGeom prst="rect">
            <a:avLst/>
          </a:prstGeom>
          <a:solidFill>
            <a:srgbClr val="B0E6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126" name="Content Placeholder 6"/>
          <p:cNvSpPr>
            <a:spLocks/>
          </p:cNvSpPr>
          <p:nvPr/>
        </p:nvSpPr>
        <p:spPr bwMode="auto">
          <a:xfrm>
            <a:off x="7068406" y="3030319"/>
            <a:ext cx="2922588" cy="157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buFont typeface="Arial" panose="020B0604020202020204" pitchFamily="34" charset="0"/>
              <a:buNone/>
            </a:pPr>
            <a:r>
              <a:rPr lang="en-GB" altLang="en-US" sz="1600">
                <a:latin typeface="Comic Sans MS" panose="030F0702030302020204" pitchFamily="66" charset="0"/>
              </a:rPr>
              <a:t>Major </a:t>
            </a:r>
            <a:r>
              <a:rPr lang="en-GB" altLang="en-US" sz="1600" b="1">
                <a:latin typeface="Comic Sans MS" panose="030F0702030302020204" pitchFamily="66" charset="0"/>
              </a:rPr>
              <a:t>forts </a:t>
            </a:r>
            <a:r>
              <a:rPr lang="en-GB" altLang="en-US" sz="1600">
                <a:latin typeface="Comic Sans MS" panose="030F0702030302020204" pitchFamily="66" charset="0"/>
              </a:rPr>
              <a:t>were built along the wall every 8km. These forts could accommodate between 500 to 1000 Roman soldiers!</a:t>
            </a:r>
          </a:p>
        </p:txBody>
      </p:sp>
      <p:pic>
        <p:nvPicPr>
          <p:cNvPr id="127" name="Picture 1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3994" y="1844456"/>
            <a:ext cx="23209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Content Placeholder 6"/>
          <p:cNvSpPr>
            <a:spLocks/>
          </p:cNvSpPr>
          <p:nvPr/>
        </p:nvSpPr>
        <p:spPr bwMode="auto">
          <a:xfrm>
            <a:off x="4622069" y="5362356"/>
            <a:ext cx="1454150" cy="4413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buFont typeface="Arial" panose="020B0604020202020204" pitchFamily="34" charset="0"/>
              <a:buNone/>
            </a:pPr>
            <a:r>
              <a:rPr lang="en-GB" altLang="en-US" sz="1600" b="1">
                <a:solidFill>
                  <a:srgbClr val="669900"/>
                </a:solidFill>
                <a:latin typeface="Comic Sans MS" panose="030F0702030302020204" pitchFamily="66" charset="0"/>
              </a:rPr>
              <a:t>500m</a:t>
            </a:r>
            <a:endParaRPr lang="en-GB" altLang="en-US" sz="1600">
              <a:solidFill>
                <a:srgbClr val="669900"/>
              </a:solidFill>
              <a:latin typeface="Comic Sans MS" panose="030F0702030302020204" pitchFamily="66" charset="0"/>
            </a:endParaRPr>
          </a:p>
        </p:txBody>
      </p:sp>
      <p:sp>
        <p:nvSpPr>
          <p:cNvPr id="129" name="Content Placeholder 6"/>
          <p:cNvSpPr>
            <a:spLocks/>
          </p:cNvSpPr>
          <p:nvPr/>
        </p:nvSpPr>
        <p:spPr bwMode="auto">
          <a:xfrm>
            <a:off x="6090506" y="5340131"/>
            <a:ext cx="1454150" cy="4413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buFont typeface="Arial" panose="020B0604020202020204" pitchFamily="34" charset="0"/>
              <a:buNone/>
            </a:pPr>
            <a:r>
              <a:rPr lang="en-GB" altLang="en-US" sz="1600" b="1">
                <a:solidFill>
                  <a:srgbClr val="669900"/>
                </a:solidFill>
                <a:latin typeface="Comic Sans MS" panose="030F0702030302020204" pitchFamily="66" charset="0"/>
              </a:rPr>
              <a:t>1.5km</a:t>
            </a:r>
            <a:endParaRPr lang="en-GB" altLang="en-US" sz="1600">
              <a:solidFill>
                <a:srgbClr val="669900"/>
              </a:solidFill>
              <a:latin typeface="Comic Sans MS" panose="030F0702030302020204" pitchFamily="66" charset="0"/>
            </a:endParaRPr>
          </a:p>
        </p:txBody>
      </p:sp>
    </p:spTree>
    <p:extLst>
      <p:ext uri="{BB962C8B-B14F-4D97-AF65-F5344CB8AC3E}">
        <p14:creationId xmlns:p14="http://schemas.microsoft.com/office/powerpoint/2010/main" val="2375293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72122" y="168309"/>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842171" y="168309"/>
            <a:ext cx="10439523" cy="6924973"/>
          </a:xfrm>
          <a:prstGeom prst="rect">
            <a:avLst/>
          </a:prstGeom>
          <a:noFill/>
        </p:spPr>
        <p:txBody>
          <a:bodyPr wrap="square" rtlCol="0">
            <a:spAutoFit/>
          </a:bodyPr>
          <a:lstStyle/>
          <a:p>
            <a:pPr algn="ctr"/>
            <a:r>
              <a:rPr lang="en-GB" sz="4800" u="sng" dirty="0" smtClean="0">
                <a:latin typeface="Comic Sans MS" panose="030F0702030302020204" pitchFamily="66" charset="0"/>
              </a:rPr>
              <a:t>I </a:t>
            </a:r>
            <a:r>
              <a:rPr lang="en-GB" sz="4800" u="sng" dirty="0">
                <a:latin typeface="Comic Sans MS" panose="030F0702030302020204" pitchFamily="66" charset="0"/>
              </a:rPr>
              <a:t>can explain why Hadrian </a:t>
            </a:r>
          </a:p>
          <a:p>
            <a:pPr algn="ctr"/>
            <a:r>
              <a:rPr lang="en-GB" sz="4800" u="sng" dirty="0">
                <a:latin typeface="Comic Sans MS" panose="030F0702030302020204" pitchFamily="66" charset="0"/>
              </a:rPr>
              <a:t>built a wall</a:t>
            </a:r>
          </a:p>
          <a:p>
            <a:r>
              <a:rPr lang="en-GB" sz="4400" dirty="0" smtClean="0">
                <a:latin typeface="Comic Sans MS" panose="030F0702030302020204" pitchFamily="66" charset="0"/>
              </a:rPr>
              <a:t>Your task:</a:t>
            </a:r>
          </a:p>
          <a:p>
            <a:pPr marL="457200" indent="-457200">
              <a:buFont typeface="Arial" panose="020B0604020202020204" pitchFamily="34" charset="0"/>
              <a:buChar char="•"/>
            </a:pPr>
            <a:r>
              <a:rPr lang="en-US" sz="3200" dirty="0" smtClean="0">
                <a:latin typeface="Comic Sans MS" panose="030F0702030302020204" pitchFamily="66" charset="0"/>
              </a:rPr>
              <a:t>Make a model of a part of Hadrian’s Wall.  You could use anything: Lego, food boxes and cans, by cutting up a large cardboard box – anything!  Use the diagram at the bottom of the last page to help </a:t>
            </a:r>
            <a:r>
              <a:rPr lang="en-US" sz="3200" dirty="0" err="1" smtClean="0">
                <a:latin typeface="Comic Sans MS" panose="030F0702030302020204" pitchFamily="66" charset="0"/>
              </a:rPr>
              <a:t>you.</a:t>
            </a:r>
            <a:r>
              <a:rPr lang="en-US" sz="3200" dirty="0" err="1" smtClean="0">
                <a:latin typeface="Comic Sans MS" panose="030F0702030302020204" pitchFamily="66" charset="0"/>
              </a:rPr>
              <a:t>Stick</a:t>
            </a:r>
            <a:r>
              <a:rPr lang="en-US" sz="3200" dirty="0" smtClean="0">
                <a:latin typeface="Comic Sans MS" panose="030F0702030302020204" pitchFamily="66" charset="0"/>
              </a:rPr>
              <a:t> a photo in your books</a:t>
            </a:r>
            <a:r>
              <a:rPr lang="en-US" sz="3200" dirty="0">
                <a:latin typeface="Comic Sans MS" panose="030F0702030302020204" pitchFamily="66" charset="0"/>
              </a:rPr>
              <a:t> </a:t>
            </a:r>
            <a:r>
              <a:rPr lang="en-US" sz="3200" dirty="0" smtClean="0">
                <a:latin typeface="Comic Sans MS" panose="030F0702030302020204" pitchFamily="66" charset="0"/>
              </a:rPr>
              <a:t>or </a:t>
            </a:r>
            <a:r>
              <a:rPr lang="en-US" sz="3200" dirty="0" smtClean="0">
                <a:latin typeface="Comic Sans MS" panose="030F0702030302020204" pitchFamily="66" charset="0"/>
              </a:rPr>
              <a:t>upload it to your portfolio.  </a:t>
            </a:r>
          </a:p>
          <a:p>
            <a:pPr marL="457200" indent="-457200">
              <a:buFont typeface="Arial" panose="020B0604020202020204" pitchFamily="34" charset="0"/>
              <a:buChar char="•"/>
            </a:pPr>
            <a:r>
              <a:rPr lang="en-US" sz="3200" dirty="0" smtClean="0">
                <a:latin typeface="Comic Sans MS" panose="030F0702030302020204" pitchFamily="66" charset="0"/>
              </a:rPr>
              <a:t>Write a couple of sentences explaining why Hadrian built the wall.</a:t>
            </a:r>
            <a:endParaRPr lang="en-GB" sz="3200" dirty="0">
              <a:latin typeface="Comic Sans MS" panose="030F0702030302020204" pitchFamily="66" charset="0"/>
            </a:endParaRPr>
          </a:p>
          <a:p>
            <a:endParaRPr lang="en-GB" sz="4800" b="1" u="sng" dirty="0" smtClean="0">
              <a:latin typeface="Comic Sans MS" panose="030F0702030302020204" pitchFamily="66" charset="0"/>
            </a:endParaRPr>
          </a:p>
        </p:txBody>
      </p:sp>
    </p:spTree>
    <p:extLst>
      <p:ext uri="{BB962C8B-B14F-4D97-AF65-F5344CB8AC3E}">
        <p14:creationId xmlns:p14="http://schemas.microsoft.com/office/powerpoint/2010/main" val="2798479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900989"/>
            <a:ext cx="12323717" cy="2554545"/>
          </a:xfrm>
          <a:prstGeom prst="rect">
            <a:avLst/>
          </a:prstGeom>
          <a:solidFill>
            <a:schemeClr val="accent3">
              <a:lumMod val="20000"/>
              <a:lumOff val="80000"/>
              <a:alpha val="60000"/>
            </a:schemeClr>
          </a:solidFill>
        </p:spPr>
        <p:txBody>
          <a:bodyPr wrap="square" lIns="91440" tIns="45720" rIns="91440" bIns="45720">
            <a:spAutoFit/>
          </a:bodyPr>
          <a:lstStyle/>
          <a:p>
            <a:pPr algn="ctr"/>
            <a:r>
              <a:rPr lang="en-US" sz="8000" b="1" cap="none" spc="50" dirty="0" smtClean="0">
                <a:ln w="57150" cmpd="sng">
                  <a:solidFill>
                    <a:schemeClr val="tx1"/>
                  </a:solidFill>
                  <a:prstDash val="solid"/>
                </a:ln>
                <a:solidFill>
                  <a:srgbClr val="70AD47">
                    <a:tint val="1000"/>
                  </a:srgbClr>
                </a:solidFill>
                <a:effectLst>
                  <a:glow rad="38100">
                    <a:schemeClr val="accent1">
                      <a:alpha val="40000"/>
                    </a:schemeClr>
                  </a:glow>
                </a:effectLst>
                <a:latin typeface="Comic Sans MS" panose="030F0702030302020204" pitchFamily="66" charset="0"/>
              </a:rPr>
              <a:t>So what did THE ROMANS do for us?</a:t>
            </a:r>
            <a:endParaRPr lang="en-US" sz="8000" b="1" cap="none" spc="50" dirty="0">
              <a:ln w="57150" cmpd="sng">
                <a:solidFill>
                  <a:schemeClr val="tx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p:txBody>
      </p:sp>
    </p:spTree>
    <p:extLst>
      <p:ext uri="{BB962C8B-B14F-4D97-AF65-F5344CB8AC3E}">
        <p14:creationId xmlns:p14="http://schemas.microsoft.com/office/powerpoint/2010/main" val="3569843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1365" y="147918"/>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3071308" y="165788"/>
            <a:ext cx="8727142" cy="1569660"/>
          </a:xfrm>
          <a:prstGeom prst="rect">
            <a:avLst/>
          </a:prstGeom>
          <a:noFill/>
        </p:spPr>
        <p:txBody>
          <a:bodyPr wrap="square" rtlCol="0">
            <a:spAutoFit/>
          </a:bodyPr>
          <a:lstStyle/>
          <a:p>
            <a:r>
              <a:rPr lang="en-GB" sz="9600" dirty="0" smtClean="0">
                <a:effectLst>
                  <a:outerShdw blurRad="38100" dist="38100" dir="2700000" algn="tl">
                    <a:srgbClr val="000000">
                      <a:alpha val="43137"/>
                    </a:srgbClr>
                  </a:outerShdw>
                </a:effectLst>
                <a:latin typeface="Comic Sans MS" panose="030F0702030302020204" pitchFamily="66" charset="0"/>
              </a:rPr>
              <a:t>Lesson 5</a:t>
            </a:r>
            <a:endParaRPr lang="en-GB" sz="9600" dirty="0">
              <a:effectLst>
                <a:outerShdw blurRad="38100" dist="38100" dir="2700000" algn="tl">
                  <a:srgbClr val="000000">
                    <a:alpha val="43137"/>
                  </a:srgbClr>
                </a:outerShdw>
              </a:effectLst>
              <a:latin typeface="Comic Sans MS" panose="030F0702030302020204" pitchFamily="66" charset="0"/>
            </a:endParaRPr>
          </a:p>
        </p:txBody>
      </p:sp>
      <p:pic>
        <p:nvPicPr>
          <p:cNvPr id="3" name="Picture 2" descr="Image result for hadrians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66" y="1735448"/>
            <a:ext cx="11462684" cy="42230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92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72122" y="168309"/>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1121611" y="82249"/>
            <a:ext cx="9579429" cy="6001643"/>
          </a:xfrm>
          <a:prstGeom prst="rect">
            <a:avLst/>
          </a:prstGeom>
          <a:noFill/>
        </p:spPr>
        <p:txBody>
          <a:bodyPr wrap="square" rtlCol="0">
            <a:spAutoFit/>
          </a:bodyPr>
          <a:lstStyle/>
          <a:p>
            <a:pPr algn="ctr"/>
            <a:r>
              <a:rPr lang="en-GB" sz="9600" dirty="0" smtClean="0">
                <a:latin typeface="Comic Sans MS" panose="030F0702030302020204" pitchFamily="66" charset="0"/>
              </a:rPr>
              <a:t>What are primary and secondary sources?</a:t>
            </a:r>
            <a:endParaRPr lang="en-GB" sz="9600" dirty="0">
              <a:latin typeface="Comic Sans MS" panose="030F0702030302020204" pitchFamily="66" charset="0"/>
            </a:endParaRPr>
          </a:p>
        </p:txBody>
      </p:sp>
    </p:spTree>
    <p:extLst>
      <p:ext uri="{BB962C8B-B14F-4D97-AF65-F5344CB8AC3E}">
        <p14:creationId xmlns:p14="http://schemas.microsoft.com/office/powerpoint/2010/main" val="3693079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72122" y="168309"/>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1468582" y="1235471"/>
            <a:ext cx="9393382" cy="4154984"/>
          </a:xfrm>
          <a:prstGeom prst="rect">
            <a:avLst/>
          </a:prstGeom>
        </p:spPr>
        <p:txBody>
          <a:bodyPr wrap="square">
            <a:spAutoFit/>
          </a:bodyPr>
          <a:lstStyle/>
          <a:p>
            <a:r>
              <a:rPr lang="en-US" sz="4400" dirty="0" smtClean="0"/>
              <a:t>Click here to find out!</a:t>
            </a:r>
            <a:endParaRPr lang="en-GB" sz="4400" dirty="0" smtClean="0"/>
          </a:p>
          <a:p>
            <a:endParaRPr lang="en-GB" sz="4400" dirty="0"/>
          </a:p>
          <a:p>
            <a:r>
              <a:rPr lang="en-GB" sz="4400" dirty="0" smtClean="0">
                <a:hlinkClick r:id="rId3"/>
              </a:rPr>
              <a:t>https</a:t>
            </a:r>
            <a:r>
              <a:rPr lang="en-GB" sz="4400" dirty="0">
                <a:hlinkClick r:id="rId3"/>
              </a:rPr>
              <a:t>://</a:t>
            </a:r>
            <a:r>
              <a:rPr lang="en-GB" sz="4400" dirty="0" smtClean="0">
                <a:hlinkClick r:id="rId3"/>
              </a:rPr>
              <a:t>kids.britannica.com/kids/article/primary-source/629043</a:t>
            </a:r>
            <a:endParaRPr lang="en-GB" sz="4400" dirty="0" smtClean="0"/>
          </a:p>
          <a:p>
            <a:endParaRPr lang="en-US" sz="4400" dirty="0"/>
          </a:p>
          <a:p>
            <a:endParaRPr lang="en-GB" sz="4400" dirty="0"/>
          </a:p>
        </p:txBody>
      </p:sp>
    </p:spTree>
    <p:extLst>
      <p:ext uri="{BB962C8B-B14F-4D97-AF65-F5344CB8AC3E}">
        <p14:creationId xmlns:p14="http://schemas.microsoft.com/office/powerpoint/2010/main" val="921228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72122" y="168309"/>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50" name="Picture 2" descr="Image result for war diary en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01" y="279698"/>
            <a:ext cx="2161649" cy="33982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oudica text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1010" y="355955"/>
            <a:ext cx="2274217" cy="34987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news paper artic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8076" y="507991"/>
            <a:ext cx="4500848" cy="325861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hoto of world war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32723" y="4176883"/>
            <a:ext cx="3383691" cy="2252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81038" y="3778040"/>
            <a:ext cx="5808000" cy="369332"/>
          </a:xfrm>
          <a:prstGeom prst="rect">
            <a:avLst/>
          </a:prstGeom>
        </p:spPr>
        <p:txBody>
          <a:bodyPr wrap="none">
            <a:spAutoFit/>
          </a:bodyPr>
          <a:lstStyle/>
          <a:p>
            <a:pPr algn="ctr"/>
            <a:r>
              <a:rPr lang="en-GB" dirty="0" smtClean="0">
                <a:latin typeface="Comic Sans MS" panose="030F0702030302020204" pitchFamily="66" charset="0"/>
              </a:rPr>
              <a:t>Which are the </a:t>
            </a:r>
            <a:r>
              <a:rPr lang="en-GB" dirty="0">
                <a:latin typeface="Comic Sans MS" panose="030F0702030302020204" pitchFamily="66" charset="0"/>
              </a:rPr>
              <a:t>primary and secondary </a:t>
            </a:r>
            <a:r>
              <a:rPr lang="en-GB" dirty="0" smtClean="0">
                <a:latin typeface="Comic Sans MS" panose="030F0702030302020204" pitchFamily="66" charset="0"/>
              </a:rPr>
              <a:t>sources here?</a:t>
            </a:r>
            <a:endParaRPr lang="en-GB" dirty="0">
              <a:latin typeface="Comic Sans MS" panose="030F0702030302020204" pitchFamily="66" charset="0"/>
            </a:endParaRPr>
          </a:p>
        </p:txBody>
      </p:sp>
      <p:sp>
        <p:nvSpPr>
          <p:cNvPr id="9" name="Rectangle 8"/>
          <p:cNvSpPr/>
          <p:nvPr/>
        </p:nvSpPr>
        <p:spPr>
          <a:xfrm>
            <a:off x="445493" y="3766606"/>
            <a:ext cx="1845885" cy="900246"/>
          </a:xfrm>
          <a:prstGeom prst="rect">
            <a:avLst/>
          </a:prstGeom>
        </p:spPr>
        <p:txBody>
          <a:bodyPr wrap="square">
            <a:spAutoFit/>
          </a:bodyPr>
          <a:lstStyle/>
          <a:p>
            <a:pPr algn="ctr"/>
            <a:r>
              <a:rPr lang="en-GB" sz="1050" dirty="0" smtClean="0">
                <a:latin typeface="Comic Sans MS" panose="030F0702030302020204" pitchFamily="66" charset="0"/>
              </a:rPr>
              <a:t>Diary entry about a bomb explosion near a boy’s house written on the night of the explosion in world war I.</a:t>
            </a:r>
            <a:endParaRPr lang="en-GB" sz="1050" dirty="0">
              <a:latin typeface="Comic Sans MS" panose="030F0702030302020204" pitchFamily="66" charset="0"/>
            </a:endParaRPr>
          </a:p>
        </p:txBody>
      </p:sp>
      <p:sp>
        <p:nvSpPr>
          <p:cNvPr id="10" name="Rectangle 9"/>
          <p:cNvSpPr/>
          <p:nvPr/>
        </p:nvSpPr>
        <p:spPr>
          <a:xfrm>
            <a:off x="2394291" y="5303370"/>
            <a:ext cx="1845885" cy="415498"/>
          </a:xfrm>
          <a:prstGeom prst="rect">
            <a:avLst/>
          </a:prstGeom>
        </p:spPr>
        <p:txBody>
          <a:bodyPr wrap="square">
            <a:spAutoFit/>
          </a:bodyPr>
          <a:lstStyle/>
          <a:p>
            <a:pPr algn="ctr"/>
            <a:r>
              <a:rPr lang="en-GB" sz="1050" dirty="0" smtClean="0">
                <a:latin typeface="Comic Sans MS" panose="030F0702030302020204" pitchFamily="66" charset="0"/>
              </a:rPr>
              <a:t>Photo taken in the trenches of world war I</a:t>
            </a:r>
            <a:endParaRPr lang="en-GB" sz="1050" dirty="0">
              <a:latin typeface="Comic Sans MS" panose="030F0702030302020204" pitchFamily="66" charset="0"/>
            </a:endParaRPr>
          </a:p>
        </p:txBody>
      </p:sp>
      <p:sp>
        <p:nvSpPr>
          <p:cNvPr id="11" name="Rectangle 10"/>
          <p:cNvSpPr/>
          <p:nvPr/>
        </p:nvSpPr>
        <p:spPr>
          <a:xfrm>
            <a:off x="4240176" y="207379"/>
            <a:ext cx="3510120" cy="253916"/>
          </a:xfrm>
          <a:prstGeom prst="rect">
            <a:avLst/>
          </a:prstGeom>
        </p:spPr>
        <p:txBody>
          <a:bodyPr wrap="square">
            <a:spAutoFit/>
          </a:bodyPr>
          <a:lstStyle/>
          <a:p>
            <a:pPr algn="ctr"/>
            <a:r>
              <a:rPr lang="en-GB" sz="1050" dirty="0" smtClean="0">
                <a:latin typeface="Comic Sans MS" panose="030F0702030302020204" pitchFamily="66" charset="0"/>
              </a:rPr>
              <a:t>Newspaper article written  about the Titanic sinking </a:t>
            </a:r>
            <a:endParaRPr lang="en-GB" sz="1050" dirty="0">
              <a:latin typeface="Comic Sans MS" panose="030F0702030302020204" pitchFamily="66" charset="0"/>
            </a:endParaRPr>
          </a:p>
        </p:txBody>
      </p:sp>
      <p:sp>
        <p:nvSpPr>
          <p:cNvPr id="12" name="Rectangle 11"/>
          <p:cNvSpPr/>
          <p:nvPr/>
        </p:nvSpPr>
        <p:spPr>
          <a:xfrm>
            <a:off x="9557759" y="3873790"/>
            <a:ext cx="1845885" cy="415498"/>
          </a:xfrm>
          <a:prstGeom prst="rect">
            <a:avLst/>
          </a:prstGeom>
        </p:spPr>
        <p:txBody>
          <a:bodyPr wrap="square">
            <a:spAutoFit/>
          </a:bodyPr>
          <a:lstStyle/>
          <a:p>
            <a:pPr algn="ctr"/>
            <a:r>
              <a:rPr lang="en-GB" sz="1050" dirty="0" smtClean="0">
                <a:latin typeface="Comic Sans MS" panose="030F0702030302020204" pitchFamily="66" charset="0"/>
              </a:rPr>
              <a:t>A fact book about Boudicca.</a:t>
            </a:r>
            <a:endParaRPr lang="en-GB" sz="1050" dirty="0">
              <a:latin typeface="Comic Sans MS" panose="030F0702030302020204" pitchFamily="66" charset="0"/>
            </a:endParaRPr>
          </a:p>
        </p:txBody>
      </p:sp>
    </p:spTree>
    <p:extLst>
      <p:ext uri="{BB962C8B-B14F-4D97-AF65-F5344CB8AC3E}">
        <p14:creationId xmlns:p14="http://schemas.microsoft.com/office/powerpoint/2010/main" val="2599230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72122" y="168309"/>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1272218" y="275886"/>
            <a:ext cx="9579429" cy="3785652"/>
          </a:xfrm>
          <a:prstGeom prst="rect">
            <a:avLst/>
          </a:prstGeom>
          <a:noFill/>
        </p:spPr>
        <p:txBody>
          <a:bodyPr wrap="square" rtlCol="0">
            <a:spAutoFit/>
          </a:bodyPr>
          <a:lstStyle/>
          <a:p>
            <a:pPr algn="ctr"/>
            <a:r>
              <a:rPr lang="en-GB" sz="4800" u="sng" dirty="0" smtClean="0">
                <a:latin typeface="Comic Sans MS" panose="030F0702030302020204" pitchFamily="66" charset="0"/>
              </a:rPr>
              <a:t>I can explain why Hadrian </a:t>
            </a:r>
          </a:p>
          <a:p>
            <a:pPr algn="ctr"/>
            <a:r>
              <a:rPr lang="en-GB" sz="4800" u="sng" dirty="0" smtClean="0">
                <a:latin typeface="Comic Sans MS" panose="030F0702030302020204" pitchFamily="66" charset="0"/>
              </a:rPr>
              <a:t>built a wall</a:t>
            </a:r>
          </a:p>
          <a:p>
            <a:pPr algn="ctr"/>
            <a:endParaRPr lang="en-GB" sz="4800" b="1" u="sng" dirty="0">
              <a:latin typeface="Comic Sans MS" panose="030F0702030302020204" pitchFamily="66" charset="0"/>
            </a:endParaRPr>
          </a:p>
          <a:p>
            <a:pPr algn="ctr"/>
            <a:endParaRPr lang="en-GB" sz="4800" b="1" u="sng" dirty="0" smtClean="0">
              <a:latin typeface="Comic Sans MS" panose="030F0702030302020204" pitchFamily="66" charset="0"/>
            </a:endParaRPr>
          </a:p>
          <a:p>
            <a:pPr algn="ctr"/>
            <a:r>
              <a:rPr lang="en-GB" sz="4800" dirty="0" smtClean="0">
                <a:latin typeface="Comic Sans MS" panose="030F0702030302020204" pitchFamily="66" charset="0"/>
              </a:rPr>
              <a:t>Let’s find </a:t>
            </a:r>
            <a:r>
              <a:rPr lang="en-GB" sz="4800" dirty="0" smtClean="0">
                <a:latin typeface="Comic Sans MS" panose="030F0702030302020204" pitchFamily="66" charset="0"/>
              </a:rPr>
              <a:t>out why!</a:t>
            </a:r>
            <a:endParaRPr lang="en-GB" sz="4800" dirty="0">
              <a:latin typeface="Comic Sans MS" panose="030F0702030302020204" pitchFamily="66" charset="0"/>
            </a:endParaRPr>
          </a:p>
        </p:txBody>
      </p:sp>
    </p:spTree>
    <p:extLst>
      <p:ext uri="{BB962C8B-B14F-4D97-AF65-F5344CB8AC3E}">
        <p14:creationId xmlns:p14="http://schemas.microsoft.com/office/powerpoint/2010/main" val="1930247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72122" y="168309"/>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172123" y="168309"/>
            <a:ext cx="11109572" cy="2308324"/>
          </a:xfrm>
          <a:prstGeom prst="rect">
            <a:avLst/>
          </a:prstGeom>
          <a:noFill/>
        </p:spPr>
        <p:txBody>
          <a:bodyPr wrap="square" rtlCol="0">
            <a:spAutoFit/>
          </a:bodyPr>
          <a:lstStyle/>
          <a:p>
            <a:pPr algn="ctr"/>
            <a:r>
              <a:rPr lang="en-GB" sz="4800" u="sng" dirty="0" smtClean="0">
                <a:latin typeface="Comic Sans MS" panose="030F0702030302020204" pitchFamily="66" charset="0"/>
              </a:rPr>
              <a:t>I </a:t>
            </a:r>
            <a:r>
              <a:rPr lang="en-GB" sz="4800" u="sng" dirty="0">
                <a:latin typeface="Comic Sans MS" panose="030F0702030302020204" pitchFamily="66" charset="0"/>
              </a:rPr>
              <a:t>can explain why </a:t>
            </a:r>
            <a:r>
              <a:rPr lang="en-GB" sz="4800" u="sng" dirty="0" smtClean="0">
                <a:latin typeface="Comic Sans MS" panose="030F0702030302020204" pitchFamily="66" charset="0"/>
              </a:rPr>
              <a:t>Hadrian built </a:t>
            </a:r>
            <a:r>
              <a:rPr lang="en-GB" sz="4800" u="sng" dirty="0">
                <a:latin typeface="Comic Sans MS" panose="030F0702030302020204" pitchFamily="66" charset="0"/>
              </a:rPr>
              <a:t>a wall</a:t>
            </a:r>
          </a:p>
          <a:p>
            <a:pPr algn="ctr"/>
            <a:endParaRPr lang="en-GB" sz="4800" b="1" u="sng" dirty="0">
              <a:latin typeface="Comic Sans MS" panose="030F0702030302020204" pitchFamily="66" charset="0"/>
            </a:endParaRPr>
          </a:p>
          <a:p>
            <a:pPr algn="ctr"/>
            <a:endParaRPr lang="en-GB" sz="4800" b="1" u="sng" dirty="0" smtClean="0">
              <a:latin typeface="Comic Sans MS" panose="030F0702030302020204" pitchFamily="66" charset="0"/>
            </a:endParaRPr>
          </a:p>
        </p:txBody>
      </p:sp>
      <p:sp>
        <p:nvSpPr>
          <p:cNvPr id="6" name="Title 5"/>
          <p:cNvSpPr txBox="1">
            <a:spLocks/>
          </p:cNvSpPr>
          <p:nvPr/>
        </p:nvSpPr>
        <p:spPr>
          <a:xfrm>
            <a:off x="1951894" y="941705"/>
            <a:ext cx="8220075" cy="798512"/>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dirty="0" smtClean="0">
                <a:latin typeface="Comic Sans MS" panose="030F0702030302020204" pitchFamily="66" charset="0"/>
              </a:rPr>
              <a:t>The Picts</a:t>
            </a:r>
          </a:p>
        </p:txBody>
      </p:sp>
      <p:sp>
        <p:nvSpPr>
          <p:cNvPr id="7" name="Rectangle 6"/>
          <p:cNvSpPr/>
          <p:nvPr/>
        </p:nvSpPr>
        <p:spPr>
          <a:xfrm>
            <a:off x="788988" y="1676570"/>
            <a:ext cx="5244049" cy="4660900"/>
          </a:xfrm>
          <a:prstGeom prst="rect">
            <a:avLst/>
          </a:prstGeom>
          <a:solidFill>
            <a:srgbClr val="B0E6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omic Sans MS" panose="030F0702030302020204" pitchFamily="66" charset="0"/>
            </a:endParaRPr>
          </a:p>
        </p:txBody>
      </p:sp>
      <p:sp>
        <p:nvSpPr>
          <p:cNvPr id="8" name="Content Placeholder 6"/>
          <p:cNvSpPr txBox="1">
            <a:spLocks/>
          </p:cNvSpPr>
          <p:nvPr/>
        </p:nvSpPr>
        <p:spPr>
          <a:xfrm>
            <a:off x="773112" y="1787794"/>
            <a:ext cx="5336125" cy="451167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ltLang="en-US" sz="2100" dirty="0" smtClean="0">
                <a:latin typeface="Comic Sans MS" panose="030F0702030302020204" pitchFamily="66" charset="0"/>
              </a:rPr>
              <a:t>Scotland was known as Caledonia during the Roman times and many Caledonian tribes fought battles against the Romans who tried to take their land. In 84AD the different tribes all banded together to form a group that the Romans called ‘The Picts’ after the Romans defeated them in a big battle. However, the Romans did not go on to take Scotland as the Roman army was called back home to deal with other issues. This meant that Scotland never became a part of the Roman Empire.</a:t>
            </a:r>
          </a:p>
          <a:p>
            <a:r>
              <a:rPr lang="en-GB" altLang="en-US" sz="2100" dirty="0" smtClean="0">
                <a:latin typeface="Comic Sans MS" panose="030F0702030302020204" pitchFamily="66" charset="0"/>
              </a:rPr>
              <a:t>According to the Romans, the Picts were a feisty, formidable force who kept raiding their territory in Britain. The Romans wanted a way to separate their land from the Picts</a:t>
            </a:r>
            <a:r>
              <a:rPr lang="en-GB" altLang="en-US" sz="1400" dirty="0" smtClean="0">
                <a:latin typeface="Comic Sans MS" panose="030F0702030302020204" pitchFamily="66" charset="0"/>
              </a:rPr>
              <a: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24564" r="38829" b="10422"/>
          <a:stretch>
            <a:fillRect/>
          </a:stretch>
        </p:blipFill>
        <p:spPr bwMode="auto">
          <a:xfrm>
            <a:off x="6109237" y="1735308"/>
            <a:ext cx="2659062" cy="4602162"/>
          </a:xfrm>
          <a:prstGeom prst="rect">
            <a:avLst/>
          </a:prstGeom>
          <a:noFill/>
          <a:ln w="38100">
            <a:solidFill>
              <a:srgbClr val="B0E67A"/>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83784" y="1822499"/>
            <a:ext cx="1819275" cy="44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16985" y="1933279"/>
            <a:ext cx="1782763"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6"/>
          <p:cNvSpPr>
            <a:spLocks/>
          </p:cNvSpPr>
          <p:nvPr/>
        </p:nvSpPr>
        <p:spPr bwMode="auto">
          <a:xfrm>
            <a:off x="7196674" y="3940345"/>
            <a:ext cx="1271588" cy="6223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buFont typeface="Arial" panose="020B0604020202020204" pitchFamily="34" charset="0"/>
              <a:buNone/>
            </a:pPr>
            <a:r>
              <a:rPr lang="en-GB" altLang="en-US" sz="1400">
                <a:solidFill>
                  <a:srgbClr val="336600"/>
                </a:solidFill>
              </a:rPr>
              <a:t>England</a:t>
            </a:r>
          </a:p>
        </p:txBody>
      </p:sp>
      <p:sp>
        <p:nvSpPr>
          <p:cNvPr id="14" name="Content Placeholder 6"/>
          <p:cNvSpPr>
            <a:spLocks/>
          </p:cNvSpPr>
          <p:nvPr/>
        </p:nvSpPr>
        <p:spPr bwMode="auto">
          <a:xfrm>
            <a:off x="6812499" y="2268708"/>
            <a:ext cx="1273175" cy="6223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buFont typeface="Arial" panose="020B0604020202020204" pitchFamily="34" charset="0"/>
              <a:buNone/>
            </a:pPr>
            <a:r>
              <a:rPr lang="en-GB" altLang="en-US" sz="1400">
                <a:solidFill>
                  <a:srgbClr val="336600"/>
                </a:solidFill>
              </a:rPr>
              <a:t>Scotland</a:t>
            </a:r>
          </a:p>
        </p:txBody>
      </p:sp>
      <p:sp>
        <p:nvSpPr>
          <p:cNvPr id="15" name="Content Placeholder 6"/>
          <p:cNvSpPr>
            <a:spLocks/>
          </p:cNvSpPr>
          <p:nvPr/>
        </p:nvSpPr>
        <p:spPr bwMode="auto">
          <a:xfrm>
            <a:off x="6715662" y="4737270"/>
            <a:ext cx="1273175" cy="6223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buFont typeface="Arial" panose="020B0604020202020204" pitchFamily="34" charset="0"/>
              <a:buNone/>
            </a:pPr>
            <a:r>
              <a:rPr lang="en-GB" altLang="en-US" sz="1400">
                <a:solidFill>
                  <a:srgbClr val="336600"/>
                </a:solidFill>
              </a:rPr>
              <a:t>Wales</a:t>
            </a:r>
          </a:p>
        </p:txBody>
      </p:sp>
    </p:spTree>
    <p:extLst>
      <p:ext uri="{BB962C8B-B14F-4D97-AF65-F5344CB8AC3E}">
        <p14:creationId xmlns:p14="http://schemas.microsoft.com/office/powerpoint/2010/main" val="3309558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72122" y="168309"/>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415411" y="168309"/>
            <a:ext cx="10866284" cy="2308324"/>
          </a:xfrm>
          <a:prstGeom prst="rect">
            <a:avLst/>
          </a:prstGeom>
          <a:noFill/>
        </p:spPr>
        <p:txBody>
          <a:bodyPr wrap="square" rtlCol="0">
            <a:spAutoFit/>
          </a:bodyPr>
          <a:lstStyle/>
          <a:p>
            <a:pPr algn="ctr"/>
            <a:r>
              <a:rPr lang="en-GB" sz="4800" u="sng" dirty="0">
                <a:latin typeface="Comic Sans MS" panose="030F0702030302020204" pitchFamily="66" charset="0"/>
              </a:rPr>
              <a:t>I can explain why Hadrian </a:t>
            </a:r>
            <a:r>
              <a:rPr lang="en-GB" sz="4800" u="sng" dirty="0" smtClean="0">
                <a:latin typeface="Comic Sans MS" panose="030F0702030302020204" pitchFamily="66" charset="0"/>
              </a:rPr>
              <a:t>built </a:t>
            </a:r>
            <a:r>
              <a:rPr lang="en-GB" sz="4800" u="sng" dirty="0">
                <a:latin typeface="Comic Sans MS" panose="030F0702030302020204" pitchFamily="66" charset="0"/>
              </a:rPr>
              <a:t>a wall</a:t>
            </a:r>
          </a:p>
          <a:p>
            <a:pPr algn="ctr"/>
            <a:endParaRPr lang="en-GB" sz="4800" b="1" u="sng" dirty="0">
              <a:latin typeface="Comic Sans MS" panose="030F0702030302020204" pitchFamily="66" charset="0"/>
            </a:endParaRPr>
          </a:p>
          <a:p>
            <a:pPr algn="ctr"/>
            <a:endParaRPr lang="en-GB" sz="4800" b="1" u="sng" dirty="0" smtClean="0">
              <a:latin typeface="Comic Sans MS" panose="030F0702030302020204" pitchFamily="66" charset="0"/>
            </a:endParaRPr>
          </a:p>
        </p:txBody>
      </p:sp>
      <p:sp>
        <p:nvSpPr>
          <p:cNvPr id="17" name="Rectangle 16"/>
          <p:cNvSpPr/>
          <p:nvPr/>
        </p:nvSpPr>
        <p:spPr>
          <a:xfrm>
            <a:off x="415412" y="1664016"/>
            <a:ext cx="8283111" cy="4813362"/>
          </a:xfrm>
          <a:prstGeom prst="rect">
            <a:avLst/>
          </a:prstGeom>
          <a:solidFill>
            <a:srgbClr val="CDFA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 name="Title 5"/>
          <p:cNvSpPr txBox="1">
            <a:spLocks/>
          </p:cNvSpPr>
          <p:nvPr/>
        </p:nvSpPr>
        <p:spPr>
          <a:xfrm>
            <a:off x="1951894" y="1005816"/>
            <a:ext cx="8220075" cy="798512"/>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dirty="0" smtClean="0">
                <a:latin typeface="Comic Sans MS" panose="030F0702030302020204" pitchFamily="66" charset="0"/>
              </a:rPr>
              <a:t>Hadrian’s Wall</a:t>
            </a:r>
          </a:p>
        </p:txBody>
      </p:sp>
      <p:sp>
        <p:nvSpPr>
          <p:cNvPr id="19" name="Content Placeholder 1"/>
          <p:cNvSpPr txBox="1">
            <a:spLocks/>
          </p:cNvSpPr>
          <p:nvPr/>
        </p:nvSpPr>
        <p:spPr>
          <a:xfrm>
            <a:off x="682018" y="1856134"/>
            <a:ext cx="7828935" cy="44291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ltLang="en-US" sz="2800" dirty="0" smtClean="0">
                <a:latin typeface="Comic Sans MS" panose="030F0702030302020204" pitchFamily="66" charset="0"/>
              </a:rPr>
              <a:t>The solution for dealing with frequent attacks from the Picts came in the form of a great wall.</a:t>
            </a:r>
          </a:p>
          <a:p>
            <a:r>
              <a:rPr lang="en-GB" altLang="en-US" sz="2800" dirty="0" smtClean="0">
                <a:latin typeface="Comic Sans MS" panose="030F0702030302020204" pitchFamily="66" charset="0"/>
              </a:rPr>
              <a:t>The Roman Emperor Hadrian is best known for building this wall across Northern Britain which helped the Romans defend their occupied land.</a:t>
            </a:r>
          </a:p>
          <a:p>
            <a:r>
              <a:rPr lang="en-GB" altLang="en-US" sz="2800" dirty="0" smtClean="0">
                <a:latin typeface="Comic Sans MS" panose="030F0702030302020204" pitchFamily="66" charset="0"/>
              </a:rPr>
              <a:t>The wall also meant that the Romans could control who was entering and leaving Roman territory and charge taxes to those who wanted to come in.</a:t>
            </a:r>
          </a:p>
        </p:txBody>
      </p:sp>
      <p:pic>
        <p:nvPicPr>
          <p:cNvPr id="20" name="Picture 3"/>
          <p:cNvPicPr>
            <a:picLocks noChangeAspect="1"/>
          </p:cNvPicPr>
          <p:nvPr/>
        </p:nvPicPr>
        <p:blipFill>
          <a:blip r:embed="rId3">
            <a:extLst>
              <a:ext uri="{28A0092B-C50C-407E-A947-70E740481C1C}">
                <a14:useLocalDpi xmlns:a14="http://schemas.microsoft.com/office/drawing/2010/main" val="0"/>
              </a:ext>
            </a:extLst>
          </a:blip>
          <a:srcRect b="59065"/>
          <a:stretch>
            <a:fillRect/>
          </a:stretch>
        </p:blipFill>
        <p:spPr bwMode="auto">
          <a:xfrm>
            <a:off x="8056018" y="2193121"/>
            <a:ext cx="3895725"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703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72122" y="168309"/>
            <a:ext cx="11779623" cy="6454588"/>
          </a:xfrm>
          <a:prstGeom prst="roundRect">
            <a:avLst>
              <a:gd name="adj" fmla="val 8959"/>
            </a:avLst>
          </a:prstGeom>
          <a:solidFill>
            <a:schemeClr val="accent5">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445477" y="168309"/>
            <a:ext cx="11006547" cy="2308324"/>
          </a:xfrm>
          <a:prstGeom prst="rect">
            <a:avLst/>
          </a:prstGeom>
          <a:noFill/>
        </p:spPr>
        <p:txBody>
          <a:bodyPr wrap="square" rtlCol="0">
            <a:spAutoFit/>
          </a:bodyPr>
          <a:lstStyle/>
          <a:p>
            <a:pPr algn="ctr"/>
            <a:r>
              <a:rPr lang="en-GB" sz="4800" u="sng" dirty="0">
                <a:latin typeface="Comic Sans MS" panose="030F0702030302020204" pitchFamily="66" charset="0"/>
              </a:rPr>
              <a:t>I can explain why Hadrian </a:t>
            </a:r>
            <a:r>
              <a:rPr lang="en-GB" sz="4800" u="sng" dirty="0" smtClean="0">
                <a:latin typeface="Comic Sans MS" panose="030F0702030302020204" pitchFamily="66" charset="0"/>
              </a:rPr>
              <a:t>built </a:t>
            </a:r>
            <a:r>
              <a:rPr lang="en-GB" sz="4800" u="sng" dirty="0">
                <a:latin typeface="Comic Sans MS" panose="030F0702030302020204" pitchFamily="66" charset="0"/>
              </a:rPr>
              <a:t>a wall</a:t>
            </a:r>
          </a:p>
          <a:p>
            <a:pPr algn="ctr"/>
            <a:endParaRPr lang="en-GB" sz="4800" b="1" u="sng" dirty="0">
              <a:latin typeface="Comic Sans MS" panose="030F0702030302020204" pitchFamily="66" charset="0"/>
            </a:endParaRPr>
          </a:p>
          <a:p>
            <a:pPr algn="ctr"/>
            <a:endParaRPr lang="en-GB" sz="4800" b="1" u="sng" dirty="0" smtClean="0">
              <a:latin typeface="Comic Sans MS" panose="030F0702030302020204" pitchFamily="66" charset="0"/>
            </a:endParaRPr>
          </a:p>
        </p:txBody>
      </p:sp>
      <p:sp>
        <p:nvSpPr>
          <p:cNvPr id="18" name="Title 5"/>
          <p:cNvSpPr txBox="1">
            <a:spLocks/>
          </p:cNvSpPr>
          <p:nvPr/>
        </p:nvSpPr>
        <p:spPr>
          <a:xfrm>
            <a:off x="1951894" y="1005816"/>
            <a:ext cx="8220075" cy="798512"/>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dirty="0" smtClean="0">
                <a:latin typeface="Comic Sans MS" panose="030F0702030302020204" pitchFamily="66" charset="0"/>
              </a:rPr>
              <a:t>Building the Wall</a:t>
            </a:r>
          </a:p>
        </p:txBody>
      </p:sp>
      <p:pic>
        <p:nvPicPr>
          <p:cNvPr id="8" name="Picture 6"/>
          <p:cNvPicPr>
            <a:picLocks noChangeAspect="1"/>
          </p:cNvPicPr>
          <p:nvPr/>
        </p:nvPicPr>
        <p:blipFill>
          <a:blip r:embed="rId3">
            <a:extLst>
              <a:ext uri="{28A0092B-C50C-407E-A947-70E740481C1C}">
                <a14:useLocalDpi xmlns:a14="http://schemas.microsoft.com/office/drawing/2010/main" val="0"/>
              </a:ext>
            </a:extLst>
          </a:blip>
          <a:srcRect t="4536"/>
          <a:stretch>
            <a:fillRect/>
          </a:stretch>
        </p:blipFill>
        <p:spPr bwMode="auto">
          <a:xfrm>
            <a:off x="445477" y="1786790"/>
            <a:ext cx="11090029" cy="454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926876" y="2476633"/>
            <a:ext cx="4689843" cy="3981062"/>
          </a:xfrm>
          <a:prstGeom prst="ellipse">
            <a:avLst/>
          </a:prstGeom>
          <a:solidFill>
            <a:srgbClr val="B0E6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1" name="Content Placeholder 1"/>
          <p:cNvSpPr txBox="1">
            <a:spLocks/>
          </p:cNvSpPr>
          <p:nvPr/>
        </p:nvSpPr>
        <p:spPr>
          <a:xfrm>
            <a:off x="7385138" y="2933291"/>
            <a:ext cx="3896556" cy="14688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ltLang="en-US" dirty="0" smtClean="0">
                <a:latin typeface="Comic Sans MS" panose="030F0702030302020204" pitchFamily="66" charset="0"/>
              </a:rPr>
              <a:t>The wall was built by three Roman legions (15,000 men) using mostly stone. It was 117.5km long (or 80 Roman miles), up to 6m high and 3m wide. This meant that two Roman soldiers could perform sentry duty side-by-side. </a:t>
            </a:r>
          </a:p>
        </p:txBody>
      </p:sp>
    </p:spTree>
    <p:extLst>
      <p:ext uri="{BB962C8B-B14F-4D97-AF65-F5344CB8AC3E}">
        <p14:creationId xmlns:p14="http://schemas.microsoft.com/office/powerpoint/2010/main" val="4131393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603</Words>
  <Application>Microsoft Office PowerPoint</Application>
  <PresentationFormat>Widescreen</PresentationFormat>
  <Paragraphs>51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Comic Sans MS</vt:lpstr>
      <vt:lpstr>Sassoon Infant Rg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Gask</dc:creator>
  <cp:lastModifiedBy>Judy Beer</cp:lastModifiedBy>
  <cp:revision>60</cp:revision>
  <dcterms:created xsi:type="dcterms:W3CDTF">2018-06-14T07:38:09Z</dcterms:created>
  <dcterms:modified xsi:type="dcterms:W3CDTF">2021-01-29T09:22:47Z</dcterms:modified>
</cp:coreProperties>
</file>