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66" r:id="rId6"/>
    <p:sldId id="267" r:id="rId7"/>
    <p:sldId id="268" r:id="rId8"/>
    <p:sldId id="269" r:id="rId9"/>
    <p:sldId id="273" r:id="rId10"/>
    <p:sldId id="260" r:id="rId11"/>
    <p:sldId id="270" r:id="rId12"/>
    <p:sldId id="271" r:id="rId13"/>
    <p:sldId id="263" r:id="rId14"/>
    <p:sldId id="274" r:id="rId15"/>
    <p:sldId id="275"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69" d="100"/>
          <a:sy n="69" d="100"/>
        </p:scale>
        <p:origin x="13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A2898C-AEE1-4C6C-8DF1-4ED64186B1D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280135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898C-AEE1-4C6C-8DF1-4ED64186B1D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347011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898C-AEE1-4C6C-8DF1-4ED64186B1D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221942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898C-AEE1-4C6C-8DF1-4ED64186B1D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178748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898C-AEE1-4C6C-8DF1-4ED64186B1D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360731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898C-AEE1-4C6C-8DF1-4ED64186B1D7}"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344691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898C-AEE1-4C6C-8DF1-4ED64186B1D7}"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240186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898C-AEE1-4C6C-8DF1-4ED64186B1D7}"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40626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898C-AEE1-4C6C-8DF1-4ED64186B1D7}"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254627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898C-AEE1-4C6C-8DF1-4ED64186B1D7}"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420937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898C-AEE1-4C6C-8DF1-4ED64186B1D7}"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305310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2898C-AEE1-4C6C-8DF1-4ED64186B1D7}" type="datetimeFigureOut">
              <a:rPr lang="en-GB" smtClean="0"/>
              <a:t>29/01/2021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EB6EF-BBC0-4115-B72A-494F4465E87C}" type="slidenum">
              <a:rPr lang="en-GB" smtClean="0"/>
              <a:t>‹#›</a:t>
            </a:fld>
            <a:endParaRPr lang="en-GB"/>
          </a:p>
        </p:txBody>
      </p:sp>
    </p:spTree>
    <p:extLst>
      <p:ext uri="{BB962C8B-B14F-4D97-AF65-F5344CB8AC3E}">
        <p14:creationId xmlns:p14="http://schemas.microsoft.com/office/powerpoint/2010/main" val="334291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23455" y="353290"/>
            <a:ext cx="7762009" cy="584775"/>
          </a:xfrm>
          <a:prstGeom prst="rect">
            <a:avLst/>
          </a:prstGeom>
          <a:noFill/>
        </p:spPr>
        <p:txBody>
          <a:bodyPr wrap="square" rtlCol="0">
            <a:spAutoFit/>
          </a:bodyPr>
          <a:lstStyle/>
          <a:p>
            <a:pPr algn="ctr"/>
            <a:r>
              <a:rPr lang="en-GB" sz="3200" u="sng" dirty="0" smtClean="0">
                <a:latin typeface="Comic Sans MS" panose="030F0702030302020204" pitchFamily="66" charset="0"/>
              </a:rPr>
              <a:t>I can plan </a:t>
            </a:r>
            <a:r>
              <a:rPr lang="en-GB" sz="3200" u="sng" dirty="0" smtClean="0">
                <a:latin typeface="Comic Sans MS" panose="030F0702030302020204" pitchFamily="66" charset="0"/>
              </a:rPr>
              <a:t>a </a:t>
            </a:r>
            <a:r>
              <a:rPr lang="en-GB" sz="3200" u="sng" dirty="0" smtClean="0">
                <a:latin typeface="Comic Sans MS" panose="030F0702030302020204" pitchFamily="66" charset="0"/>
              </a:rPr>
              <a:t>story</a:t>
            </a:r>
            <a:endParaRPr lang="en-GB" sz="3200" u="sng" dirty="0">
              <a:latin typeface="Comic Sans MS" panose="030F0702030302020204" pitchFamily="66" charset="0"/>
            </a:endParaRPr>
          </a:p>
        </p:txBody>
      </p:sp>
      <p:pic>
        <p:nvPicPr>
          <p:cNvPr id="1026" name="Picture 2" descr="Image result for hansel and gret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646" y="1245338"/>
            <a:ext cx="7159625" cy="4595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03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23455" y="353290"/>
            <a:ext cx="7762009" cy="584775"/>
          </a:xfrm>
          <a:prstGeom prst="rect">
            <a:avLst/>
          </a:prstGeom>
          <a:noFill/>
        </p:spPr>
        <p:txBody>
          <a:bodyPr wrap="square" rtlCol="0">
            <a:spAutoFit/>
          </a:bodyPr>
          <a:lstStyle/>
          <a:p>
            <a:pPr algn="ctr"/>
            <a:r>
              <a:rPr lang="en-GB" sz="3200" u="sng" dirty="0" smtClean="0">
                <a:latin typeface="Comic Sans MS" panose="030F0702030302020204" pitchFamily="66" charset="0"/>
              </a:rPr>
              <a:t>The Story of Hansel &amp; Gretel </a:t>
            </a:r>
            <a:endParaRPr lang="en-GB" sz="3200" u="sng" dirty="0">
              <a:latin typeface="Comic Sans MS" panose="030F0702030302020204" pitchFamily="66" charset="0"/>
            </a:endParaRPr>
          </a:p>
        </p:txBody>
      </p:sp>
      <p:sp>
        <p:nvSpPr>
          <p:cNvPr id="2" name="Rectangle 1"/>
          <p:cNvSpPr/>
          <p:nvPr/>
        </p:nvSpPr>
        <p:spPr>
          <a:xfrm>
            <a:off x="623455" y="1152243"/>
            <a:ext cx="8161316" cy="5262979"/>
          </a:xfrm>
          <a:prstGeom prst="rect">
            <a:avLst/>
          </a:prstGeom>
        </p:spPr>
        <p:txBody>
          <a:bodyPr wrap="square">
            <a:spAutoFit/>
          </a:bodyPr>
          <a:lstStyle/>
          <a:p>
            <a:pPr algn="just">
              <a:spcBef>
                <a:spcPts val="375"/>
              </a:spcBef>
              <a:spcAft>
                <a:spcPts val="375"/>
              </a:spcAft>
            </a:pPr>
            <a:r>
              <a:rPr lang="en-GB" sz="2800" dirty="0">
                <a:solidFill>
                  <a:srgbClr val="000000"/>
                </a:solidFill>
                <a:latin typeface="Comic Sans MS" panose="030F0702030302020204" pitchFamily="66" charset="0"/>
                <a:ea typeface="Times New Roman" panose="02020603050405020304" pitchFamily="18" charset="0"/>
              </a:rPr>
              <a:t>A poor woodcutter and his wife had two children named Hansel and Gretel. Their mother died when they were young. Hansel and Gretel were very sad. Soon their father remarried but their stepmother was very cruel. One day, she took the children deep into the forest and left them there. Clever Hansel had some breadcrumbs in his pocket and had dropped them on the way so that they could find their way back home. Alas! The birds ate all the crumbs and they couldn’t find the path that led back home.</a:t>
            </a:r>
            <a:endParaRPr lang="en-GB" sz="28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192590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23455" y="353290"/>
            <a:ext cx="7762009" cy="584775"/>
          </a:xfrm>
          <a:prstGeom prst="rect">
            <a:avLst/>
          </a:prstGeom>
          <a:noFill/>
        </p:spPr>
        <p:txBody>
          <a:bodyPr wrap="square" rtlCol="0">
            <a:spAutoFit/>
          </a:bodyPr>
          <a:lstStyle/>
          <a:p>
            <a:pPr algn="ctr"/>
            <a:r>
              <a:rPr lang="en-GB" sz="3200" u="sng" dirty="0" smtClean="0">
                <a:latin typeface="Comic Sans MS" panose="030F0702030302020204" pitchFamily="66" charset="0"/>
              </a:rPr>
              <a:t>The Story of Hansel &amp; Gretel </a:t>
            </a:r>
            <a:endParaRPr lang="en-GB" sz="3200" u="sng" dirty="0">
              <a:latin typeface="Comic Sans MS" panose="030F0702030302020204" pitchFamily="66" charset="0"/>
            </a:endParaRPr>
          </a:p>
        </p:txBody>
      </p:sp>
      <p:sp>
        <p:nvSpPr>
          <p:cNvPr id="2" name="Rectangle 1"/>
          <p:cNvSpPr/>
          <p:nvPr/>
        </p:nvSpPr>
        <p:spPr>
          <a:xfrm>
            <a:off x="623455" y="1443841"/>
            <a:ext cx="8161316" cy="4996240"/>
          </a:xfrm>
          <a:prstGeom prst="rect">
            <a:avLst/>
          </a:prstGeom>
        </p:spPr>
        <p:txBody>
          <a:bodyPr wrap="square">
            <a:spAutoFit/>
          </a:bodyPr>
          <a:lstStyle/>
          <a:p>
            <a:pPr algn="just">
              <a:spcBef>
                <a:spcPts val="375"/>
              </a:spcBef>
              <a:spcAft>
                <a:spcPts val="375"/>
              </a:spcAft>
            </a:pPr>
            <a:r>
              <a:rPr lang="en-GB" sz="3600" dirty="0">
                <a:latin typeface="Comic Sans MS" panose="030F0702030302020204" pitchFamily="66" charset="0"/>
              </a:rPr>
              <a:t>Hansel and Gretel went deeper and deeper into the forest. They were hungry and tired. Finally, after walking for a long time, they saw a cottage made of chocolate, candies, and cake. “Look, Hansel! A chocolate brick!” shouted Gretel in delight and both ate it hungrily.</a:t>
            </a:r>
          </a:p>
          <a:p>
            <a:pPr algn="just">
              <a:spcBef>
                <a:spcPts val="375"/>
              </a:spcBef>
              <a:spcAft>
                <a:spcPts val="375"/>
              </a:spcAft>
            </a:pPr>
            <a:endParaRPr lang="en-GB" sz="24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598193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623455" y="353290"/>
            <a:ext cx="7762009" cy="584775"/>
          </a:xfrm>
          <a:prstGeom prst="rect">
            <a:avLst/>
          </a:prstGeom>
          <a:noFill/>
        </p:spPr>
        <p:txBody>
          <a:bodyPr wrap="square" rtlCol="0">
            <a:spAutoFit/>
          </a:bodyPr>
          <a:lstStyle/>
          <a:p>
            <a:pPr algn="ctr"/>
            <a:r>
              <a:rPr lang="en-GB" sz="3200" u="sng" dirty="0" smtClean="0">
                <a:latin typeface="Comic Sans MS" panose="030F0702030302020204" pitchFamily="66" charset="0"/>
              </a:rPr>
              <a:t>The Story of Hansel &amp; Gretel </a:t>
            </a:r>
            <a:endParaRPr lang="en-GB" sz="3200" u="sng" dirty="0">
              <a:latin typeface="Comic Sans MS" panose="030F0702030302020204" pitchFamily="66" charset="0"/>
            </a:endParaRPr>
          </a:p>
        </p:txBody>
      </p:sp>
      <p:sp>
        <p:nvSpPr>
          <p:cNvPr id="3" name="Rectangle 2"/>
          <p:cNvSpPr/>
          <p:nvPr/>
        </p:nvSpPr>
        <p:spPr>
          <a:xfrm>
            <a:off x="623455" y="1131974"/>
            <a:ext cx="8161316" cy="4524315"/>
          </a:xfrm>
          <a:prstGeom prst="rect">
            <a:avLst/>
          </a:prstGeom>
        </p:spPr>
        <p:txBody>
          <a:bodyPr wrap="square">
            <a:spAutoFit/>
          </a:bodyPr>
          <a:lstStyle/>
          <a:p>
            <a:pPr algn="just">
              <a:spcBef>
                <a:spcPts val="375"/>
              </a:spcBef>
              <a:spcAft>
                <a:spcPts val="375"/>
              </a:spcAft>
            </a:pPr>
            <a:r>
              <a:rPr lang="en-GB" sz="2400" dirty="0">
                <a:solidFill>
                  <a:srgbClr val="000000"/>
                </a:solidFill>
                <a:latin typeface="Comic Sans MS" panose="030F0702030302020204" pitchFamily="66" charset="0"/>
                <a:ea typeface="Times New Roman" panose="02020603050405020304" pitchFamily="18" charset="0"/>
              </a:rPr>
              <a:t>Now, a wicked witch lived there. When she saw Hansel and Gretel, she wanted to eat them. She grabbed the chil­dren and locked them in a cage. The witch decided to make a soup out of Hansel and eat him first. She began boiling a huge pot of water for the soup. Just then, Gretel crept out of her cage. She gave the wicked witch a mighty push from behind and the witch fell into the boiling water. She howled in pain and died instantly. Hansel and Gretel found treasure lying around the cottage. They carried it home with them. Their stepmother had died and their father wel­comed them back with tears of joy. They never went hungry again!</a:t>
            </a:r>
            <a:endParaRPr lang="en-GB" sz="24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926527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11812"/>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40295" y="1548284"/>
            <a:ext cx="8503705" cy="3631763"/>
          </a:xfrm>
          <a:prstGeom prst="rect">
            <a:avLst/>
          </a:prstGeom>
        </p:spPr>
        <p:txBody>
          <a:bodyPr wrap="square">
            <a:spAutoFit/>
          </a:bodyPr>
          <a:lstStyle/>
          <a:p>
            <a:r>
              <a:rPr lang="en-GB" sz="6600" dirty="0" smtClean="0">
                <a:latin typeface="Comic Sans MS" panose="030F0702030302020204" pitchFamily="66" charset="0"/>
              </a:rPr>
              <a:t>What else could happen to make it an unhappy ending?</a:t>
            </a: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383071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11812"/>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40295" y="1548284"/>
            <a:ext cx="8503705" cy="4031873"/>
          </a:xfrm>
          <a:prstGeom prst="rect">
            <a:avLst/>
          </a:prstGeom>
        </p:spPr>
        <p:txBody>
          <a:bodyPr wrap="square">
            <a:spAutoFit/>
          </a:bodyPr>
          <a:lstStyle/>
          <a:p>
            <a:pPr marL="571500" indent="-571500">
              <a:buFont typeface="Arial" panose="020B0604020202020204" pitchFamily="34" charset="0"/>
              <a:buChar char="•"/>
            </a:pPr>
            <a:r>
              <a:rPr lang="en-GB" sz="4000" dirty="0" smtClean="0">
                <a:latin typeface="Comic Sans MS" panose="030F0702030302020204" pitchFamily="66" charset="0"/>
              </a:rPr>
              <a:t>The witch might not have fallen into the boiling water, but instead put Hansel and Gretel in there, made them into soup and eaten them up!</a:t>
            </a:r>
          </a:p>
          <a:p>
            <a:pPr marL="571500" indent="-571500">
              <a:buFont typeface="Arial" panose="020B0604020202020204" pitchFamily="34" charset="0"/>
              <a:buChar char="•"/>
            </a:pPr>
            <a:endParaRPr lang="en-GB" sz="4000" dirty="0" smtClean="0">
              <a:latin typeface="Comic Sans MS" panose="030F0702030302020204" pitchFamily="66" charset="0"/>
            </a:endParaRPr>
          </a:p>
          <a:p>
            <a:endParaRPr lang="en-GB" sz="1600" dirty="0">
              <a:latin typeface="Comic Sans MS" panose="030F0702030302020204" pitchFamily="66" charset="0"/>
            </a:endParaRPr>
          </a:p>
        </p:txBody>
      </p:sp>
    </p:spTree>
    <p:extLst>
      <p:ext uri="{BB962C8B-B14F-4D97-AF65-F5344CB8AC3E}">
        <p14:creationId xmlns:p14="http://schemas.microsoft.com/office/powerpoint/2010/main" val="1220483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11812"/>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1131" y="329084"/>
            <a:ext cx="8503705" cy="2185214"/>
          </a:xfrm>
          <a:prstGeom prst="rect">
            <a:avLst/>
          </a:prstGeom>
        </p:spPr>
        <p:txBody>
          <a:bodyPr wrap="square">
            <a:spAutoFit/>
          </a:bodyPr>
          <a:lstStyle/>
          <a:p>
            <a:r>
              <a:rPr lang="en-GB" sz="4000" dirty="0" smtClean="0">
                <a:latin typeface="Comic Sans MS" panose="030F0702030302020204" pitchFamily="66" charset="0"/>
              </a:rPr>
              <a:t>Let’s break Hansel and Gretel down into a plan:</a:t>
            </a:r>
          </a:p>
          <a:p>
            <a:pPr marL="571500" indent="-571500">
              <a:buFont typeface="Arial" panose="020B0604020202020204" pitchFamily="34" charset="0"/>
              <a:buChar char="•"/>
            </a:pPr>
            <a:endParaRPr lang="en-GB" sz="4000" dirty="0" smtClean="0">
              <a:latin typeface="Comic Sans MS" panose="030F0702030302020204" pitchFamily="66" charset="0"/>
            </a:endParaRPr>
          </a:p>
          <a:p>
            <a:endParaRPr lang="en-GB" sz="1600" dirty="0">
              <a:latin typeface="Comic Sans MS" panose="030F0702030302020204" pitchFamily="66"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77137086"/>
              </p:ext>
            </p:extLst>
          </p:nvPr>
        </p:nvGraphicFramePr>
        <p:xfrm>
          <a:off x="1052948" y="1701793"/>
          <a:ext cx="7107382" cy="4435994"/>
        </p:xfrm>
        <a:graphic>
          <a:graphicData uri="http://schemas.openxmlformats.org/drawingml/2006/table">
            <a:tbl>
              <a:tblPr firstRow="1" bandRow="1">
                <a:tableStyleId>{5940675A-B579-460E-94D1-54222C63F5DA}</a:tableStyleId>
              </a:tblPr>
              <a:tblGrid>
                <a:gridCol w="2230582">
                  <a:extLst>
                    <a:ext uri="{9D8B030D-6E8A-4147-A177-3AD203B41FA5}">
                      <a16:colId xmlns:a16="http://schemas.microsoft.com/office/drawing/2014/main" val="2415320153"/>
                    </a:ext>
                  </a:extLst>
                </a:gridCol>
                <a:gridCol w="4876800">
                  <a:extLst>
                    <a:ext uri="{9D8B030D-6E8A-4147-A177-3AD203B41FA5}">
                      <a16:colId xmlns:a16="http://schemas.microsoft.com/office/drawing/2014/main" val="949018867"/>
                    </a:ext>
                  </a:extLst>
                </a:gridCol>
              </a:tblGrid>
              <a:tr h="1029277">
                <a:tc>
                  <a:txBody>
                    <a:bodyPr/>
                    <a:lstStyle/>
                    <a:p>
                      <a:r>
                        <a:rPr lang="en-US" dirty="0" smtClean="0"/>
                        <a:t>Set the scene</a:t>
                      </a:r>
                      <a:endParaRPr lang="en-GB" dirty="0"/>
                    </a:p>
                  </a:txBody>
                  <a:tcPr>
                    <a:solidFill>
                      <a:schemeClr val="accent5">
                        <a:lumMod val="40000"/>
                        <a:lumOff val="60000"/>
                      </a:schemeClr>
                    </a:solidFill>
                  </a:tcPr>
                </a:tc>
                <a:tc>
                  <a:txBody>
                    <a:bodyPr/>
                    <a:lstStyle/>
                    <a:p>
                      <a:r>
                        <a:rPr lang="en-US" dirty="0" smtClean="0"/>
                        <a:t>Hansel and Gretel live with dad and evil</a:t>
                      </a:r>
                      <a:r>
                        <a:rPr lang="en-US" baseline="0" dirty="0" smtClean="0"/>
                        <a:t> stepmother</a:t>
                      </a:r>
                      <a:endParaRPr lang="en-GB" dirty="0"/>
                    </a:p>
                  </a:txBody>
                  <a:tcPr>
                    <a:solidFill>
                      <a:schemeClr val="accent5">
                        <a:lumMod val="40000"/>
                        <a:lumOff val="60000"/>
                      </a:schemeClr>
                    </a:solidFill>
                  </a:tcPr>
                </a:tc>
                <a:extLst>
                  <a:ext uri="{0D108BD9-81ED-4DB2-BD59-A6C34878D82A}">
                    <a16:rowId xmlns:a16="http://schemas.microsoft.com/office/drawing/2014/main" val="1411566203"/>
                  </a:ext>
                </a:extLst>
              </a:tr>
              <a:tr h="1029277">
                <a:tc>
                  <a:txBody>
                    <a:bodyPr/>
                    <a:lstStyle/>
                    <a:p>
                      <a:r>
                        <a:rPr lang="en-US" dirty="0" smtClean="0"/>
                        <a:t>Problem</a:t>
                      </a:r>
                      <a:endParaRPr lang="en-GB" dirty="0"/>
                    </a:p>
                  </a:txBody>
                  <a:tcPr>
                    <a:solidFill>
                      <a:schemeClr val="accent5">
                        <a:lumMod val="40000"/>
                        <a:lumOff val="60000"/>
                      </a:schemeClr>
                    </a:solidFill>
                  </a:tcPr>
                </a:tc>
                <a:tc>
                  <a:txBody>
                    <a:bodyPr/>
                    <a:lstStyle/>
                    <a:p>
                      <a:r>
                        <a:rPr lang="en-US" dirty="0" smtClean="0"/>
                        <a:t>Stepmother takes</a:t>
                      </a:r>
                      <a:r>
                        <a:rPr lang="en-US" baseline="0" dirty="0" smtClean="0"/>
                        <a:t> them into the woods to lose them</a:t>
                      </a:r>
                    </a:p>
                    <a:p>
                      <a:r>
                        <a:rPr lang="en-US" baseline="0" dirty="0" smtClean="0"/>
                        <a:t>Hansel leaves a trail of breadcrumbs bur birds eat them up</a:t>
                      </a:r>
                      <a:endParaRPr lang="en-GB" dirty="0"/>
                    </a:p>
                  </a:txBody>
                  <a:tcPr>
                    <a:solidFill>
                      <a:schemeClr val="accent5">
                        <a:lumMod val="40000"/>
                        <a:lumOff val="60000"/>
                      </a:schemeClr>
                    </a:solidFill>
                  </a:tcPr>
                </a:tc>
                <a:extLst>
                  <a:ext uri="{0D108BD9-81ED-4DB2-BD59-A6C34878D82A}">
                    <a16:rowId xmlns:a16="http://schemas.microsoft.com/office/drawing/2014/main" val="2444647930"/>
                  </a:ext>
                </a:extLst>
              </a:tr>
              <a:tr h="1029277">
                <a:tc>
                  <a:txBody>
                    <a:bodyPr/>
                    <a:lstStyle/>
                    <a:p>
                      <a:r>
                        <a:rPr lang="en-US" dirty="0" smtClean="0"/>
                        <a:t>Problem</a:t>
                      </a:r>
                      <a:r>
                        <a:rPr lang="en-US" baseline="0" dirty="0" smtClean="0"/>
                        <a:t> gets worse</a:t>
                      </a:r>
                      <a:endParaRPr lang="en-GB" dirty="0"/>
                    </a:p>
                  </a:txBody>
                  <a:tcPr>
                    <a:solidFill>
                      <a:schemeClr val="accent5">
                        <a:lumMod val="40000"/>
                        <a:lumOff val="60000"/>
                      </a:schemeClr>
                    </a:solidFill>
                  </a:tcPr>
                </a:tc>
                <a:tc>
                  <a:txBody>
                    <a:bodyPr/>
                    <a:lstStyle/>
                    <a:p>
                      <a:r>
                        <a:rPr lang="en-US" dirty="0" smtClean="0"/>
                        <a:t>Hansel &amp; Gretel wander deeper into woods</a:t>
                      </a:r>
                    </a:p>
                    <a:p>
                      <a:r>
                        <a:rPr lang="en-US" dirty="0" smtClean="0"/>
                        <a:t>Find a cottage made of sweets</a:t>
                      </a:r>
                    </a:p>
                    <a:p>
                      <a:r>
                        <a:rPr lang="en-US" dirty="0" smtClean="0"/>
                        <a:t>Get grabbed by with who lives there and locked in a cage</a:t>
                      </a:r>
                      <a:endParaRPr lang="en-GB" dirty="0"/>
                    </a:p>
                  </a:txBody>
                  <a:tcPr>
                    <a:solidFill>
                      <a:schemeClr val="accent5">
                        <a:lumMod val="40000"/>
                        <a:lumOff val="60000"/>
                      </a:schemeClr>
                    </a:solidFill>
                  </a:tcPr>
                </a:tc>
                <a:extLst>
                  <a:ext uri="{0D108BD9-81ED-4DB2-BD59-A6C34878D82A}">
                    <a16:rowId xmlns:a16="http://schemas.microsoft.com/office/drawing/2014/main" val="680252265"/>
                  </a:ext>
                </a:extLst>
              </a:tr>
              <a:tr h="1029277">
                <a:tc>
                  <a:txBody>
                    <a:bodyPr/>
                    <a:lstStyle/>
                    <a:p>
                      <a:r>
                        <a:rPr lang="en-US" dirty="0" smtClean="0"/>
                        <a:t>Resolution/ending</a:t>
                      </a:r>
                      <a:endParaRPr lang="en-GB" dirty="0"/>
                    </a:p>
                  </a:txBody>
                  <a:tcPr>
                    <a:solidFill>
                      <a:schemeClr val="accent5">
                        <a:lumMod val="40000"/>
                        <a:lumOff val="60000"/>
                      </a:schemeClr>
                    </a:solidFill>
                  </a:tcPr>
                </a:tc>
                <a:tc>
                  <a:txBody>
                    <a:bodyPr/>
                    <a:lstStyle/>
                    <a:p>
                      <a:r>
                        <a:rPr lang="en-US" dirty="0" smtClean="0"/>
                        <a:t>Witch puts Hansel &amp; Gretel in pot of boiling water, makes them into soup and eats them up</a:t>
                      </a:r>
                      <a:endParaRPr lang="en-GB" dirty="0"/>
                    </a:p>
                  </a:txBody>
                  <a:tcPr>
                    <a:solidFill>
                      <a:schemeClr val="accent5">
                        <a:lumMod val="40000"/>
                        <a:lumOff val="60000"/>
                      </a:schemeClr>
                    </a:solidFill>
                  </a:tcPr>
                </a:tc>
                <a:extLst>
                  <a:ext uri="{0D108BD9-81ED-4DB2-BD59-A6C34878D82A}">
                    <a16:rowId xmlns:a16="http://schemas.microsoft.com/office/drawing/2014/main" val="786365720"/>
                  </a:ext>
                </a:extLst>
              </a:tr>
            </a:tbl>
          </a:graphicData>
        </a:graphic>
      </p:graphicFrame>
    </p:spTree>
    <p:extLst>
      <p:ext uri="{BB962C8B-B14F-4D97-AF65-F5344CB8AC3E}">
        <p14:creationId xmlns:p14="http://schemas.microsoft.com/office/powerpoint/2010/main" val="345521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11812"/>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36385" y="213293"/>
            <a:ext cx="8503705" cy="3693319"/>
          </a:xfrm>
          <a:prstGeom prst="rect">
            <a:avLst/>
          </a:prstGeom>
        </p:spPr>
        <p:txBody>
          <a:bodyPr wrap="square">
            <a:spAutoFit/>
          </a:bodyPr>
          <a:lstStyle/>
          <a:p>
            <a:r>
              <a:rPr lang="en-US" sz="3600" dirty="0" smtClean="0">
                <a:latin typeface="Comic Sans MS" panose="030F0702030302020204" pitchFamily="66" charset="0"/>
              </a:rPr>
              <a:t>Your turn:</a:t>
            </a:r>
            <a:endParaRPr lang="en-GB" sz="3600" dirty="0" smtClean="0">
              <a:latin typeface="Comic Sans MS" panose="030F0702030302020204" pitchFamily="66" charset="0"/>
            </a:endParaRPr>
          </a:p>
          <a:p>
            <a:pPr algn="ctr"/>
            <a:r>
              <a:rPr lang="en-GB" sz="3600" u="sng" dirty="0" smtClean="0">
                <a:latin typeface="Comic Sans MS" panose="030F0702030302020204" pitchFamily="66" charset="0"/>
              </a:rPr>
              <a:t>I can </a:t>
            </a:r>
            <a:r>
              <a:rPr lang="en-GB" sz="3600" u="sng" dirty="0" smtClean="0">
                <a:latin typeface="Comic Sans MS" panose="030F0702030302020204" pitchFamily="66" charset="0"/>
              </a:rPr>
              <a:t>plan a </a:t>
            </a:r>
            <a:r>
              <a:rPr lang="en-GB" sz="3600" u="sng" dirty="0" smtClean="0">
                <a:latin typeface="Comic Sans MS" panose="030F0702030302020204" pitchFamily="66" charset="0"/>
              </a:rPr>
              <a:t>story</a:t>
            </a:r>
            <a:endParaRPr lang="en-GB" sz="3600" u="sng" dirty="0" smtClean="0">
              <a:latin typeface="Comic Sans MS" panose="030F0702030302020204" pitchFamily="66" charset="0"/>
            </a:endParaRPr>
          </a:p>
          <a:p>
            <a:endParaRPr lang="en-GB" dirty="0">
              <a:latin typeface="Comic Sans MS" panose="030F0702030302020204" pitchFamily="66" charset="0"/>
            </a:endParaRPr>
          </a:p>
          <a:p>
            <a:r>
              <a:rPr lang="en-US" sz="3600" dirty="0" smtClean="0">
                <a:latin typeface="Comic Sans MS" panose="030F0702030302020204" pitchFamily="66" charset="0"/>
              </a:rPr>
              <a:t>Draw this table and plan a well-known fairytale with an UNHAPPY ending.  Remember, this is a PLAN – notes only – no sentences!</a:t>
            </a:r>
            <a:endParaRPr lang="en-GB" sz="3600" dirty="0">
              <a:latin typeface="Comic Sans MS" panose="030F0702030302020204"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72084693"/>
              </p:ext>
            </p:extLst>
          </p:nvPr>
        </p:nvGraphicFramePr>
        <p:xfrm>
          <a:off x="1052948" y="3810007"/>
          <a:ext cx="7107382" cy="2784756"/>
        </p:xfrm>
        <a:graphic>
          <a:graphicData uri="http://schemas.openxmlformats.org/drawingml/2006/table">
            <a:tbl>
              <a:tblPr firstRow="1" bandRow="1">
                <a:tableStyleId>{5940675A-B579-460E-94D1-54222C63F5DA}</a:tableStyleId>
              </a:tblPr>
              <a:tblGrid>
                <a:gridCol w="2230582">
                  <a:extLst>
                    <a:ext uri="{9D8B030D-6E8A-4147-A177-3AD203B41FA5}">
                      <a16:colId xmlns:a16="http://schemas.microsoft.com/office/drawing/2014/main" val="2415320153"/>
                    </a:ext>
                  </a:extLst>
                </a:gridCol>
                <a:gridCol w="4876800">
                  <a:extLst>
                    <a:ext uri="{9D8B030D-6E8A-4147-A177-3AD203B41FA5}">
                      <a16:colId xmlns:a16="http://schemas.microsoft.com/office/drawing/2014/main" val="949018867"/>
                    </a:ext>
                  </a:extLst>
                </a:gridCol>
              </a:tblGrid>
              <a:tr h="696189">
                <a:tc>
                  <a:txBody>
                    <a:bodyPr/>
                    <a:lstStyle/>
                    <a:p>
                      <a:r>
                        <a:rPr lang="en-US" dirty="0" smtClean="0"/>
                        <a:t>Set the scene</a:t>
                      </a:r>
                      <a:endParaRPr lang="en-GB" dirty="0"/>
                    </a:p>
                  </a:txBody>
                  <a:tcPr>
                    <a:solidFill>
                      <a:schemeClr val="accent5">
                        <a:lumMod val="40000"/>
                        <a:lumOff val="60000"/>
                      </a:schemeClr>
                    </a:solidFill>
                  </a:tcPr>
                </a:tc>
                <a:tc>
                  <a:txBody>
                    <a:bodyPr/>
                    <a:lstStyle/>
                    <a:p>
                      <a:endParaRPr lang="en-GB" dirty="0"/>
                    </a:p>
                  </a:txBody>
                  <a:tcPr>
                    <a:solidFill>
                      <a:schemeClr val="accent5">
                        <a:lumMod val="40000"/>
                        <a:lumOff val="60000"/>
                      </a:schemeClr>
                    </a:solidFill>
                  </a:tcPr>
                </a:tc>
                <a:extLst>
                  <a:ext uri="{0D108BD9-81ED-4DB2-BD59-A6C34878D82A}">
                    <a16:rowId xmlns:a16="http://schemas.microsoft.com/office/drawing/2014/main" val="1411566203"/>
                  </a:ext>
                </a:extLst>
              </a:tr>
              <a:tr h="696189">
                <a:tc>
                  <a:txBody>
                    <a:bodyPr/>
                    <a:lstStyle/>
                    <a:p>
                      <a:r>
                        <a:rPr lang="en-US" dirty="0" smtClean="0"/>
                        <a:t>Problem</a:t>
                      </a:r>
                      <a:endParaRPr lang="en-GB" dirty="0"/>
                    </a:p>
                  </a:txBody>
                  <a:tcPr>
                    <a:solidFill>
                      <a:schemeClr val="accent5">
                        <a:lumMod val="40000"/>
                        <a:lumOff val="60000"/>
                      </a:schemeClr>
                    </a:solidFill>
                  </a:tcPr>
                </a:tc>
                <a:tc>
                  <a:txBody>
                    <a:bodyPr/>
                    <a:lstStyle/>
                    <a:p>
                      <a:endParaRPr lang="en-GB" dirty="0"/>
                    </a:p>
                  </a:txBody>
                  <a:tcPr>
                    <a:solidFill>
                      <a:schemeClr val="accent5">
                        <a:lumMod val="40000"/>
                        <a:lumOff val="60000"/>
                      </a:schemeClr>
                    </a:solidFill>
                  </a:tcPr>
                </a:tc>
                <a:extLst>
                  <a:ext uri="{0D108BD9-81ED-4DB2-BD59-A6C34878D82A}">
                    <a16:rowId xmlns:a16="http://schemas.microsoft.com/office/drawing/2014/main" val="2444647930"/>
                  </a:ext>
                </a:extLst>
              </a:tr>
              <a:tr h="696189">
                <a:tc>
                  <a:txBody>
                    <a:bodyPr/>
                    <a:lstStyle/>
                    <a:p>
                      <a:r>
                        <a:rPr lang="en-US" dirty="0" smtClean="0"/>
                        <a:t>Problem</a:t>
                      </a:r>
                      <a:r>
                        <a:rPr lang="en-US" baseline="0" dirty="0" smtClean="0"/>
                        <a:t> gets worse</a:t>
                      </a:r>
                      <a:endParaRPr lang="en-GB" dirty="0"/>
                    </a:p>
                  </a:txBody>
                  <a:tcPr>
                    <a:solidFill>
                      <a:schemeClr val="accent5">
                        <a:lumMod val="40000"/>
                        <a:lumOff val="60000"/>
                      </a:schemeClr>
                    </a:solidFill>
                  </a:tcPr>
                </a:tc>
                <a:tc>
                  <a:txBody>
                    <a:bodyPr/>
                    <a:lstStyle/>
                    <a:p>
                      <a:endParaRPr lang="en-GB" dirty="0"/>
                    </a:p>
                  </a:txBody>
                  <a:tcPr>
                    <a:solidFill>
                      <a:schemeClr val="accent5">
                        <a:lumMod val="40000"/>
                        <a:lumOff val="60000"/>
                      </a:schemeClr>
                    </a:solidFill>
                  </a:tcPr>
                </a:tc>
                <a:extLst>
                  <a:ext uri="{0D108BD9-81ED-4DB2-BD59-A6C34878D82A}">
                    <a16:rowId xmlns:a16="http://schemas.microsoft.com/office/drawing/2014/main" val="680252265"/>
                  </a:ext>
                </a:extLst>
              </a:tr>
              <a:tr h="696189">
                <a:tc>
                  <a:txBody>
                    <a:bodyPr/>
                    <a:lstStyle/>
                    <a:p>
                      <a:r>
                        <a:rPr lang="en-US" dirty="0" smtClean="0"/>
                        <a:t>Resolution/ending</a:t>
                      </a:r>
                      <a:endParaRPr lang="en-GB" dirty="0"/>
                    </a:p>
                  </a:txBody>
                  <a:tcPr>
                    <a:solidFill>
                      <a:schemeClr val="accent5">
                        <a:lumMod val="40000"/>
                        <a:lumOff val="60000"/>
                      </a:schemeClr>
                    </a:solidFill>
                  </a:tcPr>
                </a:tc>
                <a:tc>
                  <a:txBody>
                    <a:bodyPr/>
                    <a:lstStyle/>
                    <a:p>
                      <a:endParaRPr lang="en-GB" dirty="0"/>
                    </a:p>
                  </a:txBody>
                  <a:tcPr>
                    <a:solidFill>
                      <a:schemeClr val="accent5">
                        <a:lumMod val="40000"/>
                        <a:lumOff val="60000"/>
                      </a:schemeClr>
                    </a:solidFill>
                  </a:tcPr>
                </a:tc>
                <a:extLst>
                  <a:ext uri="{0D108BD9-81ED-4DB2-BD59-A6C34878D82A}">
                    <a16:rowId xmlns:a16="http://schemas.microsoft.com/office/drawing/2014/main" val="786365720"/>
                  </a:ext>
                </a:extLst>
              </a:tr>
            </a:tbl>
          </a:graphicData>
        </a:graphic>
      </p:graphicFrame>
    </p:spTree>
    <p:extLst>
      <p:ext uri="{BB962C8B-B14F-4D97-AF65-F5344CB8AC3E}">
        <p14:creationId xmlns:p14="http://schemas.microsoft.com/office/powerpoint/2010/main" val="3502988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16971" y="124691"/>
            <a:ext cx="7762009" cy="584775"/>
          </a:xfrm>
          <a:prstGeom prst="rect">
            <a:avLst/>
          </a:prstGeom>
          <a:noFill/>
        </p:spPr>
        <p:txBody>
          <a:bodyPr wrap="square" rtlCol="0">
            <a:spAutoFit/>
          </a:bodyPr>
          <a:lstStyle/>
          <a:p>
            <a:pPr algn="ctr"/>
            <a:r>
              <a:rPr lang="en-GB" sz="3200" dirty="0" smtClean="0">
                <a:latin typeface="Comic Sans MS" panose="030F0702030302020204" pitchFamily="66" charset="0"/>
              </a:rPr>
              <a:t>Let’s read</a:t>
            </a:r>
            <a:endParaRPr lang="en-GB" sz="3200" dirty="0">
              <a:latin typeface="Comic Sans MS" panose="030F0702030302020204" pitchFamily="66"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9307" r="12142" b="39623"/>
          <a:stretch/>
        </p:blipFill>
        <p:spPr>
          <a:xfrm>
            <a:off x="2053917" y="933236"/>
            <a:ext cx="5295641" cy="547239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17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16971" y="124691"/>
            <a:ext cx="7762009" cy="584775"/>
          </a:xfrm>
          <a:prstGeom prst="rect">
            <a:avLst/>
          </a:prstGeom>
          <a:noFill/>
        </p:spPr>
        <p:txBody>
          <a:bodyPr wrap="square" rtlCol="0">
            <a:spAutoFit/>
          </a:bodyPr>
          <a:lstStyle/>
          <a:p>
            <a:pPr algn="ctr"/>
            <a:r>
              <a:rPr lang="en-GB" sz="3200" dirty="0" smtClean="0">
                <a:latin typeface="Comic Sans MS" panose="030F0702030302020204" pitchFamily="66" charset="0"/>
              </a:rPr>
              <a:t>Let’s read</a:t>
            </a:r>
            <a:endParaRPr lang="en-GB" sz="3200" dirty="0">
              <a:latin typeface="Comic Sans MS" panose="030F0702030302020204" pitchFamily="66"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886" b="12489"/>
          <a:stretch/>
        </p:blipFill>
        <p:spPr>
          <a:xfrm>
            <a:off x="2669163" y="874974"/>
            <a:ext cx="3821790" cy="540991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1301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16971" y="124691"/>
            <a:ext cx="7762009" cy="584775"/>
          </a:xfrm>
          <a:prstGeom prst="rect">
            <a:avLst/>
          </a:prstGeom>
          <a:noFill/>
        </p:spPr>
        <p:txBody>
          <a:bodyPr wrap="square" rtlCol="0">
            <a:spAutoFit/>
          </a:bodyPr>
          <a:lstStyle/>
          <a:p>
            <a:pPr algn="ctr"/>
            <a:r>
              <a:rPr lang="en-GB" sz="3200" dirty="0" smtClean="0">
                <a:latin typeface="Comic Sans MS" panose="030F0702030302020204" pitchFamily="66" charset="0"/>
              </a:rPr>
              <a:t>Let’s read</a:t>
            </a:r>
            <a:endParaRPr lang="en-GB" sz="3200" dirty="0">
              <a:latin typeface="Comic Sans MS" panose="030F0702030302020204" pitchFamily="66"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262" r="15613" b="36150"/>
          <a:stretch/>
        </p:blipFill>
        <p:spPr>
          <a:xfrm>
            <a:off x="2463100" y="914399"/>
            <a:ext cx="4555886" cy="533514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06855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16971" y="124691"/>
            <a:ext cx="7762009" cy="584775"/>
          </a:xfrm>
          <a:prstGeom prst="rect">
            <a:avLst/>
          </a:prstGeom>
          <a:noFill/>
        </p:spPr>
        <p:txBody>
          <a:bodyPr wrap="square" rtlCol="0">
            <a:spAutoFit/>
          </a:bodyPr>
          <a:lstStyle/>
          <a:p>
            <a:pPr algn="ctr"/>
            <a:r>
              <a:rPr lang="en-GB" sz="3200" dirty="0" smtClean="0">
                <a:latin typeface="Comic Sans MS" panose="030F0702030302020204" pitchFamily="66" charset="0"/>
              </a:rPr>
              <a:t>Let’s read</a:t>
            </a:r>
            <a:endParaRPr lang="en-GB" sz="3200" dirty="0">
              <a:latin typeface="Comic Sans MS" panose="030F0702030302020204" pitchFamily="66"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253" b="12864"/>
          <a:stretch/>
        </p:blipFill>
        <p:spPr>
          <a:xfrm>
            <a:off x="2780485" y="926797"/>
            <a:ext cx="3634979" cy="548527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51924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16971" y="124691"/>
            <a:ext cx="7762009" cy="584775"/>
          </a:xfrm>
          <a:prstGeom prst="rect">
            <a:avLst/>
          </a:prstGeom>
          <a:noFill/>
        </p:spPr>
        <p:txBody>
          <a:bodyPr wrap="square" rtlCol="0">
            <a:spAutoFit/>
          </a:bodyPr>
          <a:lstStyle/>
          <a:p>
            <a:pPr algn="ctr"/>
            <a:r>
              <a:rPr lang="en-GB" sz="3200" dirty="0" smtClean="0">
                <a:latin typeface="Comic Sans MS" panose="030F0702030302020204" pitchFamily="66" charset="0"/>
              </a:rPr>
              <a:t>Let’s read</a:t>
            </a:r>
            <a:endParaRPr lang="en-GB" sz="3200" dirty="0">
              <a:latin typeface="Comic Sans MS" panose="030F0702030302020204" pitchFamily="66"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0476" r="12751" b="11429"/>
          <a:stretch/>
        </p:blipFill>
        <p:spPr>
          <a:xfrm>
            <a:off x="2915111" y="991547"/>
            <a:ext cx="3365727" cy="535577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79663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16971" y="124691"/>
            <a:ext cx="7762009" cy="584775"/>
          </a:xfrm>
          <a:prstGeom prst="rect">
            <a:avLst/>
          </a:prstGeom>
          <a:noFill/>
        </p:spPr>
        <p:txBody>
          <a:bodyPr wrap="square" rtlCol="0">
            <a:spAutoFit/>
          </a:bodyPr>
          <a:lstStyle/>
          <a:p>
            <a:pPr algn="ctr"/>
            <a:r>
              <a:rPr lang="en-GB" sz="3200" dirty="0" smtClean="0">
                <a:latin typeface="Comic Sans MS" panose="030F0702030302020204" pitchFamily="66" charset="0"/>
              </a:rPr>
              <a:t>Let’s read</a:t>
            </a:r>
            <a:endParaRPr lang="en-GB" sz="3200" dirty="0">
              <a:latin typeface="Comic Sans MS" panose="030F0702030302020204" pitchFamily="66"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762" b="13333"/>
          <a:stretch/>
        </p:blipFill>
        <p:spPr>
          <a:xfrm>
            <a:off x="2709956" y="920317"/>
            <a:ext cx="3776038" cy="549823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70051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16971" y="357246"/>
            <a:ext cx="7762009" cy="6001643"/>
          </a:xfrm>
          <a:prstGeom prst="rect">
            <a:avLst/>
          </a:prstGeom>
          <a:noFill/>
        </p:spPr>
        <p:txBody>
          <a:bodyPr wrap="square" rtlCol="0">
            <a:spAutoFit/>
          </a:bodyPr>
          <a:lstStyle/>
          <a:p>
            <a:pPr algn="ctr"/>
            <a:r>
              <a:rPr lang="en-GB" sz="4800" dirty="0" smtClean="0">
                <a:latin typeface="Comic Sans MS" panose="030F0702030302020204" pitchFamily="66" charset="0"/>
              </a:rPr>
              <a:t>So what happened</a:t>
            </a:r>
            <a:r>
              <a:rPr lang="en-GB" sz="4800" dirty="0" smtClean="0">
                <a:latin typeface="Comic Sans MS" panose="030F0702030302020204" pitchFamily="66" charset="0"/>
              </a:rPr>
              <a:t>?</a:t>
            </a:r>
          </a:p>
          <a:p>
            <a:pPr algn="ctr"/>
            <a:endParaRPr lang="en-US" sz="4800" dirty="0">
              <a:latin typeface="Comic Sans MS" panose="030F0702030302020204" pitchFamily="66" charset="0"/>
            </a:endParaRPr>
          </a:p>
          <a:p>
            <a:pPr algn="ctr"/>
            <a:r>
              <a:rPr lang="en-US" sz="4800" dirty="0" smtClean="0">
                <a:latin typeface="Comic Sans MS" panose="030F0702030302020204" pitchFamily="66" charset="0"/>
              </a:rPr>
              <a:t>The witch has stolen the Happy Endings to all of the stories in the world!  No-one lives happily ever after – all of the stories have sad endings!</a:t>
            </a:r>
            <a:endParaRPr lang="en-GB" sz="4800" dirty="0">
              <a:latin typeface="Comic Sans MS" panose="030F0702030302020204" pitchFamily="66" charset="0"/>
            </a:endParaRPr>
          </a:p>
        </p:txBody>
      </p:sp>
    </p:spTree>
    <p:extLst>
      <p:ext uri="{BB962C8B-B14F-4D97-AF65-F5344CB8AC3E}">
        <p14:creationId xmlns:p14="http://schemas.microsoft.com/office/powerpoint/2010/main" val="239552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16971" y="1479464"/>
            <a:ext cx="7762009" cy="2308324"/>
          </a:xfrm>
          <a:prstGeom prst="rect">
            <a:avLst/>
          </a:prstGeom>
          <a:noFill/>
        </p:spPr>
        <p:txBody>
          <a:bodyPr wrap="square" rtlCol="0">
            <a:spAutoFit/>
          </a:bodyPr>
          <a:lstStyle/>
          <a:p>
            <a:pPr algn="ctr"/>
            <a:r>
              <a:rPr lang="en-US" sz="4800" dirty="0" smtClean="0">
                <a:latin typeface="Comic Sans MS" panose="030F0702030302020204" pitchFamily="66" charset="0"/>
              </a:rPr>
              <a:t>Let’s read the version of Hansel and Gretel with a happy ending…</a:t>
            </a:r>
            <a:endParaRPr lang="en-GB" sz="4800" dirty="0">
              <a:latin typeface="Comic Sans MS" panose="030F0702030302020204" pitchFamily="66" charset="0"/>
            </a:endParaRPr>
          </a:p>
        </p:txBody>
      </p:sp>
    </p:spTree>
    <p:extLst>
      <p:ext uri="{BB962C8B-B14F-4D97-AF65-F5344CB8AC3E}">
        <p14:creationId xmlns:p14="http://schemas.microsoft.com/office/powerpoint/2010/main" val="1057914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TotalTime>
  <Words>547</Words>
  <Application>Microsoft Office PowerPoint</Application>
  <PresentationFormat>On-screen Show (4:3)</PresentationFormat>
  <Paragraphs>39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Gask</dc:creator>
  <cp:lastModifiedBy>Judy Beer</cp:lastModifiedBy>
  <cp:revision>19</cp:revision>
  <dcterms:created xsi:type="dcterms:W3CDTF">2016-09-26T15:28:39Z</dcterms:created>
  <dcterms:modified xsi:type="dcterms:W3CDTF">2021-01-29T10:57:39Z</dcterms:modified>
</cp:coreProperties>
</file>