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7" r:id="rId5"/>
    <p:sldId id="266" r:id="rId6"/>
    <p:sldId id="268" r:id="rId7"/>
    <p:sldId id="270" r:id="rId8"/>
    <p:sldId id="271" r:id="rId9"/>
    <p:sldId id="260" r:id="rId10"/>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9" autoAdjust="0"/>
    <p:restoredTop sz="94660"/>
  </p:normalViewPr>
  <p:slideViewPr>
    <p:cSldViewPr snapToGrid="0">
      <p:cViewPr varScale="1">
        <p:scale>
          <a:sx n="69" d="100"/>
          <a:sy n="69"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A2898C-AEE1-4C6C-8DF1-4ED64186B1D7}"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280135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898C-AEE1-4C6C-8DF1-4ED64186B1D7}"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347011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898C-AEE1-4C6C-8DF1-4ED64186B1D7}"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2219422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2898C-AEE1-4C6C-8DF1-4ED64186B1D7}"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178748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2898C-AEE1-4C6C-8DF1-4ED64186B1D7}"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360731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2898C-AEE1-4C6C-8DF1-4ED64186B1D7}"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344691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2898C-AEE1-4C6C-8DF1-4ED64186B1D7}" type="datetimeFigureOut">
              <a:rPr lang="en-GB" smtClean="0"/>
              <a:t>29/01/2021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240186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A2898C-AEE1-4C6C-8DF1-4ED64186B1D7}" type="datetimeFigureOut">
              <a:rPr lang="en-GB" smtClean="0"/>
              <a:t>29/01/2021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40626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898C-AEE1-4C6C-8DF1-4ED64186B1D7}" type="datetimeFigureOut">
              <a:rPr lang="en-GB" smtClean="0"/>
              <a:t>29/01/2021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254627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898C-AEE1-4C6C-8DF1-4ED64186B1D7}"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420937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2898C-AEE1-4C6C-8DF1-4ED64186B1D7}"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0EB6EF-BBC0-4115-B72A-494F4465E87C}" type="slidenum">
              <a:rPr lang="en-GB" smtClean="0"/>
              <a:t>‹#›</a:t>
            </a:fld>
            <a:endParaRPr lang="en-GB"/>
          </a:p>
        </p:txBody>
      </p:sp>
    </p:spTree>
    <p:extLst>
      <p:ext uri="{BB962C8B-B14F-4D97-AF65-F5344CB8AC3E}">
        <p14:creationId xmlns:p14="http://schemas.microsoft.com/office/powerpoint/2010/main" val="305310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2898C-AEE1-4C6C-8DF1-4ED64186B1D7}" type="datetimeFigureOut">
              <a:rPr lang="en-GB" smtClean="0"/>
              <a:t>29/01/2021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EB6EF-BBC0-4115-B72A-494F4465E87C}" type="slidenum">
              <a:rPr lang="en-GB" smtClean="0"/>
              <a:t>‹#›</a:t>
            </a:fld>
            <a:endParaRPr lang="en-GB"/>
          </a:p>
        </p:txBody>
      </p:sp>
    </p:spTree>
    <p:extLst>
      <p:ext uri="{BB962C8B-B14F-4D97-AF65-F5344CB8AC3E}">
        <p14:creationId xmlns:p14="http://schemas.microsoft.com/office/powerpoint/2010/main" val="3342919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23455" y="353290"/>
            <a:ext cx="7762009" cy="584775"/>
          </a:xfrm>
          <a:prstGeom prst="rect">
            <a:avLst/>
          </a:prstGeom>
          <a:noFill/>
        </p:spPr>
        <p:txBody>
          <a:bodyPr wrap="square" rtlCol="0">
            <a:spAutoFit/>
          </a:bodyPr>
          <a:lstStyle/>
          <a:p>
            <a:pPr algn="ctr"/>
            <a:r>
              <a:rPr lang="en-GB" sz="3200" u="sng" dirty="0" smtClean="0">
                <a:latin typeface="Comic Sans MS" panose="030F0702030302020204" pitchFamily="66" charset="0"/>
              </a:rPr>
              <a:t>I can write </a:t>
            </a:r>
            <a:r>
              <a:rPr lang="en-GB" sz="3200" u="sng" dirty="0" smtClean="0">
                <a:latin typeface="Comic Sans MS" panose="030F0702030302020204" pitchFamily="66" charset="0"/>
              </a:rPr>
              <a:t>a character </a:t>
            </a:r>
            <a:r>
              <a:rPr lang="en-GB" sz="3200" u="sng" dirty="0" smtClean="0">
                <a:latin typeface="Comic Sans MS" panose="030F0702030302020204" pitchFamily="66" charset="0"/>
              </a:rPr>
              <a:t>description</a:t>
            </a:r>
            <a:endParaRPr lang="en-GB" sz="3200" u="sng" dirty="0">
              <a:latin typeface="Comic Sans MS" panose="030F0702030302020204" pitchFamily="66"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515" b="8030"/>
          <a:stretch/>
        </p:blipFill>
        <p:spPr>
          <a:xfrm>
            <a:off x="1894387" y="985518"/>
            <a:ext cx="5576675" cy="5596429"/>
          </a:xfrm>
          <a:prstGeom prst="rect">
            <a:avLst/>
          </a:prstGeom>
          <a:ln>
            <a:noFill/>
          </a:ln>
          <a:effectLst>
            <a:softEdge rad="112500"/>
          </a:effectLst>
        </p:spPr>
      </p:pic>
    </p:spTree>
    <p:extLst>
      <p:ext uri="{BB962C8B-B14F-4D97-AF65-F5344CB8AC3E}">
        <p14:creationId xmlns:p14="http://schemas.microsoft.com/office/powerpoint/2010/main" val="626103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716971" y="124691"/>
            <a:ext cx="7762009" cy="1754326"/>
          </a:xfrm>
          <a:prstGeom prst="rect">
            <a:avLst/>
          </a:prstGeom>
          <a:noFill/>
        </p:spPr>
        <p:txBody>
          <a:bodyPr wrap="square" rtlCol="0">
            <a:spAutoFit/>
          </a:bodyPr>
          <a:lstStyle/>
          <a:p>
            <a:pPr algn="ctr"/>
            <a:r>
              <a:rPr lang="en-GB" sz="5400" dirty="0" smtClean="0">
                <a:latin typeface="Comic Sans MS" panose="030F0702030302020204" pitchFamily="66" charset="0"/>
              </a:rPr>
              <a:t>Let’s think of some synonyms for witch</a:t>
            </a:r>
            <a:endParaRPr lang="en-GB" sz="5400" dirty="0">
              <a:latin typeface="Comic Sans MS" panose="030F0702030302020204" pitchFamily="66"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6515" b="8030"/>
          <a:stretch/>
        </p:blipFill>
        <p:spPr>
          <a:xfrm>
            <a:off x="3105582" y="2899064"/>
            <a:ext cx="2610702" cy="2619950"/>
          </a:xfrm>
          <a:prstGeom prst="rect">
            <a:avLst/>
          </a:prstGeom>
          <a:ln>
            <a:noFill/>
          </a:ln>
          <a:effectLst>
            <a:softEdge rad="112500"/>
          </a:effectLst>
        </p:spPr>
      </p:pic>
      <p:cxnSp>
        <p:nvCxnSpPr>
          <p:cNvPr id="7" name="Straight Arrow Connector 6"/>
          <p:cNvCxnSpPr/>
          <p:nvPr/>
        </p:nvCxnSpPr>
        <p:spPr>
          <a:xfrm flipV="1">
            <a:off x="5572991" y="2899064"/>
            <a:ext cx="1381990" cy="4328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572991" y="4165738"/>
            <a:ext cx="1541317" cy="173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72991" y="4837552"/>
            <a:ext cx="1506682" cy="6814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707558" y="4890369"/>
            <a:ext cx="1537855" cy="6286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517073" y="4209039"/>
            <a:ext cx="1728340" cy="52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517073" y="2899064"/>
            <a:ext cx="1753667" cy="530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954981" y="2387150"/>
            <a:ext cx="1412566" cy="584775"/>
          </a:xfrm>
          <a:prstGeom prst="rect">
            <a:avLst/>
          </a:prstGeom>
          <a:noFill/>
        </p:spPr>
        <p:txBody>
          <a:bodyPr wrap="none" rtlCol="0">
            <a:spAutoFit/>
          </a:bodyPr>
          <a:lstStyle/>
          <a:p>
            <a:r>
              <a:rPr lang="en-US" sz="3200" dirty="0" smtClean="0"/>
              <a:t>old hag</a:t>
            </a:r>
            <a:endParaRPr lang="en-GB" sz="3200" dirty="0"/>
          </a:p>
        </p:txBody>
      </p:sp>
    </p:spTree>
    <p:extLst>
      <p:ext uri="{BB962C8B-B14F-4D97-AF65-F5344CB8AC3E}">
        <p14:creationId xmlns:p14="http://schemas.microsoft.com/office/powerpoint/2010/main" val="1217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47598" y="124691"/>
            <a:ext cx="7762009" cy="923330"/>
          </a:xfrm>
          <a:prstGeom prst="rect">
            <a:avLst/>
          </a:prstGeom>
          <a:noFill/>
        </p:spPr>
        <p:txBody>
          <a:bodyPr wrap="square" rtlCol="0">
            <a:spAutoFit/>
          </a:bodyPr>
          <a:lstStyle/>
          <a:p>
            <a:pPr algn="ctr"/>
            <a:r>
              <a:rPr lang="en-GB" sz="5400" dirty="0" smtClean="0">
                <a:latin typeface="Comic Sans MS" panose="030F0702030302020204" pitchFamily="66" charset="0"/>
              </a:rPr>
              <a:t>Let’s read</a:t>
            </a:r>
            <a:endParaRPr lang="en-GB" sz="5400" dirty="0">
              <a:latin typeface="Comic Sans MS" panose="030F0702030302020204" pitchFamily="66"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333" b="17576"/>
          <a:stretch/>
        </p:blipFill>
        <p:spPr>
          <a:xfrm>
            <a:off x="2799789" y="1204615"/>
            <a:ext cx="3857625" cy="508115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62458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47598" y="124691"/>
            <a:ext cx="7762009" cy="1754326"/>
          </a:xfrm>
          <a:prstGeom prst="rect">
            <a:avLst/>
          </a:prstGeom>
          <a:noFill/>
        </p:spPr>
        <p:txBody>
          <a:bodyPr wrap="square" rtlCol="0">
            <a:spAutoFit/>
          </a:bodyPr>
          <a:lstStyle/>
          <a:p>
            <a:pPr algn="ctr"/>
            <a:r>
              <a:rPr lang="en-GB" sz="5400" dirty="0" smtClean="0">
                <a:latin typeface="Comic Sans MS" panose="030F0702030302020204" pitchFamily="66" charset="0"/>
              </a:rPr>
              <a:t>What is a character description? </a:t>
            </a:r>
            <a:endParaRPr lang="en-GB" sz="5400" dirty="0">
              <a:latin typeface="Comic Sans MS" panose="030F0702030302020204" pitchFamily="66" charset="0"/>
            </a:endParaRPr>
          </a:p>
        </p:txBody>
      </p:sp>
      <p:pic>
        <p:nvPicPr>
          <p:cNvPr id="6" name="Picture 2" descr="http://images6.fanpop.com/image/photos/36000000/Frozen-image-frozen-36065985-2560-16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060848"/>
            <a:ext cx="6768752" cy="42304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33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77496" y="1046241"/>
            <a:ext cx="8640960" cy="5262979"/>
          </a:xfrm>
          <a:prstGeom prst="rect">
            <a:avLst/>
          </a:prstGeom>
        </p:spPr>
        <p:txBody>
          <a:bodyPr wrap="square">
            <a:spAutoFit/>
          </a:bodyPr>
          <a:lstStyle/>
          <a:p>
            <a:pPr algn="just"/>
            <a:r>
              <a:rPr lang="en-GB" sz="2800" dirty="0" smtClean="0">
                <a:latin typeface="Comic Sans MS" panose="030F0702030302020204" pitchFamily="66" charset="0"/>
              </a:rPr>
              <a:t>Jolly, optimistic, gleeful, Olaf was never down. He was brimming with happiness. Despite being frozen, the icy snowman had a heart that was warm and full of love. Plonked between two round eyes was a crooked, orange carrot. </a:t>
            </a:r>
            <a:r>
              <a:rPr lang="en-GB" sz="2800" dirty="0">
                <a:latin typeface="Comic Sans MS" panose="030F0702030302020204" pitchFamily="66" charset="0"/>
              </a:rPr>
              <a:t>A</a:t>
            </a:r>
            <a:r>
              <a:rPr lang="en-GB" sz="2800" dirty="0" smtClean="0">
                <a:latin typeface="Comic Sans MS" panose="030F0702030302020204" pitchFamily="66" charset="0"/>
              </a:rPr>
              <a:t> duo of battered wooden twig arm protruded from his white body.  Acting like buttons, three lumps of coal, which were roughly the same size, were delicately place vertically down the magical ice-creature’s body. The smile however was something else: It beamed so wide you could fit your head inside. </a:t>
            </a:r>
            <a:endParaRPr lang="en-GB" sz="2800" dirty="0">
              <a:latin typeface="Comic Sans MS" panose="030F0702030302020204" pitchFamily="66" charset="0"/>
            </a:endParaRPr>
          </a:p>
        </p:txBody>
      </p:sp>
    </p:spTree>
    <p:extLst>
      <p:ext uri="{BB962C8B-B14F-4D97-AF65-F5344CB8AC3E}">
        <p14:creationId xmlns:p14="http://schemas.microsoft.com/office/powerpoint/2010/main" val="1593868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scooby do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6094" y="2710014"/>
            <a:ext cx="6511056" cy="34282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7598" y="124691"/>
            <a:ext cx="7762009" cy="2585323"/>
          </a:xfrm>
          <a:prstGeom prst="rect">
            <a:avLst/>
          </a:prstGeom>
          <a:noFill/>
        </p:spPr>
        <p:txBody>
          <a:bodyPr wrap="square" rtlCol="0">
            <a:spAutoFit/>
          </a:bodyPr>
          <a:lstStyle/>
          <a:p>
            <a:pPr algn="ctr"/>
            <a:r>
              <a:rPr lang="en-GB" sz="5400" dirty="0" smtClean="0">
                <a:latin typeface="Comic Sans MS" panose="030F0702030302020204" pitchFamily="66" charset="0"/>
              </a:rPr>
              <a:t>Think of some expanded noun phrases for Scooby doo</a:t>
            </a:r>
            <a:endParaRPr lang="en-GB" sz="5400" dirty="0">
              <a:latin typeface="Comic Sans MS" panose="030F0702030302020204" pitchFamily="66" charset="0"/>
            </a:endParaRPr>
          </a:p>
        </p:txBody>
      </p:sp>
    </p:spTree>
    <p:extLst>
      <p:ext uri="{BB962C8B-B14F-4D97-AF65-F5344CB8AC3E}">
        <p14:creationId xmlns:p14="http://schemas.microsoft.com/office/powerpoint/2010/main" val="3557950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4690" y="135082"/>
            <a:ext cx="8905009" cy="6587836"/>
          </a:xfrm>
          <a:prstGeom prst="roundRect">
            <a:avLst/>
          </a:pr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2289153"/>
            <a:ext cx="9144000" cy="3416320"/>
          </a:xfrm>
          <a:prstGeom prst="rect">
            <a:avLst/>
          </a:prstGeom>
          <a:solidFill>
            <a:schemeClr val="bg1"/>
          </a:solidFill>
        </p:spPr>
        <p:txBody>
          <a:bodyPr wrap="square" rtlCol="0">
            <a:spAutoFit/>
          </a:bodyPr>
          <a:lstStyle/>
          <a:p>
            <a:pPr algn="ctr"/>
            <a:r>
              <a:rPr lang="en-US" sz="2400" dirty="0" smtClean="0"/>
              <a:t>chocolate hound with irregular black spots</a:t>
            </a:r>
          </a:p>
          <a:p>
            <a:pPr algn="ctr"/>
            <a:endParaRPr lang="en-US" sz="2400" dirty="0"/>
          </a:p>
          <a:p>
            <a:pPr algn="ctr"/>
            <a:r>
              <a:rPr lang="en-US" sz="2400" dirty="0"/>
              <a:t>e</a:t>
            </a:r>
            <a:r>
              <a:rPr lang="en-US" sz="2400" dirty="0" smtClean="0"/>
              <a:t>bony bristles protrude from his sagging chin</a:t>
            </a:r>
          </a:p>
          <a:p>
            <a:pPr algn="ctr"/>
            <a:endParaRPr lang="en-US" sz="2400" dirty="0"/>
          </a:p>
          <a:p>
            <a:pPr algn="ctr"/>
            <a:r>
              <a:rPr lang="en-US" sz="2400" dirty="0" smtClean="0"/>
              <a:t>his</a:t>
            </a:r>
            <a:r>
              <a:rPr lang="en-US" sz="2400" dirty="0" smtClean="0"/>
              <a:t> average tail is like a cobra ready to strike</a:t>
            </a:r>
          </a:p>
          <a:p>
            <a:pPr algn="ctr"/>
            <a:endParaRPr lang="en-US" sz="2400" dirty="0"/>
          </a:p>
          <a:p>
            <a:pPr algn="ctr"/>
            <a:r>
              <a:rPr lang="en-US" sz="2400" dirty="0"/>
              <a:t>e</a:t>
            </a:r>
            <a:r>
              <a:rPr lang="en-US" sz="2400" dirty="0" smtClean="0"/>
              <a:t>normous feet that resemble a giant’s</a:t>
            </a:r>
          </a:p>
          <a:p>
            <a:pPr algn="ctr"/>
            <a:endParaRPr lang="en-US" sz="2400" dirty="0"/>
          </a:p>
          <a:p>
            <a:pPr algn="ctr"/>
            <a:r>
              <a:rPr lang="en-US" sz="2400" dirty="0"/>
              <a:t>e</a:t>
            </a:r>
            <a:r>
              <a:rPr lang="en-US" sz="2400" dirty="0" smtClean="0"/>
              <a:t>ars like radar towers, never pointing in the same direction</a:t>
            </a:r>
            <a:r>
              <a:rPr lang="en-US" sz="2400" dirty="0" smtClean="0"/>
              <a:t> </a:t>
            </a:r>
            <a:endParaRPr lang="en-GB" sz="2400" dirty="0"/>
          </a:p>
        </p:txBody>
      </p:sp>
      <p:sp>
        <p:nvSpPr>
          <p:cNvPr id="3" name="Rectangle 2"/>
          <p:cNvSpPr/>
          <p:nvPr/>
        </p:nvSpPr>
        <p:spPr>
          <a:xfrm>
            <a:off x="10389" y="270164"/>
            <a:ext cx="2367956" cy="584775"/>
          </a:xfrm>
          <a:prstGeom prst="rect">
            <a:avLst/>
          </a:prstGeom>
        </p:spPr>
        <p:txBody>
          <a:bodyPr wrap="none">
            <a:spAutoFit/>
          </a:bodyPr>
          <a:lstStyle/>
          <a:p>
            <a:r>
              <a:rPr lang="en-GB" sz="3200" dirty="0" smtClean="0">
                <a:latin typeface="Comic Sans MS" panose="030F0702030302020204" pitchFamily="66" charset="0"/>
              </a:rPr>
              <a:t>Scooby doo</a:t>
            </a:r>
            <a:endParaRPr lang="en-GB" sz="3200" dirty="0"/>
          </a:p>
        </p:txBody>
      </p:sp>
      <p:pic>
        <p:nvPicPr>
          <p:cNvPr id="5" name="Picture 2" descr="Image result for scooby do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9094" y="0"/>
            <a:ext cx="2643906" cy="139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952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77496" y="1046241"/>
            <a:ext cx="8640960" cy="4832092"/>
          </a:xfrm>
          <a:prstGeom prst="rect">
            <a:avLst/>
          </a:prstGeom>
        </p:spPr>
        <p:txBody>
          <a:bodyPr wrap="square">
            <a:spAutoFit/>
          </a:bodyPr>
          <a:lstStyle/>
          <a:p>
            <a:pPr algn="just"/>
            <a:r>
              <a:rPr lang="en-GB" sz="2800" dirty="0" smtClean="0">
                <a:latin typeface="Comic Sans MS" panose="030F0702030302020204" pitchFamily="66" charset="0"/>
              </a:rPr>
              <a:t>Cowardly</a:t>
            </a:r>
            <a:r>
              <a:rPr lang="en-GB" sz="2800" dirty="0" smtClean="0">
                <a:latin typeface="Comic Sans MS" panose="030F0702030302020204" pitchFamily="66" charset="0"/>
              </a:rPr>
              <a:t>, nervous, shaky, Scooby Doo was </a:t>
            </a:r>
            <a:r>
              <a:rPr lang="en-GB" sz="2800" dirty="0" smtClean="0">
                <a:latin typeface="Comic Sans MS" panose="030F0702030302020204" pitchFamily="66" charset="0"/>
              </a:rPr>
              <a:t>always afraid</a:t>
            </a:r>
            <a:r>
              <a:rPr lang="en-GB" sz="2800" dirty="0" smtClean="0">
                <a:latin typeface="Comic Sans MS" panose="030F0702030302020204" pitchFamily="66" charset="0"/>
              </a:rPr>
              <a:t>. He was brimming with </a:t>
            </a:r>
            <a:r>
              <a:rPr lang="en-GB" sz="2800" dirty="0" smtClean="0">
                <a:latin typeface="Comic Sans MS" panose="030F0702030302020204" pitchFamily="66" charset="0"/>
              </a:rPr>
              <a:t>fear</a:t>
            </a:r>
            <a:r>
              <a:rPr lang="en-GB" sz="2800" dirty="0" smtClean="0">
                <a:latin typeface="Comic Sans MS" panose="030F0702030302020204" pitchFamily="66" charset="0"/>
              </a:rPr>
              <a:t>. Despite being </a:t>
            </a:r>
            <a:r>
              <a:rPr lang="en-GB" sz="2800" dirty="0" smtClean="0">
                <a:latin typeface="Comic Sans MS" panose="030F0702030302020204" pitchFamily="66" charset="0"/>
              </a:rPr>
              <a:t>a giant</a:t>
            </a:r>
            <a:r>
              <a:rPr lang="en-GB" sz="2800" dirty="0" smtClean="0">
                <a:latin typeface="Comic Sans MS" panose="030F0702030302020204" pitchFamily="66" charset="0"/>
              </a:rPr>
              <a:t>, </a:t>
            </a:r>
            <a:r>
              <a:rPr lang="en-US" sz="2800" dirty="0" smtClean="0">
                <a:latin typeface="Comic Sans MS" panose="030F0702030302020204" pitchFamily="66" charset="0"/>
              </a:rPr>
              <a:t>chocolate hound with irregular black spots, he</a:t>
            </a:r>
            <a:r>
              <a:rPr lang="en-GB" sz="2800" dirty="0" smtClean="0">
                <a:latin typeface="Comic Sans MS" panose="030F0702030302020204" pitchFamily="66" charset="0"/>
              </a:rPr>
              <a:t> did not have a heart of steel. Plonked between two </a:t>
            </a:r>
            <a:r>
              <a:rPr lang="en-GB" sz="2800" dirty="0" smtClean="0">
                <a:latin typeface="Comic Sans MS" panose="030F0702030302020204" pitchFamily="66" charset="0"/>
              </a:rPr>
              <a:t>oval</a:t>
            </a:r>
            <a:r>
              <a:rPr lang="en-GB" sz="2800" dirty="0" smtClean="0">
                <a:latin typeface="Comic Sans MS" panose="030F0702030302020204" pitchFamily="66" charset="0"/>
              </a:rPr>
              <a:t> eyes was a </a:t>
            </a:r>
            <a:r>
              <a:rPr lang="en-GB" sz="2800" dirty="0" smtClean="0">
                <a:latin typeface="Comic Sans MS" panose="030F0702030302020204" pitchFamily="66" charset="0"/>
              </a:rPr>
              <a:t>triangular blob of a nose</a:t>
            </a:r>
            <a:r>
              <a:rPr lang="en-GB" sz="2800" dirty="0" smtClean="0">
                <a:latin typeface="Comic Sans MS" panose="030F0702030302020204" pitchFamily="66" charset="0"/>
              </a:rPr>
              <a:t>. </a:t>
            </a:r>
            <a:r>
              <a:rPr lang="en-US" sz="2800" dirty="0" smtClean="0">
                <a:latin typeface="Comic Sans MS" panose="030F0702030302020204" pitchFamily="66" charset="0"/>
              </a:rPr>
              <a:t>E</a:t>
            </a:r>
            <a:r>
              <a:rPr lang="en-US" sz="2800" dirty="0" smtClean="0">
                <a:latin typeface="Comic Sans MS" panose="030F0702030302020204" pitchFamily="66" charset="0"/>
              </a:rPr>
              <a:t>bony bristles protruded from his sagging chin</a:t>
            </a:r>
            <a:r>
              <a:rPr lang="en-GB" sz="2800" dirty="0" smtClean="0">
                <a:latin typeface="Comic Sans MS" panose="030F0702030302020204" pitchFamily="66" charset="0"/>
              </a:rPr>
              <a:t> and</a:t>
            </a:r>
            <a:r>
              <a:rPr lang="en-GB" sz="2800" dirty="0" smtClean="0">
                <a:latin typeface="Comic Sans MS" panose="030F0702030302020204" pitchFamily="66" charset="0"/>
              </a:rPr>
              <a:t> </a:t>
            </a:r>
            <a:r>
              <a:rPr lang="en-US" sz="2800" dirty="0" smtClean="0">
                <a:latin typeface="Comic Sans MS" panose="030F0702030302020204" pitchFamily="66" charset="0"/>
              </a:rPr>
              <a:t>his average tail was like a cobra ready to strike.  Looking like </a:t>
            </a:r>
            <a:r>
              <a:rPr lang="en-US" sz="2800" dirty="0">
                <a:latin typeface="Comic Sans MS" panose="030F0702030302020204" pitchFamily="66" charset="0"/>
              </a:rPr>
              <a:t>radar towers, </a:t>
            </a:r>
            <a:r>
              <a:rPr lang="en-US" sz="2800" dirty="0" smtClean="0">
                <a:latin typeface="Comic Sans MS" panose="030F0702030302020204" pitchFamily="66" charset="0"/>
              </a:rPr>
              <a:t>his ears were never </a:t>
            </a:r>
            <a:r>
              <a:rPr lang="en-US" sz="2800" dirty="0">
                <a:latin typeface="Comic Sans MS" panose="030F0702030302020204" pitchFamily="66" charset="0"/>
              </a:rPr>
              <a:t>pointing in the same </a:t>
            </a:r>
            <a:r>
              <a:rPr lang="en-US" sz="2800" dirty="0" smtClean="0">
                <a:latin typeface="Comic Sans MS" panose="030F0702030302020204" pitchFamily="66" charset="0"/>
              </a:rPr>
              <a:t>direction.  </a:t>
            </a:r>
            <a:r>
              <a:rPr lang="en-GB" sz="2800" dirty="0" smtClean="0">
                <a:latin typeface="Comic Sans MS" panose="030F0702030302020204" pitchFamily="66" charset="0"/>
              </a:rPr>
              <a:t>His feet,</a:t>
            </a:r>
            <a:r>
              <a:rPr lang="en-GB" sz="2800" dirty="0" smtClean="0">
                <a:latin typeface="Comic Sans MS" panose="030F0702030302020204" pitchFamily="66" charset="0"/>
              </a:rPr>
              <a:t> however, were </a:t>
            </a:r>
            <a:r>
              <a:rPr lang="en-GB" sz="2800" dirty="0" smtClean="0">
                <a:latin typeface="Comic Sans MS" panose="030F0702030302020204" pitchFamily="66" charset="0"/>
              </a:rPr>
              <a:t>something else: </a:t>
            </a:r>
            <a:r>
              <a:rPr lang="en-GB" sz="2800" dirty="0" smtClean="0">
                <a:latin typeface="Comic Sans MS" panose="030F0702030302020204" pitchFamily="66" charset="0"/>
              </a:rPr>
              <a:t>they resembled a giant’s!</a:t>
            </a:r>
            <a:r>
              <a:rPr lang="en-GB" sz="2800" dirty="0" smtClean="0">
                <a:latin typeface="Comic Sans MS" panose="030F0702030302020204" pitchFamily="66" charset="0"/>
              </a:rPr>
              <a:t> </a:t>
            </a:r>
            <a:endParaRPr lang="en-GB" sz="2800" dirty="0">
              <a:latin typeface="Comic Sans MS" panose="030F0702030302020204" pitchFamily="66" charset="0"/>
            </a:endParaRPr>
          </a:p>
        </p:txBody>
      </p:sp>
    </p:spTree>
    <p:extLst>
      <p:ext uri="{BB962C8B-B14F-4D97-AF65-F5344CB8AC3E}">
        <p14:creationId xmlns:p14="http://schemas.microsoft.com/office/powerpoint/2010/main" val="1376874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55863" y="124691"/>
            <a:ext cx="8884227" cy="6504709"/>
          </a:xfrm>
          <a:prstGeom prst="round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28598" y="342900"/>
            <a:ext cx="8811492" cy="6155531"/>
          </a:xfrm>
          <a:prstGeom prst="rect">
            <a:avLst/>
          </a:prstGeom>
          <a:noFill/>
        </p:spPr>
        <p:txBody>
          <a:bodyPr wrap="square" rtlCol="0">
            <a:spAutoFit/>
          </a:bodyPr>
          <a:lstStyle/>
          <a:p>
            <a:pPr algn="ctr"/>
            <a:r>
              <a:rPr lang="en-GB" sz="5400" u="sng" dirty="0" smtClean="0">
                <a:latin typeface="Comic Sans MS" panose="030F0702030302020204" pitchFamily="66" charset="0"/>
              </a:rPr>
              <a:t>I can write </a:t>
            </a:r>
            <a:r>
              <a:rPr lang="en-GB" sz="5400" u="sng" dirty="0" smtClean="0">
                <a:latin typeface="Comic Sans MS" panose="030F0702030302020204" pitchFamily="66" charset="0"/>
              </a:rPr>
              <a:t>a character </a:t>
            </a:r>
            <a:r>
              <a:rPr lang="en-GB" sz="5400" u="sng" dirty="0" smtClean="0">
                <a:latin typeface="Comic Sans MS" panose="030F0702030302020204" pitchFamily="66" charset="0"/>
              </a:rPr>
              <a:t>description</a:t>
            </a:r>
            <a:endParaRPr lang="en-GB" sz="5400" u="sng" dirty="0" smtClean="0">
              <a:latin typeface="Comic Sans MS" panose="030F0702030302020204" pitchFamily="66" charset="0"/>
            </a:endParaRPr>
          </a:p>
          <a:p>
            <a:pPr algn="ctr"/>
            <a:endParaRPr lang="en-GB" sz="5400" u="sng" dirty="0">
              <a:latin typeface="Comic Sans MS" panose="030F0702030302020204" pitchFamily="66" charset="0"/>
            </a:endParaRPr>
          </a:p>
          <a:p>
            <a:pPr algn="ctr"/>
            <a:r>
              <a:rPr lang="en-GB" sz="4000" dirty="0" smtClean="0">
                <a:latin typeface="Comic Sans MS" panose="030F0702030302020204" pitchFamily="66" charset="0"/>
              </a:rPr>
              <a:t>Write a character description about the </a:t>
            </a:r>
            <a:r>
              <a:rPr lang="en-GB" sz="4000" dirty="0" smtClean="0">
                <a:latin typeface="Comic Sans MS" panose="030F0702030302020204" pitchFamily="66" charset="0"/>
              </a:rPr>
              <a:t>witch – use the Olaf and Scooby Doo texts to help you.</a:t>
            </a:r>
            <a:endParaRPr lang="en-GB" sz="4000" dirty="0" smtClean="0">
              <a:latin typeface="Comic Sans MS" panose="030F0702030302020204" pitchFamily="66" charset="0"/>
            </a:endParaRPr>
          </a:p>
          <a:p>
            <a:pPr algn="ctr"/>
            <a:endParaRPr lang="en-GB" dirty="0" smtClean="0">
              <a:latin typeface="Comic Sans MS" panose="030F0702030302020204" pitchFamily="66" charset="0"/>
            </a:endParaRPr>
          </a:p>
          <a:p>
            <a:pPr algn="ctr"/>
            <a:r>
              <a:rPr lang="en-GB" sz="4000" dirty="0" smtClean="0">
                <a:latin typeface="Comic Sans MS" panose="030F0702030302020204" pitchFamily="66" charset="0"/>
              </a:rPr>
              <a:t>Challenge: Use synonyms for witch.</a:t>
            </a:r>
            <a:endParaRPr lang="en-GB" sz="4000" dirty="0">
              <a:latin typeface="Comic Sans MS" panose="030F0702030302020204" pitchFamily="66" charset="0"/>
            </a:endParaRPr>
          </a:p>
          <a:p>
            <a:pPr algn="ctr"/>
            <a:endParaRPr lang="en-GB" sz="4800" dirty="0">
              <a:latin typeface="Comic Sans MS" panose="030F0702030302020204" pitchFamily="66" charset="0"/>
            </a:endParaRPr>
          </a:p>
        </p:txBody>
      </p:sp>
    </p:spTree>
    <p:extLst>
      <p:ext uri="{BB962C8B-B14F-4D97-AF65-F5344CB8AC3E}">
        <p14:creationId xmlns:p14="http://schemas.microsoft.com/office/powerpoint/2010/main" val="3528456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647</TotalTime>
  <Words>310</Words>
  <Application>Microsoft Office PowerPoint</Application>
  <PresentationFormat>On-screen Show (4:3)</PresentationFormat>
  <Paragraphs>23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Gask</dc:creator>
  <cp:lastModifiedBy>Judy Beer</cp:lastModifiedBy>
  <cp:revision>36</cp:revision>
  <cp:lastPrinted>2016-12-02T07:52:25Z</cp:lastPrinted>
  <dcterms:created xsi:type="dcterms:W3CDTF">2016-09-26T15:28:39Z</dcterms:created>
  <dcterms:modified xsi:type="dcterms:W3CDTF">2021-01-29T09:41:09Z</dcterms:modified>
</cp:coreProperties>
</file>