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6" r:id="rId2"/>
    <p:sldId id="258" r:id="rId3"/>
    <p:sldId id="263" r:id="rId4"/>
    <p:sldId id="264" r:id="rId5"/>
    <p:sldId id="27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67" r:id="rId14"/>
  </p:sldIdLst>
  <p:sldSz cx="9144000" cy="6858000" type="screen4x3"/>
  <p:notesSz cx="6858000" cy="9144000"/>
  <p:embeddedFontLst>
    <p:embeddedFont>
      <p:font typeface="Brush Script MT" panose="03060802040406070304" pitchFamily="66" charset="0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pperplate Gothic Bold" panose="020E0705020206020404" pitchFamily="34" charset="0"/>
      <p:regular r:id="rId22"/>
    </p:embeddedFont>
    <p:embeddedFont>
      <p:font typeface="Kristen ITC" panose="03050502040202030202" pitchFamily="66" charset="0"/>
      <p:regular r:id="rId23"/>
    </p:embeddedFont>
    <p:embeddedFont>
      <p:font typeface="Sassoon Infant Rg" panose="02000503030000020003" charset="0"/>
      <p:regular r:id="rId24"/>
      <p:bold r:id="rId25"/>
    </p:embeddedFont>
    <p:embeddedFont>
      <p:font typeface="Tuffy" panose="020B0603060100000000" charset="0"/>
      <p:regular r:id="rId26"/>
      <p:bold r:id="rId27"/>
      <p:italic r:id="rId28"/>
      <p:boldItalic r:id="rId29"/>
    </p:embeddedFont>
    <p:embeddedFont>
      <p:font typeface="Twinkl" pitchFamily="2" charset="0"/>
      <p:regular r:id="rId30"/>
      <p:bold r:id="rId31"/>
    </p:embeddedFont>
    <p:embeddedFont>
      <p:font typeface="Twinkl SemiBold" pitchFamily="2" charset="0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9F"/>
    <a:srgbClr val="ECB0CC"/>
    <a:srgbClr val="C6DB91"/>
    <a:srgbClr val="C22F5D"/>
    <a:srgbClr val="F7A72A"/>
    <a:srgbClr val="AFCF72"/>
    <a:srgbClr val="FCC67C"/>
    <a:srgbClr val="80B943"/>
    <a:srgbClr val="D97BA9"/>
    <a:srgbClr val="A2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78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0FF4D7-FE6B-48A7-A244-0CA2C5F4363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70" r:id="rId6"/>
    <p:sldLayoutId id="214748367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4000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A21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72668" y="6421713"/>
            <a:ext cx="3590845" cy="28854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en-GB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Year 4 | Word Processing | Ingenious Images | Lesson 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Word Processing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63240-EE37-4019-BE5B-B3780919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Formatting Images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003C37-337F-4781-BC95-CAF1166C078A}"/>
              </a:ext>
            </a:extLst>
          </p:cNvPr>
          <p:cNvSpPr/>
          <p:nvPr/>
        </p:nvSpPr>
        <p:spPr>
          <a:xfrm>
            <a:off x="994528" y="1473201"/>
            <a:ext cx="7140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Have a go at formatting your image using the different tools available in your word processing package. Record what you do on the </a:t>
            </a:r>
            <a:r>
              <a:rPr lang="en-US" altLang="zh-CN" b="1" dirty="0">
                <a:solidFill>
                  <a:srgbClr val="00B0F0"/>
                </a:solidFill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Formatting Images Activity Sheet</a:t>
            </a: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.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FF98DB-7466-4130-8801-94A295819248}"/>
              </a:ext>
            </a:extLst>
          </p:cNvPr>
          <p:cNvSpPr/>
          <p:nvPr/>
        </p:nvSpPr>
        <p:spPr>
          <a:xfrm>
            <a:off x="994528" y="2467507"/>
            <a:ext cx="226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Formatting Toolbars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40D4FC-5285-4119-955B-8DEE98451A16}"/>
              </a:ext>
            </a:extLst>
          </p:cNvPr>
          <p:cNvSpPr/>
          <p:nvPr/>
        </p:nvSpPr>
        <p:spPr>
          <a:xfrm>
            <a:off x="6417657" y="4573360"/>
            <a:ext cx="1723082" cy="369332"/>
          </a:xfrm>
          <a:prstGeom prst="rect">
            <a:avLst/>
          </a:prstGeom>
          <a:solidFill>
            <a:srgbClr val="FFE99F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Google Docs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0D7DD8B2-55EF-4A16-BB24-29E02755657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 b="81134"/>
          <a:stretch>
            <a:fillRect/>
          </a:stretch>
        </p:blipFill>
        <p:spPr bwMode="auto">
          <a:xfrm>
            <a:off x="994528" y="2907815"/>
            <a:ext cx="7140804" cy="950044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1680AD-D922-4CDF-BAA2-F4F3052A3624}"/>
              </a:ext>
            </a:extLst>
          </p:cNvPr>
          <p:cNvSpPr/>
          <p:nvPr/>
        </p:nvSpPr>
        <p:spPr>
          <a:xfrm>
            <a:off x="994528" y="3866194"/>
            <a:ext cx="1741182" cy="369332"/>
          </a:xfrm>
          <a:prstGeom prst="rect">
            <a:avLst/>
          </a:prstGeom>
          <a:solidFill>
            <a:srgbClr val="FFE99F"/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Microsoft Word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2EDB32AE-D455-4815-9D75-ACB2A6E31D4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4" t="6882" r="-742" b="34669"/>
          <a:stretch>
            <a:fillRect/>
          </a:stretch>
        </p:blipFill>
        <p:spPr bwMode="auto">
          <a:xfrm>
            <a:off x="3545870" y="3928835"/>
            <a:ext cx="2844800" cy="1908175"/>
          </a:xfrm>
          <a:prstGeom prst="rect">
            <a:avLst/>
          </a:prstGeom>
          <a:noFill/>
          <a:ln w="9525">
            <a:solidFill>
              <a:srgbClr val="000000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483B4528-8598-4514-9483-53E85191AD4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9502" r="71222" b="75400"/>
          <a:stretch>
            <a:fillRect/>
          </a:stretch>
        </p:blipFill>
        <p:spPr bwMode="auto">
          <a:xfrm>
            <a:off x="6417657" y="3928835"/>
            <a:ext cx="1717675" cy="64452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368573-E49E-4218-A6CC-9F9EDB36616A}"/>
              </a:ext>
            </a:extLst>
          </p:cNvPr>
          <p:cNvSpPr/>
          <p:nvPr/>
        </p:nvSpPr>
        <p:spPr>
          <a:xfrm>
            <a:off x="994528" y="5907986"/>
            <a:ext cx="7167791" cy="369332"/>
          </a:xfrm>
          <a:prstGeom prst="rect">
            <a:avLst/>
          </a:prstGeom>
          <a:solidFill>
            <a:srgbClr val="C6DB9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Can you work out how to ‘undo’ an effect?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1" name="Individual Work">
            <a:extLst>
              <a:ext uri="{FF2B5EF4-FFF2-40B4-BE49-F238E27FC236}">
                <a16:creationId xmlns:a16="http://schemas.microsoft.com/office/drawing/2014/main" id="{6D0C0A74-81F0-4B84-9CF4-D3BE530F07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73" y="684376"/>
            <a:ext cx="642989" cy="64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0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27836-D8B8-43A6-A525-64F82950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Is Your Image Fit for Purpose?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3BFC9-3419-4201-8E82-5F4ACAC16465}"/>
              </a:ext>
            </a:extLst>
          </p:cNvPr>
          <p:cNvSpPr/>
          <p:nvPr/>
        </p:nvSpPr>
        <p:spPr>
          <a:xfrm>
            <a:off x="785617" y="1463774"/>
            <a:ext cx="4012626" cy="338554"/>
          </a:xfrm>
          <a:prstGeom prst="rect">
            <a:avLst/>
          </a:prstGeom>
          <a:solidFill>
            <a:srgbClr val="C6DB9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Would your image fit onto the poster?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37E3C8-963E-48C3-A679-BF508B35D058}"/>
              </a:ext>
            </a:extLst>
          </p:cNvPr>
          <p:cNvSpPr/>
          <p:nvPr/>
        </p:nvSpPr>
        <p:spPr>
          <a:xfrm>
            <a:off x="785617" y="2157635"/>
            <a:ext cx="4012626" cy="338554"/>
          </a:xfrm>
          <a:prstGeom prst="rect">
            <a:avLst/>
          </a:prstGeom>
          <a:solidFill>
            <a:srgbClr val="ECB0C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Is it clear what your image 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84BFEE-92FE-4DA6-91BF-7A3F4E78B16A}"/>
              </a:ext>
            </a:extLst>
          </p:cNvPr>
          <p:cNvSpPr/>
          <p:nvPr/>
        </p:nvSpPr>
        <p:spPr>
          <a:xfrm>
            <a:off x="785617" y="2851496"/>
            <a:ext cx="4012626" cy="338554"/>
          </a:xfrm>
          <a:prstGeom prst="rect">
            <a:avLst/>
          </a:prstGeom>
          <a:solidFill>
            <a:srgbClr val="FFE99F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Is your image nice to look at?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9BAF0-6C0F-4D08-AD1A-233C6D1219A7}"/>
              </a:ext>
            </a:extLst>
          </p:cNvPr>
          <p:cNvSpPr/>
          <p:nvPr/>
        </p:nvSpPr>
        <p:spPr>
          <a:xfrm>
            <a:off x="785617" y="3545357"/>
            <a:ext cx="4092787" cy="584775"/>
          </a:xfrm>
          <a:prstGeom prst="rect">
            <a:avLst/>
          </a:prstGeom>
          <a:solidFill>
            <a:srgbClr val="C6DB9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Does it help us to complete our Perfect Poster Checklist?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A8E0F-87FB-4126-8A0F-A0FAC99233BF}"/>
              </a:ext>
            </a:extLst>
          </p:cNvPr>
          <p:cNvSpPr/>
          <p:nvPr/>
        </p:nvSpPr>
        <p:spPr>
          <a:xfrm>
            <a:off x="785617" y="4485439"/>
            <a:ext cx="4092787" cy="584775"/>
          </a:xfrm>
          <a:prstGeom prst="rect">
            <a:avLst/>
          </a:prstGeom>
          <a:solidFill>
            <a:srgbClr val="ECB0C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Do you need to make any changes to your image?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353B9F-940A-492A-B71F-AA5F16DC8D01}"/>
              </a:ext>
            </a:extLst>
          </p:cNvPr>
          <p:cNvSpPr/>
          <p:nvPr/>
        </p:nvSpPr>
        <p:spPr>
          <a:xfrm>
            <a:off x="785617" y="5425523"/>
            <a:ext cx="4092787" cy="584775"/>
          </a:xfrm>
          <a:prstGeom prst="rect">
            <a:avLst/>
          </a:prstGeom>
          <a:solidFill>
            <a:srgbClr val="FFE99F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Make those changes now and </a:t>
            </a:r>
            <a:r>
              <a:rPr lang="en-US" altLang="zh-CN" sz="1600" b="1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don’t forget to save your image.</a:t>
            </a:r>
            <a:endParaRPr lang="en-US" altLang="zh-CN" sz="1600" b="1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C681557-5544-499F-868C-ED5A9B6E0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148" y="1404364"/>
            <a:ext cx="3709415" cy="465306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bevel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4000" u="sng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CAKE SALE</a:t>
            </a:r>
            <a:endParaRPr lang="en-US" altLang="zh-CN" sz="6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000000"/>
                </a:solidFill>
                <a:latin typeface="Brush Script MT" pitchFamily="66" charset="0"/>
                <a:ea typeface="SimSun" panose="02010600030101010101" pitchFamily="2" charset="-122"/>
                <a:cs typeface="Calibri" panose="020F0502020204030204" pitchFamily="34" charset="0"/>
                <a:sym typeface="Brush Script MT" pitchFamily="66" charset="0"/>
              </a:rPr>
              <a:t>Come and join us in the Year 4 classroom and buy some of our delicious cakes.  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altLang="zh-CN" sz="1200" dirty="0">
              <a:solidFill>
                <a:srgbClr val="000000"/>
              </a:solidFill>
              <a:latin typeface="Brush Script MT" pitchFamily="66" charset="0"/>
              <a:ea typeface="SimSun" panose="02010600030101010101" pitchFamily="2" charset="-122"/>
              <a:cs typeface="Calibri" panose="020F0502020204030204" pitchFamily="34" charset="0"/>
              <a:sym typeface="Brush Script MT" pitchFamily="66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000000"/>
                </a:solidFill>
                <a:latin typeface="Brush Script MT" pitchFamily="66" charset="0"/>
                <a:ea typeface="SimSun" panose="02010600030101010101" pitchFamily="2" charset="-122"/>
                <a:cs typeface="Calibri" panose="020F0502020204030204" pitchFamily="34" charset="0"/>
                <a:sym typeface="Brush Script MT" pitchFamily="66" charset="0"/>
              </a:rPr>
              <a:t> 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  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 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u="sng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We will be selling: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Cupcakes – 20p each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Chocolate brownies – 50p each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Fairy Cakes – 20p each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 </a:t>
            </a:r>
            <a:r>
              <a:rPr lang="en-US" altLang="zh-CN" sz="1200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We are selling cakes on </a:t>
            </a:r>
            <a:r>
              <a:rPr lang="en-US" altLang="zh-CN" sz="1200" b="1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Friday 15</a:t>
            </a:r>
            <a:r>
              <a:rPr lang="en-US" altLang="zh-CN" sz="1200" b="1" baseline="30000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th</a:t>
            </a:r>
            <a:r>
              <a:rPr lang="en-US" altLang="zh-CN" sz="1200" b="1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 September</a:t>
            </a:r>
            <a:r>
              <a:rPr lang="en-US" altLang="zh-CN" sz="1200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 between </a:t>
            </a:r>
            <a:r>
              <a:rPr lang="en-US" altLang="zh-CN" sz="1200" b="1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2.00pm and 3.00pm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 </a:t>
            </a:r>
            <a:r>
              <a:rPr lang="en-US" altLang="zh-CN" sz="1200" i="1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We hope to see you there!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Talking Partners">
            <a:extLst>
              <a:ext uri="{FF2B5EF4-FFF2-40B4-BE49-F238E27FC236}">
                <a16:creationId xmlns:a16="http://schemas.microsoft.com/office/drawing/2014/main" id="{623DA162-9B55-4F71-AE8A-A322D44606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90" y="713496"/>
            <a:ext cx="657873" cy="6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5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 can format images for a purpose.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568561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 can select, edit and manipulate text in different ways.</a:t>
            </a:r>
          </a:p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 can insert images onto a document.</a:t>
            </a:r>
          </a:p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 can format images to achieve various effects.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ABE77-2AD2-4DF9-9F1B-961E582524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91" y="691242"/>
            <a:ext cx="732184" cy="7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7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 can format images for a purpose.</a:t>
            </a:r>
            <a:endParaRPr lang="en-US" altLang="zh-CN" dirty="0">
              <a:ea typeface="SimSun" panose="02010600030101010101" pitchFamily="2" charset="-122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568561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 can select, edit and manipulate text in different ways.</a:t>
            </a:r>
          </a:p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 can insert images onto a document.</a:t>
            </a:r>
          </a:p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 can format images to achieve various effects.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Can You Edit Text?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280852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In what ways can we edit text using the computer?</a:t>
            </a:r>
          </a:p>
        </p:txBody>
      </p:sp>
      <p:pic>
        <p:nvPicPr>
          <p:cNvPr id="7" name="Pairs">
            <a:extLst>
              <a:ext uri="{FF2B5EF4-FFF2-40B4-BE49-F238E27FC236}">
                <a16:creationId xmlns:a16="http://schemas.microsoft.com/office/drawing/2014/main" id="{4F9EC1C6-FB1D-4E03-800B-E124EF02BD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48" y="826399"/>
            <a:ext cx="646802" cy="6468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7F76CC-FEE0-4304-BAF4-1617CE0443F5}"/>
              </a:ext>
            </a:extLst>
          </p:cNvPr>
          <p:cNvSpPr/>
          <p:nvPr/>
        </p:nvSpPr>
        <p:spPr>
          <a:xfrm>
            <a:off x="937966" y="1858883"/>
            <a:ext cx="727278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7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Open a new document and look at your</a:t>
            </a:r>
            <a:r>
              <a:rPr lang="en-US" altLang="zh-CN" sz="1700" b="1" i="1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 </a:t>
            </a:r>
            <a:r>
              <a:rPr lang="en-US" altLang="zh-CN" sz="1700" dirty="0">
                <a:solidFill>
                  <a:srgbClr val="00B0F0"/>
                </a:solidFill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Can You Edit Text? Activity Sheet</a:t>
            </a:r>
            <a:r>
              <a:rPr lang="en-US" altLang="zh-CN" sz="17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4A7668-AD1F-44F7-99EF-DDE36DA901C6}"/>
              </a:ext>
            </a:extLst>
          </p:cNvPr>
          <p:cNvSpPr/>
          <p:nvPr/>
        </p:nvSpPr>
        <p:spPr>
          <a:xfrm>
            <a:off x="937966" y="2275158"/>
            <a:ext cx="7272780" cy="353943"/>
          </a:xfrm>
          <a:prstGeom prst="rect">
            <a:avLst/>
          </a:prstGeom>
          <a:solidFill>
            <a:srgbClr val="C6DB9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7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Use your keyboard to type the text shown in the ‘</a:t>
            </a:r>
            <a:r>
              <a:rPr lang="en-US" altLang="zh-CN" sz="1700" b="1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Type this</a:t>
            </a:r>
            <a:r>
              <a:rPr lang="en-US" altLang="zh-CN" sz="17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’ box.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5179CB-D595-49EF-AD4B-F6CA90D6FA3D}"/>
              </a:ext>
            </a:extLst>
          </p:cNvPr>
          <p:cNvSpPr/>
          <p:nvPr/>
        </p:nvSpPr>
        <p:spPr>
          <a:xfrm>
            <a:off x="937966" y="2629101"/>
            <a:ext cx="7272780" cy="615553"/>
          </a:xfrm>
          <a:prstGeom prst="rect">
            <a:avLst/>
          </a:prstGeom>
          <a:solidFill>
            <a:srgbClr val="AFCF72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7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Now use the font type, font </a:t>
            </a:r>
            <a:r>
              <a:rPr lang="en-US" altLang="zh-CN" sz="1700" dirty="0" err="1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colour</a:t>
            </a:r>
            <a:r>
              <a:rPr lang="en-US" altLang="zh-CN" sz="17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, font size and align tools to edit the text you have typed. 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F27A978F-4886-4A63-B0C7-E9EB43A820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06242"/>
              </p:ext>
            </p:extLst>
          </p:nvPr>
        </p:nvGraphicFramePr>
        <p:xfrm>
          <a:off x="937966" y="3307127"/>
          <a:ext cx="7272781" cy="1504736"/>
        </p:xfrm>
        <a:graphic>
          <a:graphicData uri="http://schemas.openxmlformats.org/drawingml/2006/table">
            <a:tbl>
              <a:tblPr/>
              <a:tblGrid>
                <a:gridCol w="251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2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7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6778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Type this</a:t>
                      </a:r>
                      <a:endParaRPr kumimoji="0" lang="en-US" altLang="zh-CN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Liberation Sans" charset="0"/>
                      </a:endParaRPr>
                    </a:p>
                  </a:txBody>
                  <a:tcPr marL="83992" marR="83992" marT="41996" marB="41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Edit</a:t>
                      </a:r>
                      <a:endParaRPr kumimoji="0" lang="en-US" altLang="zh-C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Liberation Sans" charset="0"/>
                      </a:endParaRPr>
                    </a:p>
                  </a:txBody>
                  <a:tcPr marL="83992" marR="83992" marT="41996" marB="41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Now your sentence should look like this</a:t>
                      </a:r>
                    </a:p>
                  </a:txBody>
                  <a:tcPr marL="83992" marR="83992" marT="41996" marB="419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Font type</a:t>
                      </a: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Liberation Sans" charset="0"/>
                      </a:endParaRPr>
                    </a:p>
                  </a:txBody>
                  <a:tcPr marL="49351" marR="493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Font size</a:t>
                      </a: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Liberation Sans" charset="0"/>
                      </a:endParaRPr>
                    </a:p>
                  </a:txBody>
                  <a:tcPr marL="49351" marR="493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Font </a:t>
                      </a:r>
                      <a:r>
                        <a:rPr kumimoji="0" lang="en-US" altLang="zh-CN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colour</a:t>
                      </a: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Liberation Sans" charset="0"/>
                      </a:endParaRPr>
                    </a:p>
                  </a:txBody>
                  <a:tcPr marL="49351" marR="4935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59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This sentence is in font </a:t>
                      </a:r>
                      <a:b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</a:b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size 18.</a:t>
                      </a:r>
                      <a:endParaRPr kumimoji="0" lang="en-US" altLang="zh-CN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Liberation Sans" charset="0"/>
                      </a:endParaRPr>
                    </a:p>
                  </a:txBody>
                  <a:tcPr marL="49351" marR="4935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Arial</a:t>
                      </a: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Liberation Sans" charset="0"/>
                      </a:endParaRPr>
                    </a:p>
                  </a:txBody>
                  <a:tcPr marL="49351" marR="4935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18</a:t>
                      </a: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Liberation Sans" charset="0"/>
                      </a:endParaRPr>
                    </a:p>
                  </a:txBody>
                  <a:tcPr marL="49351" marR="4935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rPr>
                        <a:t>Blue</a:t>
                      </a:r>
                      <a:endParaRPr kumimoji="0" lang="en-US" altLang="zh-CN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  <a:sym typeface="Liberation Sans" charset="0"/>
                      </a:endParaRPr>
                    </a:p>
                  </a:txBody>
                  <a:tcPr marL="49351" marR="4935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defRPr sz="16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4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5pPr>
                      <a:lvl6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6pPr>
                      <a:lvl7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7pPr>
                      <a:lvl8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8pPr>
                      <a:lvl9pPr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200">
                          <a:solidFill>
                            <a:srgbClr val="1C1C1C"/>
                          </a:solidFill>
                          <a:latin typeface="Sassoon Infant Rg" pitchFamily="2" charset="0"/>
                          <a:ea typeface="Sassoon Infant Rg" pitchFamily="2" charset="0"/>
                          <a:cs typeface="Sassoon Infant Rg" pitchFamily="2" charset="0"/>
                          <a:sym typeface="Sassoon Infant Rg" pitchFamily="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This sentence is in font size 18.</a:t>
                      </a:r>
                      <a:endParaRPr kumimoji="0" lang="en-US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Sassoon Infant Rg" pitchFamily="2" charset="0"/>
                        <a:ea typeface="Sassoon Infant Rg" pitchFamily="2" charset="0"/>
                        <a:cs typeface="Sassoon Infant Rg" pitchFamily="2" charset="0"/>
                        <a:sym typeface="Sassoon Infant Rg" pitchFamily="2" charset="0"/>
                      </a:endParaRPr>
                    </a:p>
                  </a:txBody>
                  <a:tcPr marL="49351" marR="4935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E15DEC14-3B9A-43F0-AA39-E0B56E30EA8A}"/>
              </a:ext>
            </a:extLst>
          </p:cNvPr>
          <p:cNvGrpSpPr/>
          <p:nvPr/>
        </p:nvGrpSpPr>
        <p:grpSpPr>
          <a:xfrm>
            <a:off x="937967" y="4703975"/>
            <a:ext cx="2154025" cy="1053602"/>
            <a:chOff x="937967" y="4703975"/>
            <a:chExt cx="2154025" cy="10536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C8EA2B-B3E4-468C-AFCC-DE5C5FC7D8C6}"/>
                </a:ext>
              </a:extLst>
            </p:cNvPr>
            <p:cNvSpPr/>
            <p:nvPr/>
          </p:nvSpPr>
          <p:spPr>
            <a:xfrm>
              <a:off x="937967" y="5142024"/>
              <a:ext cx="2154025" cy="615553"/>
            </a:xfrm>
            <a:prstGeom prst="rect">
              <a:avLst/>
            </a:prstGeom>
            <a:solidFill>
              <a:srgbClr val="ECB0CC"/>
            </a:solidFill>
            <a:ln w="19050">
              <a:solidFill>
                <a:srgbClr val="C22F5D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700" dirty="0">
                  <a:ea typeface="SimSun" panose="02010600030101010101" pitchFamily="2" charset="-122"/>
                </a:rPr>
                <a:t>Use your keyboard to type the sentence.</a:t>
              </a:r>
              <a:endParaRPr lang="en-US" altLang="zh-CN" sz="1700" dirty="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7DF5B4-FE0C-4871-8FCB-818808CD00A4}"/>
                </a:ext>
              </a:extLst>
            </p:cNvPr>
            <p:cNvCxnSpPr/>
            <p:nvPr/>
          </p:nvCxnSpPr>
          <p:spPr>
            <a:xfrm flipV="1">
              <a:off x="1451728" y="4703975"/>
              <a:ext cx="320511" cy="438049"/>
            </a:xfrm>
            <a:prstGeom prst="straightConnector1">
              <a:avLst/>
            </a:prstGeom>
            <a:ln w="19050">
              <a:solidFill>
                <a:srgbClr val="C22F5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33664D4-782B-4CBC-BFBF-14E8E5E7C475}"/>
              </a:ext>
            </a:extLst>
          </p:cNvPr>
          <p:cNvGrpSpPr/>
          <p:nvPr/>
        </p:nvGrpSpPr>
        <p:grpSpPr>
          <a:xfrm>
            <a:off x="3227598" y="4515439"/>
            <a:ext cx="2295428" cy="1479356"/>
            <a:chOff x="3227598" y="4515439"/>
            <a:chExt cx="2295428" cy="147935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76A6A51-9CAA-4EEF-9870-FBD1B5A8E59F}"/>
                </a:ext>
              </a:extLst>
            </p:cNvPr>
            <p:cNvCxnSpPr/>
            <p:nvPr/>
          </p:nvCxnSpPr>
          <p:spPr>
            <a:xfrm flipV="1">
              <a:off x="3555180" y="4707864"/>
              <a:ext cx="320511" cy="438049"/>
            </a:xfrm>
            <a:prstGeom prst="straightConnector1">
              <a:avLst/>
            </a:prstGeom>
            <a:ln w="19050">
              <a:solidFill>
                <a:srgbClr val="80B94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A704C4F-150F-482F-BED2-229241CABE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0063" y="4707864"/>
              <a:ext cx="320511" cy="438049"/>
            </a:xfrm>
            <a:prstGeom prst="straightConnector1">
              <a:avLst/>
            </a:prstGeom>
            <a:ln w="19050">
              <a:solidFill>
                <a:srgbClr val="80B94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A6B31A-7EC2-4C8D-88F6-36BDDE5EE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6312" y="4515439"/>
              <a:ext cx="421875" cy="890688"/>
            </a:xfrm>
            <a:prstGeom prst="straightConnector1">
              <a:avLst/>
            </a:prstGeom>
            <a:ln w="19050">
              <a:solidFill>
                <a:srgbClr val="80B94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5D5469-FF48-40FC-92C1-F52477BEB376}"/>
                </a:ext>
              </a:extLst>
            </p:cNvPr>
            <p:cNvSpPr/>
            <p:nvPr/>
          </p:nvSpPr>
          <p:spPr>
            <a:xfrm>
              <a:off x="3227598" y="5117632"/>
              <a:ext cx="2295428" cy="877163"/>
            </a:xfrm>
            <a:prstGeom prst="rect">
              <a:avLst/>
            </a:prstGeom>
            <a:solidFill>
              <a:srgbClr val="C6DB91"/>
            </a:solidFill>
            <a:ln w="19050">
              <a:solidFill>
                <a:srgbClr val="80B943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700" dirty="0">
                  <a:ea typeface="SimSun" panose="02010600030101010101" pitchFamily="2" charset="-122"/>
                </a:rPr>
                <a:t>Use the text editing tools to change how the sentence looks.</a:t>
              </a:r>
              <a:endParaRPr lang="en-US" altLang="zh-CN" sz="1700" dirty="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C82DFF0-44AB-423C-9867-CC4FC6241426}"/>
              </a:ext>
            </a:extLst>
          </p:cNvPr>
          <p:cNvGrpSpPr/>
          <p:nvPr/>
        </p:nvGrpSpPr>
        <p:grpSpPr>
          <a:xfrm>
            <a:off x="5658632" y="4707864"/>
            <a:ext cx="2579313" cy="1548541"/>
            <a:chOff x="5658632" y="4707864"/>
            <a:chExt cx="2579313" cy="154854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89A593D-2BC3-4F6A-B32E-81CF1268BF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73476" y="4707864"/>
              <a:ext cx="336143" cy="434160"/>
            </a:xfrm>
            <a:prstGeom prst="straightConnector1">
              <a:avLst/>
            </a:prstGeom>
            <a:ln w="19050">
              <a:solidFill>
                <a:srgbClr val="C22F5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3FB9E7-AEFA-497E-9701-8DE6B67663F7}"/>
                </a:ext>
              </a:extLst>
            </p:cNvPr>
            <p:cNvSpPr/>
            <p:nvPr/>
          </p:nvSpPr>
          <p:spPr>
            <a:xfrm>
              <a:off x="5658632" y="5117632"/>
              <a:ext cx="2579313" cy="1138773"/>
            </a:xfrm>
            <a:prstGeom prst="rect">
              <a:avLst/>
            </a:prstGeom>
            <a:solidFill>
              <a:srgbClr val="ECB0CC"/>
            </a:solidFill>
            <a:ln w="19050">
              <a:solidFill>
                <a:srgbClr val="C22F5D"/>
              </a:solidFill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700" dirty="0">
                  <a:ea typeface="SimSun" panose="02010600030101010101" pitchFamily="2" charset="-122"/>
                </a:rPr>
                <a:t>If you have followed the edit instructions correctly, your sentence should look like this.</a:t>
              </a:r>
              <a:endParaRPr lang="en-US" altLang="zh-CN" sz="1700" dirty="0">
                <a:latin typeface="Arial" panose="020B0604020202020204" pitchFamily="34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1F3A-06E7-4A10-A361-C0DBE034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The Perfect Poster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2E8CEF-5C3C-41A9-B8AD-0909C0F5ADB1}"/>
              </a:ext>
            </a:extLst>
          </p:cNvPr>
          <p:cNvSpPr/>
          <p:nvPr/>
        </p:nvSpPr>
        <p:spPr>
          <a:xfrm>
            <a:off x="956821" y="1606973"/>
            <a:ext cx="7263352" cy="646331"/>
          </a:xfrm>
          <a:prstGeom prst="rect">
            <a:avLst/>
          </a:prstGeom>
          <a:solidFill>
            <a:srgbClr val="F7A72A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Over the next few lessons, we will be learning how to create the perfect poster.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E16F1D-CD49-4407-84EC-4803C02C4944}"/>
              </a:ext>
            </a:extLst>
          </p:cNvPr>
          <p:cNvSpPr/>
          <p:nvPr/>
        </p:nvSpPr>
        <p:spPr>
          <a:xfrm>
            <a:off x="956821" y="2387076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Think, Pair, Share!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F5B3E-CF87-4FA3-9014-A251B048B89F}"/>
              </a:ext>
            </a:extLst>
          </p:cNvPr>
          <p:cNvSpPr/>
          <p:nvPr/>
        </p:nvSpPr>
        <p:spPr>
          <a:xfrm>
            <a:off x="975673" y="2824191"/>
            <a:ext cx="5104615" cy="369332"/>
          </a:xfrm>
          <a:prstGeom prst="rect">
            <a:avLst/>
          </a:prstGeom>
          <a:solidFill>
            <a:srgbClr val="ECB0C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Think about why people make posters.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1DFFD0-A012-4D5B-BCB4-AAC85C1BE8D5}"/>
              </a:ext>
            </a:extLst>
          </p:cNvPr>
          <p:cNvSpPr/>
          <p:nvPr/>
        </p:nvSpPr>
        <p:spPr>
          <a:xfrm>
            <a:off x="975674" y="3327295"/>
            <a:ext cx="5010347" cy="369332"/>
          </a:xfrm>
          <a:prstGeom prst="rect">
            <a:avLst/>
          </a:prstGeom>
          <a:solidFill>
            <a:srgbClr val="C6DB9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Next, share your ideas with your partner.</a:t>
            </a:r>
            <a:endParaRPr lang="en-US" altLang="zh-CN" dirty="0">
              <a:latin typeface="Twinkl" pitchFamily="2" charset="0"/>
              <a:ea typeface="SimSun" panose="02010600030101010101" pitchFamily="2" charset="-122"/>
              <a:sym typeface="Twinkl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A1A68-F94C-46A7-AABE-56BD19E7B169}"/>
              </a:ext>
            </a:extLst>
          </p:cNvPr>
          <p:cNvSpPr/>
          <p:nvPr/>
        </p:nvSpPr>
        <p:spPr>
          <a:xfrm>
            <a:off x="975674" y="3830399"/>
            <a:ext cx="5255443" cy="369332"/>
          </a:xfrm>
          <a:prstGeom prst="rect">
            <a:avLst/>
          </a:prstGeom>
          <a:solidFill>
            <a:srgbClr val="FFE99F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Now share your ideas with the rest of the class.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E162A-23EC-446B-97CA-2CCE089CC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79" y="2470097"/>
            <a:ext cx="2463194" cy="3459267"/>
          </a:xfrm>
          <a:prstGeom prst="rect">
            <a:avLst/>
          </a:prstGeom>
        </p:spPr>
      </p:pic>
      <p:pic>
        <p:nvPicPr>
          <p:cNvPr id="12" name="Whole Class">
            <a:extLst>
              <a:ext uri="{FF2B5EF4-FFF2-40B4-BE49-F238E27FC236}">
                <a16:creationId xmlns:a16="http://schemas.microsoft.com/office/drawing/2014/main" id="{38D331CA-E249-43AC-B528-7978BAA65E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51" y="829432"/>
            <a:ext cx="938928" cy="6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0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1F3A-06E7-4A10-A361-C0DBE034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The Perfect Poster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E16F1D-CD49-4407-84EC-4803C02C4944}"/>
              </a:ext>
            </a:extLst>
          </p:cNvPr>
          <p:cNvSpPr/>
          <p:nvPr/>
        </p:nvSpPr>
        <p:spPr>
          <a:xfrm>
            <a:off x="956821" y="2442076"/>
            <a:ext cx="2183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Think, Pair, Share!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F5B3E-CF87-4FA3-9014-A251B048B89F}"/>
              </a:ext>
            </a:extLst>
          </p:cNvPr>
          <p:cNvSpPr/>
          <p:nvPr/>
        </p:nvSpPr>
        <p:spPr>
          <a:xfrm>
            <a:off x="975673" y="2998298"/>
            <a:ext cx="5104615" cy="369332"/>
          </a:xfrm>
          <a:prstGeom prst="rect">
            <a:avLst/>
          </a:prstGeom>
          <a:solidFill>
            <a:srgbClr val="ECB0C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Think about why people make posters.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1DFFD0-A012-4D5B-BCB4-AAC85C1BE8D5}"/>
              </a:ext>
            </a:extLst>
          </p:cNvPr>
          <p:cNvSpPr/>
          <p:nvPr/>
        </p:nvSpPr>
        <p:spPr>
          <a:xfrm>
            <a:off x="975674" y="3501402"/>
            <a:ext cx="5010347" cy="369332"/>
          </a:xfrm>
          <a:prstGeom prst="rect">
            <a:avLst/>
          </a:prstGeom>
          <a:solidFill>
            <a:srgbClr val="C6DB9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Next, share your ideas with your partner.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A1A68-F94C-46A7-AABE-56BD19E7B169}"/>
              </a:ext>
            </a:extLst>
          </p:cNvPr>
          <p:cNvSpPr/>
          <p:nvPr/>
        </p:nvSpPr>
        <p:spPr>
          <a:xfrm>
            <a:off x="975674" y="4004506"/>
            <a:ext cx="5255443" cy="369332"/>
          </a:xfrm>
          <a:prstGeom prst="rect">
            <a:avLst/>
          </a:prstGeom>
          <a:solidFill>
            <a:srgbClr val="FFE99F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Now share your ideas with the rest of the class.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8EAA31-580F-47A0-A61F-432107DD75C3}"/>
              </a:ext>
            </a:extLst>
          </p:cNvPr>
          <p:cNvSpPr/>
          <p:nvPr/>
        </p:nvSpPr>
        <p:spPr>
          <a:xfrm>
            <a:off x="975674" y="4521839"/>
            <a:ext cx="5255443" cy="369332"/>
          </a:xfrm>
          <a:prstGeom prst="rect">
            <a:avLst/>
          </a:prstGeom>
          <a:solidFill>
            <a:srgbClr val="F7A72A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Let’s create a perfect poster checklist.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AE162A-23EC-446B-97CA-2CCE089CC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845" y="1987642"/>
            <a:ext cx="2463194" cy="3459267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5AD397F6-073D-42E3-BA76-245CA9EC7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48" y="5036280"/>
            <a:ext cx="7216218" cy="458757"/>
          </a:xfrm>
          <a:prstGeom prst="rect">
            <a:avLst/>
          </a:prstGeom>
          <a:solidFill>
            <a:srgbClr val="C22F5D"/>
          </a:solidFill>
          <a:ln>
            <a:noFill/>
          </a:ln>
        </p:spPr>
        <p:txBody>
          <a:bodyPr wrap="square" lIns="72000" tIns="108000" rIns="7200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              Font         </a:t>
            </a:r>
            <a:r>
              <a:rPr lang="en-US" altLang="zh-CN" b="1" dirty="0" err="1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Colour</a:t>
            </a:r>
            <a:r>
              <a:rPr lang="en-US" altLang="zh-CN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        Style         Effect       Image</a:t>
            </a:r>
            <a:endParaRPr lang="en-US" altLang="zh-CN" dirty="0">
              <a:solidFill>
                <a:schemeClr val="bg1"/>
              </a:solidFill>
              <a:latin typeface="+mn-lt"/>
              <a:ea typeface="SimSun" panose="02010600030101010101" pitchFamily="2" charset="-122"/>
            </a:endParaRPr>
          </a:p>
        </p:txBody>
      </p:sp>
      <p:pic>
        <p:nvPicPr>
          <p:cNvPr id="14" name="Whole Class">
            <a:extLst>
              <a:ext uri="{FF2B5EF4-FFF2-40B4-BE49-F238E27FC236}">
                <a16:creationId xmlns:a16="http://schemas.microsoft.com/office/drawing/2014/main" id="{DBC3CE59-B81B-44C0-9F3E-19DE36EB32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51" y="820005"/>
            <a:ext cx="938928" cy="6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0A192-0508-4BB8-887A-29435EBE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Inserting Images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542AA6-5743-4488-B75D-B97DAFF75134}"/>
              </a:ext>
            </a:extLst>
          </p:cNvPr>
          <p:cNvSpPr/>
          <p:nvPr/>
        </p:nvSpPr>
        <p:spPr>
          <a:xfrm>
            <a:off x="1091834" y="1338375"/>
            <a:ext cx="3626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What is missing from this poster?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82910C-F452-4D54-A591-A20AE91EFBA7}"/>
              </a:ext>
            </a:extLst>
          </p:cNvPr>
          <p:cNvSpPr/>
          <p:nvPr/>
        </p:nvSpPr>
        <p:spPr>
          <a:xfrm>
            <a:off x="1091834" y="1713900"/>
            <a:ext cx="36263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You can add images to a document in different ways.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514EE97-0EC4-4587-8A68-A46DC43B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148" y="1404364"/>
            <a:ext cx="3709415" cy="4653069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  <a:sym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4000" u="sng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CAKE SALE</a:t>
            </a:r>
            <a:endParaRPr lang="en-US" altLang="zh-CN" sz="6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000000"/>
                </a:solidFill>
                <a:latin typeface="Brush Script MT" pitchFamily="66" charset="0"/>
                <a:ea typeface="SimSun" panose="02010600030101010101" pitchFamily="2" charset="-122"/>
                <a:cs typeface="Calibri" panose="020F0502020204030204" pitchFamily="34" charset="0"/>
                <a:sym typeface="Brush Script MT" pitchFamily="66" charset="0"/>
              </a:rPr>
              <a:t>Come and join us in the Year 4 classroom and buy some of our delicious cakes.  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altLang="zh-CN" sz="1200" dirty="0">
              <a:solidFill>
                <a:srgbClr val="000000"/>
              </a:solidFill>
              <a:latin typeface="Brush Script MT" pitchFamily="66" charset="0"/>
              <a:ea typeface="SimSun" panose="02010600030101010101" pitchFamily="2" charset="-122"/>
              <a:cs typeface="Calibri" panose="020F0502020204030204" pitchFamily="34" charset="0"/>
              <a:sym typeface="Brush Script MT" pitchFamily="66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000000"/>
                </a:solidFill>
                <a:latin typeface="Brush Script MT" pitchFamily="66" charset="0"/>
                <a:ea typeface="SimSun" panose="02010600030101010101" pitchFamily="2" charset="-122"/>
                <a:cs typeface="Calibri" panose="020F0502020204030204" pitchFamily="34" charset="0"/>
                <a:sym typeface="Brush Script MT" pitchFamily="66" charset="0"/>
              </a:rPr>
              <a:t> 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  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 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u="sng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We will be selling: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Cupcakes – 20p each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Chocolate brownies – 50p each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Fairy Cakes – 20p each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900" dirty="0">
                <a:solidFill>
                  <a:srgbClr val="000000"/>
                </a:solidFill>
                <a:latin typeface="Copperplate Gothic Bold" pitchFamily="34" charset="0"/>
                <a:ea typeface="SimSun" panose="02010600030101010101" pitchFamily="2" charset="-122"/>
                <a:cs typeface="Calibri" panose="020F0502020204030204" pitchFamily="34" charset="0"/>
                <a:sym typeface="Copperplate Gothic Bold" pitchFamily="34" charset="0"/>
              </a:rPr>
              <a:t> </a:t>
            </a:r>
            <a:r>
              <a:rPr lang="en-US" altLang="zh-CN" sz="1200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We are selling cakes on </a:t>
            </a:r>
            <a:r>
              <a:rPr lang="en-US" altLang="zh-CN" sz="1200" b="1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Friday 15</a:t>
            </a:r>
            <a:r>
              <a:rPr lang="en-US" altLang="zh-CN" sz="1200" b="1" baseline="30000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th</a:t>
            </a:r>
            <a:r>
              <a:rPr lang="en-US" altLang="zh-CN" sz="1200" b="1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 September</a:t>
            </a:r>
            <a:r>
              <a:rPr lang="en-US" altLang="zh-CN" sz="1200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 between </a:t>
            </a:r>
            <a:r>
              <a:rPr lang="en-US" altLang="zh-CN" sz="1200" b="1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2.00pm and 3.00pm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 </a:t>
            </a:r>
            <a:r>
              <a:rPr lang="en-US" altLang="zh-CN" sz="1200" i="1" dirty="0">
                <a:solidFill>
                  <a:srgbClr val="000000"/>
                </a:solidFill>
                <a:latin typeface="Kristen ITC" panose="03050502040202030202" pitchFamily="66" charset="0"/>
                <a:ea typeface="SimSun" panose="02010600030101010101" pitchFamily="2" charset="-122"/>
                <a:cs typeface="Calibri" panose="020F0502020204030204" pitchFamily="34" charset="0"/>
                <a:sym typeface="Kristen ITC" panose="03050502040202030202" pitchFamily="66" charset="0"/>
              </a:rPr>
              <a:t>We hope to see you there!</a:t>
            </a:r>
            <a:endParaRPr lang="en-US" altLang="zh-CN" sz="9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BFDBA-FE63-46B8-BFFA-4324CA191D77}"/>
              </a:ext>
            </a:extLst>
          </p:cNvPr>
          <p:cNvSpPr/>
          <p:nvPr/>
        </p:nvSpPr>
        <p:spPr>
          <a:xfrm>
            <a:off x="1091834" y="2370606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C22F5D"/>
                </a:solidFill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Option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33AD8E-289A-4555-9EEB-09CE7E093DA4}"/>
              </a:ext>
            </a:extLst>
          </p:cNvPr>
          <p:cNvSpPr/>
          <p:nvPr/>
        </p:nvSpPr>
        <p:spPr>
          <a:xfrm>
            <a:off x="1091834" y="2682756"/>
            <a:ext cx="3626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You can use insert an image from a folder on your computer or </a:t>
            </a:r>
            <a:b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</a:b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shared drive.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AE5023-7B4F-46B0-942C-D008AEC197FA}"/>
              </a:ext>
            </a:extLst>
          </p:cNvPr>
          <p:cNvSpPr/>
          <p:nvPr/>
        </p:nvSpPr>
        <p:spPr>
          <a:xfrm>
            <a:off x="1091834" y="3536805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rgbClr val="C22F5D"/>
                </a:solidFill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Option 2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946D49-2EA8-4F0B-8659-A8EE3CD44703}"/>
              </a:ext>
            </a:extLst>
          </p:cNvPr>
          <p:cNvSpPr/>
          <p:nvPr/>
        </p:nvSpPr>
        <p:spPr>
          <a:xfrm>
            <a:off x="1091834" y="3844319"/>
            <a:ext cx="3626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You can copy an image from a </a:t>
            </a:r>
            <a:r>
              <a:rPr lang="en-US" altLang="zh-CN" sz="1600" b="1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copyright-free </a:t>
            </a: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image website. </a:t>
            </a:r>
            <a:b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</a:b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The image can then be pasted </a:t>
            </a:r>
            <a:b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</a:b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into your document.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642234-D188-48CC-98B8-46409A1D6CEA}"/>
              </a:ext>
            </a:extLst>
          </p:cNvPr>
          <p:cNvSpPr/>
          <p:nvPr/>
        </p:nvSpPr>
        <p:spPr>
          <a:xfrm>
            <a:off x="1112850" y="4996953"/>
            <a:ext cx="32367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C22F5D"/>
                </a:solidFill>
                <a:ea typeface="SimSun" panose="02010600030101010101" pitchFamily="2" charset="-122"/>
              </a:rPr>
              <a:t>What does ‘copyright-free’ mean?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495506-418C-49AE-BD1A-B04081D4A1AF}"/>
              </a:ext>
            </a:extLst>
          </p:cNvPr>
          <p:cNvSpPr/>
          <p:nvPr/>
        </p:nvSpPr>
        <p:spPr>
          <a:xfrm>
            <a:off x="1112850" y="5383551"/>
            <a:ext cx="3547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rgbClr val="C22F5D"/>
                </a:solidFill>
                <a:ea typeface="SimSun" panose="02010600030101010101" pitchFamily="2" charset="-122"/>
              </a:rPr>
              <a:t>What should we do if we find an image that makes us uncomfortable?</a:t>
            </a:r>
            <a:endParaRPr lang="en-US" altLang="zh-CN" sz="1600" dirty="0">
              <a:solidFill>
                <a:srgbClr val="C22F5D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2" name="Talking Partners">
            <a:extLst>
              <a:ext uri="{FF2B5EF4-FFF2-40B4-BE49-F238E27FC236}">
                <a16:creationId xmlns:a16="http://schemas.microsoft.com/office/drawing/2014/main" id="{D21CBF17-87A9-4C8B-9C1B-EF0B05C2D6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690" y="713496"/>
            <a:ext cx="657873" cy="6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CD38-88D4-4AD0-93C2-64F86CBE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Insert Your Image</a:t>
            </a:r>
            <a:endParaRPr lang="en-GB" dirty="0"/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02EE00E2-8309-4124-9F8D-4FD7210FD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573" y="684376"/>
            <a:ext cx="642989" cy="6429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935C23-6D7C-457F-BE90-87582539B641}"/>
              </a:ext>
            </a:extLst>
          </p:cNvPr>
          <p:cNvSpPr/>
          <p:nvPr/>
        </p:nvSpPr>
        <p:spPr>
          <a:xfrm>
            <a:off x="982986" y="1455186"/>
            <a:ext cx="7190052" cy="369332"/>
          </a:xfrm>
          <a:prstGeom prst="rect">
            <a:avLst/>
          </a:prstGeom>
          <a:solidFill>
            <a:srgbClr val="ECB0C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Start with a blank document.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292560-CF93-4661-B42B-901045501740}"/>
              </a:ext>
            </a:extLst>
          </p:cNvPr>
          <p:cNvSpPr/>
          <p:nvPr/>
        </p:nvSpPr>
        <p:spPr>
          <a:xfrm>
            <a:off x="982985" y="2035077"/>
            <a:ext cx="7190053" cy="646331"/>
          </a:xfrm>
          <a:prstGeom prst="rect">
            <a:avLst/>
          </a:prstGeom>
          <a:solidFill>
            <a:srgbClr val="C6DB9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You can insert your image using the </a:t>
            </a:r>
            <a:r>
              <a:rPr lang="en-US" altLang="zh-CN" b="1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Insert</a:t>
            </a: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 button from the toolbar at the top of your page.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B6DEE8-B21D-4D4D-AB24-52DA7840779E}"/>
              </a:ext>
            </a:extLst>
          </p:cNvPr>
          <p:cNvSpPr/>
          <p:nvPr/>
        </p:nvSpPr>
        <p:spPr>
          <a:xfrm>
            <a:off x="982985" y="5342367"/>
            <a:ext cx="7190053" cy="584775"/>
          </a:xfrm>
          <a:prstGeom prst="rect">
            <a:avLst/>
          </a:prstGeom>
          <a:solidFill>
            <a:srgbClr val="C6DB9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Or you can choose a copyright-free image </a:t>
            </a:r>
            <a:r>
              <a:rPr lang="en-GB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from the website your teacher gives you.</a:t>
            </a:r>
            <a:r>
              <a:rPr lang="en-US" altLang="zh-CN" sz="1600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 Copy it from the webpage and paste it into your document.</a:t>
            </a:r>
            <a:endParaRPr lang="en-US" altLang="zh-CN" sz="16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6DD1ABF-403A-4C78-894F-01138F02E69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78" b="64310"/>
          <a:stretch>
            <a:fillRect/>
          </a:stretch>
        </p:blipFill>
        <p:spPr bwMode="auto">
          <a:xfrm>
            <a:off x="1711079" y="3060370"/>
            <a:ext cx="2101850" cy="150812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31B5A02-B403-4DC3-9724-D97A64728676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5103" r="61203" b="60221"/>
          <a:stretch/>
        </p:blipFill>
        <p:spPr bwMode="auto">
          <a:xfrm>
            <a:off x="4116912" y="3058783"/>
            <a:ext cx="3343275" cy="1508125"/>
          </a:xfrm>
          <a:prstGeom prst="rect">
            <a:avLst/>
          </a:prstGeom>
          <a:noFill/>
          <a:ln w="9525">
            <a:solidFill>
              <a:schemeClr val="tx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812CBC-6E3E-4188-8347-3507BA4661FC}"/>
              </a:ext>
            </a:extLst>
          </p:cNvPr>
          <p:cNvSpPr/>
          <p:nvPr/>
        </p:nvSpPr>
        <p:spPr>
          <a:xfrm>
            <a:off x="1711079" y="4595659"/>
            <a:ext cx="2101850" cy="369332"/>
          </a:xfrm>
          <a:prstGeom prst="rect">
            <a:avLst/>
          </a:prstGeom>
          <a:solidFill>
            <a:srgbClr val="F7A72A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Microsoft Word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196B61-6A25-4E13-A8C0-CA6E4198B230}"/>
              </a:ext>
            </a:extLst>
          </p:cNvPr>
          <p:cNvSpPr/>
          <p:nvPr/>
        </p:nvSpPr>
        <p:spPr>
          <a:xfrm>
            <a:off x="4116911" y="4595659"/>
            <a:ext cx="3343275" cy="369332"/>
          </a:xfrm>
          <a:prstGeom prst="rect">
            <a:avLst/>
          </a:prstGeom>
          <a:solidFill>
            <a:srgbClr val="F7A72A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dirty="0">
                <a:ea typeface="SimSun" panose="02010600030101010101" pitchFamily="2" charset="-122"/>
              </a:rPr>
              <a:t>Google Docs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92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914F-4A89-473A-A158-9F8DD95D4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Formatting Images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BF339-C0AE-4AAC-9466-980511847401}"/>
              </a:ext>
            </a:extLst>
          </p:cNvPr>
          <p:cNvSpPr/>
          <p:nvPr/>
        </p:nvSpPr>
        <p:spPr>
          <a:xfrm>
            <a:off x="1009029" y="1556936"/>
            <a:ext cx="7182864" cy="369332"/>
          </a:xfrm>
          <a:prstGeom prst="rect">
            <a:avLst/>
          </a:prstGeom>
          <a:solidFill>
            <a:srgbClr val="C22F5D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What does it mean to </a:t>
            </a:r>
            <a:r>
              <a:rPr lang="en-US" altLang="zh-CN" b="1" u="sng" dirty="0">
                <a:solidFill>
                  <a:schemeClr val="bg1"/>
                </a:solidFill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format</a:t>
            </a:r>
            <a:r>
              <a:rPr lang="en-US" altLang="zh-CN" b="1" dirty="0">
                <a:solidFill>
                  <a:schemeClr val="bg1"/>
                </a:solidFill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 an image?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373700-E7C1-4284-916E-BCC6217EC123}"/>
              </a:ext>
            </a:extLst>
          </p:cNvPr>
          <p:cNvSpPr/>
          <p:nvPr/>
        </p:nvSpPr>
        <p:spPr>
          <a:xfrm>
            <a:off x="1009029" y="1926268"/>
            <a:ext cx="7182864" cy="369332"/>
          </a:xfrm>
          <a:prstGeom prst="rect">
            <a:avLst/>
          </a:prstGeom>
          <a:solidFill>
            <a:srgbClr val="FFE99F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Formatting</a:t>
            </a: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 an image means that we make changes to it.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46110-8CC8-4D2C-A390-11338B8D243A}"/>
              </a:ext>
            </a:extLst>
          </p:cNvPr>
          <p:cNvSpPr/>
          <p:nvPr/>
        </p:nvSpPr>
        <p:spPr>
          <a:xfrm>
            <a:off x="1009029" y="2295600"/>
            <a:ext cx="7182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To change the image, we can use tools included in the word processing software.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0BAD2-A320-4EE6-AF42-10C0A807E565}"/>
              </a:ext>
            </a:extLst>
          </p:cNvPr>
          <p:cNvSpPr/>
          <p:nvPr/>
        </p:nvSpPr>
        <p:spPr>
          <a:xfrm>
            <a:off x="1009029" y="2933272"/>
            <a:ext cx="7182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To be able to move the image freely around your page, you </a:t>
            </a:r>
            <a:b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</a:b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must select: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5D758-033D-4CCC-BE8C-BAD79037E2A7}"/>
              </a:ext>
            </a:extLst>
          </p:cNvPr>
          <p:cNvSpPr/>
          <p:nvPr/>
        </p:nvSpPr>
        <p:spPr>
          <a:xfrm>
            <a:off x="1009029" y="3668540"/>
            <a:ext cx="7182864" cy="369332"/>
          </a:xfrm>
          <a:prstGeom prst="rect">
            <a:avLst/>
          </a:prstGeom>
          <a:solidFill>
            <a:srgbClr val="C22F5D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Wrap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C1C409-9877-4B3B-8A25-083E236BC8D9}"/>
              </a:ext>
            </a:extLst>
          </p:cNvPr>
          <p:cNvSpPr/>
          <p:nvPr/>
        </p:nvSpPr>
        <p:spPr>
          <a:xfrm>
            <a:off x="1009029" y="40755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In Microsoft Word you need to select:</a:t>
            </a:r>
            <a:endParaRPr lang="en-US" altLang="zh-CN" b="1" u="sng" dirty="0">
              <a:latin typeface="Twinkl" pitchFamily="2" charset="0"/>
              <a:ea typeface="SimSun" panose="02010600030101010101" pitchFamily="2" charset="-122"/>
              <a:sym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zh-CN" b="1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In front of text </a:t>
            </a:r>
            <a:endParaRPr lang="en-US" altLang="zh-CN" dirty="0">
              <a:latin typeface="Twinkl" pitchFamily="2" charset="0"/>
              <a:ea typeface="SimSun" panose="02010600030101010101" pitchFamily="2" charset="-122"/>
              <a:sym typeface="Twinkl" pitchFamily="2" charset="0"/>
            </a:endParaRPr>
          </a:p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from the drop-down menu.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86C42E-C7DE-47C7-A4B4-9EC77DE97568}"/>
              </a:ext>
            </a:extLst>
          </p:cNvPr>
          <p:cNvSpPr/>
          <p:nvPr/>
        </p:nvSpPr>
        <p:spPr>
          <a:xfrm>
            <a:off x="1009028" y="5036618"/>
            <a:ext cx="7182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Twinkl" pitchFamily="2" charset="0"/>
                <a:ea typeface="SimSun" panose="02010600030101010101" pitchFamily="2" charset="-122"/>
                <a:sym typeface="Twinkl" pitchFamily="2" charset="0"/>
              </a:rPr>
              <a:t>Click on the image to reveal the formatting toolbar available in your word processing software.</a:t>
            </a: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" name="Whole Class">
            <a:extLst>
              <a:ext uri="{FF2B5EF4-FFF2-40B4-BE49-F238E27FC236}">
                <a16:creationId xmlns:a16="http://schemas.microsoft.com/office/drawing/2014/main" id="{0674B7F9-4AD9-4DC8-BEAE-11CE7E3A9C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51" y="726486"/>
            <a:ext cx="938928" cy="65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9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" id="{1A02F134-1E0F-46F1-8366-AE0E981ECB8A}" vid="{21996438-2B25-4C91-8451-190E7D1A29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189</TotalTime>
  <Words>820</Words>
  <Application>Microsoft Office PowerPoint</Application>
  <PresentationFormat>On-screen Show (4:3)</PresentationFormat>
  <Paragraphs>114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Tuffy</vt:lpstr>
      <vt:lpstr>Copperplate Gothic Bold</vt:lpstr>
      <vt:lpstr>Brush Script MT</vt:lpstr>
      <vt:lpstr>Twinkl</vt:lpstr>
      <vt:lpstr>Twinkl SemiBold</vt:lpstr>
      <vt:lpstr>Kristen ITC</vt:lpstr>
      <vt:lpstr>Sassoon Infant Rg</vt:lpstr>
      <vt:lpstr>Arial</vt:lpstr>
      <vt:lpstr>Calibri</vt:lpstr>
      <vt:lpstr>Office Theme</vt:lpstr>
      <vt:lpstr>Computing</vt:lpstr>
      <vt:lpstr>PowerPoint Presentation</vt:lpstr>
      <vt:lpstr>PowerPoint Presentation</vt:lpstr>
      <vt:lpstr>Can You Edit Text?</vt:lpstr>
      <vt:lpstr>The Perfect Poster</vt:lpstr>
      <vt:lpstr>The Perfect Poster</vt:lpstr>
      <vt:lpstr>Inserting Images</vt:lpstr>
      <vt:lpstr>Insert Your Image</vt:lpstr>
      <vt:lpstr>Formatting Images</vt:lpstr>
      <vt:lpstr>Formatting Images</vt:lpstr>
      <vt:lpstr>Is Your Image Fit for Purpose?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Aamina Rammah</dc:creator>
  <cp:lastModifiedBy>Judith Watts</cp:lastModifiedBy>
  <cp:revision>12</cp:revision>
  <dcterms:created xsi:type="dcterms:W3CDTF">2017-11-27T11:09:13Z</dcterms:created>
  <dcterms:modified xsi:type="dcterms:W3CDTF">2020-11-11T17:40:41Z</dcterms:modified>
</cp:coreProperties>
</file>