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6"/>
  </p:notesMasterIdLst>
  <p:handoutMasterIdLst>
    <p:handoutMasterId r:id="rId17"/>
  </p:handoutMasterIdLst>
  <p:sldIdLst>
    <p:sldId id="276" r:id="rId2"/>
    <p:sldId id="258" r:id="rId3"/>
    <p:sldId id="281" r:id="rId4"/>
    <p:sldId id="263" r:id="rId5"/>
    <p:sldId id="264" r:id="rId6"/>
    <p:sldId id="278" r:id="rId7"/>
    <p:sldId id="279" r:id="rId8"/>
    <p:sldId id="280" r:id="rId9"/>
    <p:sldId id="282" r:id="rId10"/>
    <p:sldId id="284" r:id="rId11"/>
    <p:sldId id="285" r:id="rId12"/>
    <p:sldId id="283" r:id="rId13"/>
    <p:sldId id="286" r:id="rId14"/>
    <p:sldId id="267" r:id="rId15"/>
  </p:sldIdLst>
  <p:sldSz cx="9144000" cy="6858000" type="screen4x3"/>
  <p:notesSz cx="6858000" cy="9144000"/>
  <p:embeddedFontLst>
    <p:embeddedFont>
      <p:font typeface="Twinkl SemiBold" pitchFamily="2" charset="0"/>
      <p:bold r:id="rId18"/>
    </p:embeddedFont>
    <p:embeddedFont>
      <p:font typeface="Twinkl" pitchFamily="2" charset="0"/>
      <p:regular r:id="rId19"/>
      <p:bold r:id="rId20"/>
    </p:embeddedFont>
    <p:embeddedFont>
      <p:font typeface="BPreplay" panose="02000503000000020004" pitchFamily="50" charset="0"/>
      <p:regular r:id="rId21"/>
      <p:bold r:id="rId22"/>
      <p:italic r:id="rId23"/>
      <p:boldItalic r:id="rId24"/>
    </p:embeddedFont>
    <p:embeddedFont>
      <p:font typeface="Sassoon Infant Rg" panose="02000503030000020003" pitchFamily="50" charset="0"/>
      <p:regular r:id="rId25"/>
      <p:bold r:id="rId26"/>
    </p:embeddedFont>
    <p:embeddedFont>
      <p:font typeface="SimSun" panose="02010600030101010101" pitchFamily="2" charset="-122"/>
      <p:regular r:id="rId27"/>
    </p:embeddedFont>
    <p:embeddedFont>
      <p:font typeface="Tuffy" panose="020B0603060100000000" pitchFamily="34" charset="0"/>
      <p:regular r:id="rId28"/>
      <p:bold r:id="rId29"/>
      <p:italic r:id="rId30"/>
      <p:bold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63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A72A"/>
    <a:srgbClr val="80B943"/>
    <a:srgbClr val="C22F5D"/>
    <a:srgbClr val="C6DB91"/>
    <a:srgbClr val="FFE99F"/>
    <a:srgbClr val="ECB0CC"/>
    <a:srgbClr val="D97BA9"/>
    <a:srgbClr val="FCC67C"/>
    <a:srgbClr val="AFCF72"/>
    <a:srgbClr val="A217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1260" y="102"/>
      </p:cViewPr>
      <p:guideLst>
        <p:guide orient="horz" pos="2160"/>
        <p:guide pos="2880"/>
        <p:guide pos="363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09/01/2018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09/01/2018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5219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 anchor="ctr" anchorCtr="1">
            <a:normAutofit/>
          </a:bodyPr>
          <a:lstStyle>
            <a:lvl1pPr algn="ctr">
              <a:defRPr sz="4000"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785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F83137-0B7B-4A5D-9416-11D076C697BC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  <p:sldLayoutId id="2147483670" r:id="rId6"/>
    <p:sldLayoutId id="2147483671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924"/>
            <a:ext cx="9144000" cy="68813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71076" y="6384006"/>
            <a:ext cx="4994031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Tuffy" panose="020B0603060100000000" pitchFamily="34" charset="0"/>
              </a:rPr>
              <a:t>Year One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251423"/>
            <a:ext cx="9144000" cy="612000"/>
          </a:xfrm>
          <a:prstGeom prst="rect">
            <a:avLst/>
          </a:prstGeom>
          <a:solidFill>
            <a:srgbClr val="A21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Twinkl" pitchFamily="2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251423"/>
            <a:ext cx="926123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857089" y="6464797"/>
            <a:ext cx="3422002" cy="207749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r>
              <a:rPr lang="en-GB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Computing</a:t>
            </a:r>
            <a:r>
              <a:rPr lang="en-GB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Year 4 | Word Processing | Learning the Layout | Lesson 2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Word Processing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BPreplay" panose="02000503000000020004" pitchFamily="50" charset="0"/>
                <a:ea typeface="SimSun" panose="02010600030101010101" pitchFamily="2" charset="-122"/>
              </a:rPr>
              <a:t>Computing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823" y="982608"/>
            <a:ext cx="1614353" cy="107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6120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577E8-25E4-4032-81A1-F147FD0FC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winkl" pitchFamily="2" charset="0"/>
                <a:ea typeface="SimSun" panose="02010600030101010101" pitchFamily="2" charset="-122"/>
                <a:sym typeface="Twinkl" pitchFamily="2" charset="0"/>
              </a:rPr>
              <a:t>Fix the Poster</a:t>
            </a:r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F74CF21-9734-41B8-80F1-56B0FEE195D7}"/>
              </a:ext>
            </a:extLst>
          </p:cNvPr>
          <p:cNvSpPr/>
          <p:nvPr/>
        </p:nvSpPr>
        <p:spPr>
          <a:xfrm>
            <a:off x="977978" y="1409102"/>
            <a:ext cx="732119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700" dirty="0">
                <a:ea typeface="SimSun" panose="02010600030101010101" pitchFamily="2" charset="-122"/>
              </a:rPr>
              <a:t>Now it’s your turn to fix a poster and create an effective layout. Open the right document and see if you can create the perfect Cake Sale poster!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68A8A44-F0B5-470A-A21D-FF40D2DBB3D9}"/>
              </a:ext>
            </a:extLst>
          </p:cNvPr>
          <p:cNvGrpSpPr/>
          <p:nvPr/>
        </p:nvGrpSpPr>
        <p:grpSpPr>
          <a:xfrm>
            <a:off x="977979" y="2097586"/>
            <a:ext cx="7178512" cy="3530707"/>
            <a:chOff x="977979" y="2097586"/>
            <a:chExt cx="7178512" cy="353070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C4F14AC-5A83-40C1-AD22-A70ECF038F70}"/>
                </a:ext>
              </a:extLst>
            </p:cNvPr>
            <p:cNvSpPr/>
            <p:nvPr/>
          </p:nvSpPr>
          <p:spPr>
            <a:xfrm>
              <a:off x="977979" y="2097586"/>
              <a:ext cx="7178512" cy="1105088"/>
            </a:xfrm>
            <a:prstGeom prst="rect">
              <a:avLst/>
            </a:prstGeom>
            <a:solidFill>
              <a:srgbClr val="ECB0CC"/>
            </a:solidFill>
          </p:spPr>
          <p:txBody>
            <a:bodyPr wrap="square" lIns="108000" tIns="72000" rIns="108000" bIns="108000">
              <a:spAutoFit/>
            </a:bodyPr>
            <a:lstStyle/>
            <a:p>
              <a:pPr marL="285750" indent="-285750">
                <a:lnSpc>
                  <a:spcPct val="100000"/>
                </a:lnSpc>
                <a:spcBef>
                  <a:spcPct val="0"/>
                </a:spcBef>
                <a:defRPr/>
              </a:pPr>
              <a:r>
                <a:rPr lang="en-GB" altLang="en-US" dirty="0">
                  <a:ea typeface="SimSun" panose="02010600030101010101" pitchFamily="2" charset="-122"/>
                </a:rPr>
                <a:t>Place and align features correctly:</a:t>
              </a:r>
            </a:p>
            <a:p>
              <a:pPr marL="342900" indent="-342900">
                <a:lnSpc>
                  <a:spcPct val="100000"/>
                </a:lnSpc>
                <a:spcBef>
                  <a:spcPct val="0"/>
                </a:spcBef>
                <a:buFont typeface="Wingdings" panose="05000000000000000000" pitchFamily="2" charset="2"/>
                <a:buChar char="q"/>
                <a:defRPr/>
              </a:pPr>
              <a:r>
                <a:rPr lang="en-GB" altLang="en-US" sz="1400" dirty="0">
                  <a:ea typeface="SimSun" panose="02010600030101010101" pitchFamily="2" charset="-122"/>
                </a:rPr>
                <a:t>Title at the top.</a:t>
              </a:r>
            </a:p>
            <a:p>
              <a:pPr marL="342900" indent="-342900">
                <a:lnSpc>
                  <a:spcPct val="100000"/>
                </a:lnSpc>
                <a:spcBef>
                  <a:spcPct val="0"/>
                </a:spcBef>
                <a:buFont typeface="Wingdings" panose="05000000000000000000" pitchFamily="2" charset="2"/>
                <a:buChar char="q"/>
                <a:defRPr/>
              </a:pPr>
              <a:r>
                <a:rPr lang="en-GB" altLang="en-US" sz="1400" dirty="0">
                  <a:ea typeface="SimSun" panose="02010600030101010101" pitchFamily="2" charset="-122"/>
                </a:rPr>
                <a:t>Pictures in the middle.</a:t>
              </a:r>
            </a:p>
            <a:p>
              <a:pPr marL="342900" indent="-342900">
                <a:lnSpc>
                  <a:spcPct val="100000"/>
                </a:lnSpc>
                <a:spcBef>
                  <a:spcPct val="0"/>
                </a:spcBef>
                <a:buFont typeface="Wingdings" panose="05000000000000000000" pitchFamily="2" charset="2"/>
                <a:buChar char="q"/>
                <a:defRPr/>
              </a:pPr>
              <a:r>
                <a:rPr lang="en-GB" altLang="en-US" sz="1400" dirty="0">
                  <a:ea typeface="SimSun" panose="02010600030101010101" pitchFamily="2" charset="-122"/>
                </a:rPr>
                <a:t>Key information (dates, times, prices, place) at the bottom.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B12DE89-5649-4480-9B77-20FEB5609237}"/>
                </a:ext>
              </a:extLst>
            </p:cNvPr>
            <p:cNvSpPr/>
            <p:nvPr/>
          </p:nvSpPr>
          <p:spPr>
            <a:xfrm>
              <a:off x="977979" y="3202674"/>
              <a:ext cx="7178512" cy="1105088"/>
            </a:xfrm>
            <a:prstGeom prst="rect">
              <a:avLst/>
            </a:prstGeom>
            <a:solidFill>
              <a:srgbClr val="FFE99F"/>
            </a:solidFill>
          </p:spPr>
          <p:txBody>
            <a:bodyPr wrap="square" lIns="108000" tIns="72000" rIns="108000" bIns="108000">
              <a:spAutoFit/>
            </a:bodyPr>
            <a:lstStyle/>
            <a:p>
              <a:pPr marL="285750" indent="-285750">
                <a:spcBef>
                  <a:spcPct val="0"/>
                </a:spcBef>
                <a:defRPr/>
              </a:pPr>
              <a:r>
                <a:rPr lang="en-GB" altLang="en-US" dirty="0">
                  <a:ea typeface="SimSun" panose="02010600030101010101" pitchFamily="2" charset="-122"/>
                </a:rPr>
                <a:t>Make sure features are the correct size:</a:t>
              </a:r>
            </a:p>
            <a:p>
              <a:pPr marL="285750" indent="-285750">
                <a:spcBef>
                  <a:spcPct val="0"/>
                </a:spcBef>
                <a:buFont typeface="Wingdings" panose="05000000000000000000" pitchFamily="2" charset="2"/>
                <a:buChar char="q"/>
                <a:defRPr/>
              </a:pPr>
              <a:r>
                <a:rPr lang="en-GB" altLang="en-US" sz="1400" dirty="0">
                  <a:ea typeface="SimSun" panose="02010600030101010101" pitchFamily="2" charset="-122"/>
                </a:rPr>
                <a:t>Title should be large.</a:t>
              </a:r>
            </a:p>
            <a:p>
              <a:pPr marL="285750" indent="-285750">
                <a:spcBef>
                  <a:spcPct val="0"/>
                </a:spcBef>
                <a:buFont typeface="Wingdings" panose="05000000000000000000" pitchFamily="2" charset="2"/>
                <a:buChar char="q"/>
                <a:defRPr/>
              </a:pPr>
              <a:r>
                <a:rPr lang="en-GB" altLang="en-US" sz="1400" dirty="0">
                  <a:ea typeface="SimSun" panose="02010600030101010101" pitchFamily="2" charset="-122"/>
                </a:rPr>
                <a:t>Pictures need to be big enough to see the detail.</a:t>
              </a:r>
            </a:p>
            <a:p>
              <a:pPr marL="285750" indent="-285750">
                <a:spcBef>
                  <a:spcPct val="0"/>
                </a:spcBef>
                <a:buFont typeface="Wingdings" panose="05000000000000000000" pitchFamily="2" charset="2"/>
                <a:buChar char="q"/>
                <a:defRPr/>
              </a:pPr>
              <a:r>
                <a:rPr lang="en-GB" altLang="en-US" sz="1400" dirty="0">
                  <a:ea typeface="SimSun" panose="02010600030101010101" pitchFamily="2" charset="-122"/>
                </a:rPr>
                <a:t>Ensure key information is large enough to read but not bigger than the title.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2F2F0B5-0C06-42E1-8E5F-3C04714AF8A4}"/>
                </a:ext>
              </a:extLst>
            </p:cNvPr>
            <p:cNvSpPr/>
            <p:nvPr/>
          </p:nvSpPr>
          <p:spPr>
            <a:xfrm>
              <a:off x="977979" y="4307762"/>
              <a:ext cx="7178512" cy="1320531"/>
            </a:xfrm>
            <a:prstGeom prst="rect">
              <a:avLst/>
            </a:prstGeom>
            <a:solidFill>
              <a:srgbClr val="C6DB91"/>
            </a:solidFill>
          </p:spPr>
          <p:txBody>
            <a:bodyPr wrap="square" lIns="108000" tIns="72000" rIns="108000" bIns="108000">
              <a:spAutoFit/>
            </a:bodyPr>
            <a:lstStyle/>
            <a:p>
              <a:pPr marL="285750" indent="-285750">
                <a:spcBef>
                  <a:spcPct val="0"/>
                </a:spcBef>
                <a:defRPr/>
              </a:pPr>
              <a:r>
                <a:rPr lang="en-GB" altLang="en-US" dirty="0">
                  <a:ea typeface="SimSun" panose="02010600030101010101" pitchFamily="2" charset="-122"/>
                </a:rPr>
                <a:t>Experiment with style and formatting:</a:t>
              </a:r>
            </a:p>
            <a:p>
              <a:pPr marL="285750" indent="-285750">
                <a:spcBef>
                  <a:spcPct val="0"/>
                </a:spcBef>
                <a:buFont typeface="Wingdings" panose="05000000000000000000" pitchFamily="2" charset="2"/>
                <a:buChar char="q"/>
                <a:defRPr/>
              </a:pPr>
              <a:r>
                <a:rPr lang="en-GB" altLang="en-US" sz="1400" dirty="0">
                  <a:ea typeface="SimSun" panose="02010600030101010101" pitchFamily="2" charset="-122"/>
                </a:rPr>
                <a:t>Could the title or image be slightly rotated?</a:t>
              </a:r>
            </a:p>
            <a:p>
              <a:pPr marL="285750" indent="-285750">
                <a:spcBef>
                  <a:spcPct val="0"/>
                </a:spcBef>
                <a:buFont typeface="Wingdings" panose="05000000000000000000" pitchFamily="2" charset="2"/>
                <a:buChar char="q"/>
                <a:defRPr/>
              </a:pPr>
              <a:r>
                <a:rPr lang="en-GB" altLang="en-US" sz="1400" dirty="0">
                  <a:ea typeface="SimSun" panose="02010600030101010101" pitchFamily="2" charset="-122"/>
                </a:rPr>
                <a:t>Try out different artistic effects on the image but make sure it is still clear what the image is. </a:t>
              </a:r>
            </a:p>
            <a:p>
              <a:pPr marL="285750" indent="-285750">
                <a:spcBef>
                  <a:spcPct val="0"/>
                </a:spcBef>
                <a:buFont typeface="Wingdings" panose="05000000000000000000" pitchFamily="2" charset="2"/>
                <a:buChar char="q"/>
                <a:defRPr/>
              </a:pPr>
              <a:r>
                <a:rPr lang="en-GB" altLang="en-US" sz="1400" dirty="0">
                  <a:ea typeface="SimSun" panose="02010600030101010101" pitchFamily="2" charset="-122"/>
                </a:rPr>
                <a:t>Could you give the text boxes a colourful background?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3033E77A-DF36-4DD6-B21D-1FF5318A0931}"/>
              </a:ext>
            </a:extLst>
          </p:cNvPr>
          <p:cNvSpPr/>
          <p:nvPr/>
        </p:nvSpPr>
        <p:spPr>
          <a:xfrm>
            <a:off x="977979" y="5697867"/>
            <a:ext cx="7178511" cy="369332"/>
          </a:xfrm>
          <a:prstGeom prst="rect">
            <a:avLst/>
          </a:prstGeom>
          <a:solidFill>
            <a:srgbClr val="C22F5D"/>
          </a:solidFill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 dirty="0">
                <a:solidFill>
                  <a:schemeClr val="bg1"/>
                </a:solidFill>
                <a:ea typeface="SimSun" panose="02010600030101010101" pitchFamily="2" charset="-122"/>
              </a:rPr>
              <a:t>Don’t forget to save your work!</a:t>
            </a:r>
          </a:p>
        </p:txBody>
      </p:sp>
      <p:pic>
        <p:nvPicPr>
          <p:cNvPr id="8" name="Individual Work">
            <a:extLst>
              <a:ext uri="{FF2B5EF4-FFF2-40B4-BE49-F238E27FC236}">
                <a16:creationId xmlns:a16="http://schemas.microsoft.com/office/drawing/2014/main" id="{FD1E24B4-091C-4D8F-AA7D-2BA2570A5B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89" y="722573"/>
            <a:ext cx="722987" cy="72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373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577E8-25E4-4032-81A1-F147FD0FC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winkl" pitchFamily="2" charset="0"/>
                <a:ea typeface="SimSun" panose="02010600030101010101" pitchFamily="2" charset="-122"/>
                <a:sym typeface="Twinkl" pitchFamily="2" charset="0"/>
              </a:rPr>
              <a:t>The Perfect Poster</a:t>
            </a:r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F74CF21-9734-41B8-80F1-56B0FEE195D7}"/>
              </a:ext>
            </a:extLst>
          </p:cNvPr>
          <p:cNvSpPr/>
          <p:nvPr/>
        </p:nvSpPr>
        <p:spPr>
          <a:xfrm>
            <a:off x="977978" y="1551827"/>
            <a:ext cx="73211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ea typeface="SimSun" panose="02010600030101010101" pitchFamily="2" charset="-122"/>
              </a:rPr>
              <a:t>How effective is your partner’s layout? Use the checklist to decide.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2A69D93-7087-486F-B969-DFAE3615F9A4}"/>
              </a:ext>
            </a:extLst>
          </p:cNvPr>
          <p:cNvGrpSpPr/>
          <p:nvPr/>
        </p:nvGrpSpPr>
        <p:grpSpPr>
          <a:xfrm>
            <a:off x="977979" y="2097586"/>
            <a:ext cx="7178512" cy="3530707"/>
            <a:chOff x="977979" y="2097586"/>
            <a:chExt cx="7178512" cy="353070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C4F14AC-5A83-40C1-AD22-A70ECF038F70}"/>
                </a:ext>
              </a:extLst>
            </p:cNvPr>
            <p:cNvSpPr/>
            <p:nvPr/>
          </p:nvSpPr>
          <p:spPr>
            <a:xfrm>
              <a:off x="977979" y="2097586"/>
              <a:ext cx="7178512" cy="1105088"/>
            </a:xfrm>
            <a:prstGeom prst="rect">
              <a:avLst/>
            </a:prstGeom>
            <a:solidFill>
              <a:srgbClr val="ECB0CC"/>
            </a:solidFill>
          </p:spPr>
          <p:txBody>
            <a:bodyPr wrap="square" lIns="108000" tIns="72000" rIns="108000" bIns="108000">
              <a:spAutoFit/>
            </a:bodyPr>
            <a:lstStyle/>
            <a:p>
              <a:pPr marL="285750" indent="-285750">
                <a:lnSpc>
                  <a:spcPct val="100000"/>
                </a:lnSpc>
                <a:spcBef>
                  <a:spcPct val="0"/>
                </a:spcBef>
                <a:defRPr/>
              </a:pPr>
              <a:r>
                <a:rPr lang="en-GB" altLang="en-US" dirty="0">
                  <a:ea typeface="SimSun" panose="02010600030101010101" pitchFamily="2" charset="-122"/>
                </a:rPr>
                <a:t>Place and align features correctly:</a:t>
              </a:r>
            </a:p>
            <a:p>
              <a:pPr marL="342900" indent="-342900">
                <a:lnSpc>
                  <a:spcPct val="100000"/>
                </a:lnSpc>
                <a:spcBef>
                  <a:spcPct val="0"/>
                </a:spcBef>
                <a:buFont typeface="Wingdings" panose="05000000000000000000" pitchFamily="2" charset="2"/>
                <a:buChar char="q"/>
                <a:defRPr/>
              </a:pPr>
              <a:r>
                <a:rPr lang="en-GB" altLang="en-US" sz="1400" dirty="0">
                  <a:ea typeface="SimSun" panose="02010600030101010101" pitchFamily="2" charset="-122"/>
                </a:rPr>
                <a:t>Title at the top.</a:t>
              </a:r>
            </a:p>
            <a:p>
              <a:pPr marL="342900" indent="-342900">
                <a:lnSpc>
                  <a:spcPct val="100000"/>
                </a:lnSpc>
                <a:spcBef>
                  <a:spcPct val="0"/>
                </a:spcBef>
                <a:buFont typeface="Wingdings" panose="05000000000000000000" pitchFamily="2" charset="2"/>
                <a:buChar char="q"/>
                <a:defRPr/>
              </a:pPr>
              <a:r>
                <a:rPr lang="en-GB" altLang="en-US" sz="1400" dirty="0">
                  <a:ea typeface="SimSun" panose="02010600030101010101" pitchFamily="2" charset="-122"/>
                </a:rPr>
                <a:t>Pictures in the middle.</a:t>
              </a:r>
            </a:p>
            <a:p>
              <a:pPr marL="342900" indent="-342900">
                <a:lnSpc>
                  <a:spcPct val="100000"/>
                </a:lnSpc>
                <a:spcBef>
                  <a:spcPct val="0"/>
                </a:spcBef>
                <a:buFont typeface="Wingdings" panose="05000000000000000000" pitchFamily="2" charset="2"/>
                <a:buChar char="q"/>
                <a:defRPr/>
              </a:pPr>
              <a:r>
                <a:rPr lang="en-GB" altLang="en-US" sz="1400" dirty="0">
                  <a:ea typeface="SimSun" panose="02010600030101010101" pitchFamily="2" charset="-122"/>
                </a:rPr>
                <a:t>Key information (dates, times, prices, place) at </a:t>
              </a:r>
              <a:r>
                <a:rPr lang="en-GB" altLang="en-US" sz="1400">
                  <a:ea typeface="SimSun" panose="02010600030101010101" pitchFamily="2" charset="-122"/>
                </a:rPr>
                <a:t>the bottom.</a:t>
              </a:r>
              <a:endParaRPr lang="en-GB" altLang="en-US" sz="1400" dirty="0">
                <a:ea typeface="SimSun" panose="02010600030101010101" pitchFamily="2" charset="-122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B12DE89-5649-4480-9B77-20FEB5609237}"/>
                </a:ext>
              </a:extLst>
            </p:cNvPr>
            <p:cNvSpPr/>
            <p:nvPr/>
          </p:nvSpPr>
          <p:spPr>
            <a:xfrm>
              <a:off x="977979" y="3202674"/>
              <a:ext cx="7178512" cy="1105088"/>
            </a:xfrm>
            <a:prstGeom prst="rect">
              <a:avLst/>
            </a:prstGeom>
            <a:solidFill>
              <a:srgbClr val="FFE99F"/>
            </a:solidFill>
          </p:spPr>
          <p:txBody>
            <a:bodyPr wrap="square" lIns="108000" tIns="72000" rIns="108000" bIns="108000">
              <a:spAutoFit/>
            </a:bodyPr>
            <a:lstStyle/>
            <a:p>
              <a:pPr marL="285750" indent="-285750">
                <a:spcBef>
                  <a:spcPct val="0"/>
                </a:spcBef>
                <a:defRPr/>
              </a:pPr>
              <a:r>
                <a:rPr lang="en-GB" altLang="en-US" dirty="0">
                  <a:ea typeface="SimSun" panose="02010600030101010101" pitchFamily="2" charset="-122"/>
                </a:rPr>
                <a:t>Make sure features are the correct size:</a:t>
              </a:r>
            </a:p>
            <a:p>
              <a:pPr marL="285750" indent="-285750">
                <a:spcBef>
                  <a:spcPct val="0"/>
                </a:spcBef>
                <a:buFont typeface="Wingdings" panose="05000000000000000000" pitchFamily="2" charset="2"/>
                <a:buChar char="q"/>
                <a:defRPr/>
              </a:pPr>
              <a:r>
                <a:rPr lang="en-GB" altLang="en-US" sz="1400" dirty="0">
                  <a:ea typeface="SimSun" panose="02010600030101010101" pitchFamily="2" charset="-122"/>
                </a:rPr>
                <a:t>Title should be large.</a:t>
              </a:r>
            </a:p>
            <a:p>
              <a:pPr marL="285750" indent="-285750">
                <a:spcBef>
                  <a:spcPct val="0"/>
                </a:spcBef>
                <a:buFont typeface="Wingdings" panose="05000000000000000000" pitchFamily="2" charset="2"/>
                <a:buChar char="q"/>
                <a:defRPr/>
              </a:pPr>
              <a:r>
                <a:rPr lang="en-GB" altLang="en-US" sz="1400" dirty="0">
                  <a:ea typeface="SimSun" panose="02010600030101010101" pitchFamily="2" charset="-122"/>
                </a:rPr>
                <a:t>Pictures need to be big enough to see the detail.</a:t>
              </a:r>
            </a:p>
            <a:p>
              <a:pPr marL="285750" indent="-285750">
                <a:spcBef>
                  <a:spcPct val="0"/>
                </a:spcBef>
                <a:buFont typeface="Wingdings" panose="05000000000000000000" pitchFamily="2" charset="2"/>
                <a:buChar char="q"/>
                <a:defRPr/>
              </a:pPr>
              <a:r>
                <a:rPr lang="en-GB" altLang="en-US" sz="1400" dirty="0">
                  <a:ea typeface="SimSun" panose="02010600030101010101" pitchFamily="2" charset="-122"/>
                </a:rPr>
                <a:t>Ensure key information is large enough to read but not bigger than the title.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2F2F0B5-0C06-42E1-8E5F-3C04714AF8A4}"/>
                </a:ext>
              </a:extLst>
            </p:cNvPr>
            <p:cNvSpPr/>
            <p:nvPr/>
          </p:nvSpPr>
          <p:spPr>
            <a:xfrm>
              <a:off x="977979" y="4307762"/>
              <a:ext cx="7178512" cy="1320531"/>
            </a:xfrm>
            <a:prstGeom prst="rect">
              <a:avLst/>
            </a:prstGeom>
            <a:solidFill>
              <a:srgbClr val="C6DB91"/>
            </a:solidFill>
          </p:spPr>
          <p:txBody>
            <a:bodyPr wrap="square" lIns="108000" tIns="72000" rIns="108000" bIns="108000">
              <a:spAutoFit/>
            </a:bodyPr>
            <a:lstStyle/>
            <a:p>
              <a:pPr marL="285750" indent="-285750">
                <a:spcBef>
                  <a:spcPct val="0"/>
                </a:spcBef>
                <a:defRPr/>
              </a:pPr>
              <a:r>
                <a:rPr lang="en-GB" altLang="en-US" dirty="0">
                  <a:ea typeface="SimSun" panose="02010600030101010101" pitchFamily="2" charset="-122"/>
                </a:rPr>
                <a:t>Experiment with style and formatting:</a:t>
              </a:r>
            </a:p>
            <a:p>
              <a:pPr marL="285750" indent="-285750">
                <a:spcBef>
                  <a:spcPct val="0"/>
                </a:spcBef>
                <a:buFont typeface="Wingdings" panose="05000000000000000000" pitchFamily="2" charset="2"/>
                <a:buChar char="q"/>
                <a:defRPr/>
              </a:pPr>
              <a:r>
                <a:rPr lang="en-GB" altLang="en-US" sz="1400" dirty="0">
                  <a:ea typeface="SimSun" panose="02010600030101010101" pitchFamily="2" charset="-122"/>
                </a:rPr>
                <a:t>Could the title or image be slightly rotated?</a:t>
              </a:r>
            </a:p>
            <a:p>
              <a:pPr marL="285750" indent="-285750">
                <a:spcBef>
                  <a:spcPct val="0"/>
                </a:spcBef>
                <a:buFont typeface="Wingdings" panose="05000000000000000000" pitchFamily="2" charset="2"/>
                <a:buChar char="q"/>
                <a:defRPr/>
              </a:pPr>
              <a:r>
                <a:rPr lang="en-GB" altLang="en-US" sz="1400" dirty="0">
                  <a:ea typeface="SimSun" panose="02010600030101010101" pitchFamily="2" charset="-122"/>
                </a:rPr>
                <a:t>Try out different artistic effects on the image but make sure it is still clear what the image is. </a:t>
              </a:r>
            </a:p>
            <a:p>
              <a:pPr marL="285750" indent="-285750">
                <a:spcBef>
                  <a:spcPct val="0"/>
                </a:spcBef>
                <a:buFont typeface="Wingdings" panose="05000000000000000000" pitchFamily="2" charset="2"/>
                <a:buChar char="q"/>
                <a:defRPr/>
              </a:pPr>
              <a:r>
                <a:rPr lang="en-GB" altLang="en-US" sz="1400" dirty="0">
                  <a:ea typeface="SimSun" panose="02010600030101010101" pitchFamily="2" charset="-122"/>
                </a:rPr>
                <a:t>Could you give the text boxes a colourful background?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3033E77A-DF36-4DD6-B21D-1FF5318A0931}"/>
              </a:ext>
            </a:extLst>
          </p:cNvPr>
          <p:cNvSpPr/>
          <p:nvPr/>
        </p:nvSpPr>
        <p:spPr>
          <a:xfrm>
            <a:off x="977979" y="5697867"/>
            <a:ext cx="7178511" cy="369332"/>
          </a:xfrm>
          <a:prstGeom prst="rect">
            <a:avLst/>
          </a:prstGeom>
          <a:solidFill>
            <a:srgbClr val="C22F5D"/>
          </a:solidFill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 dirty="0">
                <a:solidFill>
                  <a:schemeClr val="bg1"/>
                </a:solidFill>
                <a:ea typeface="SimSun" panose="02010600030101010101" pitchFamily="2" charset="-122"/>
              </a:rPr>
              <a:t>Don’t forget to save your work!</a:t>
            </a:r>
          </a:p>
        </p:txBody>
      </p:sp>
      <p:pic>
        <p:nvPicPr>
          <p:cNvPr id="8" name="Individual Work">
            <a:extLst>
              <a:ext uri="{FF2B5EF4-FFF2-40B4-BE49-F238E27FC236}">
                <a16:creationId xmlns:a16="http://schemas.microsoft.com/office/drawing/2014/main" id="{FD1E24B4-091C-4D8F-AA7D-2BA2570A5B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89" y="722573"/>
            <a:ext cx="722987" cy="72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378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C8139-B6B5-4897-AD2F-968F3D14D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latin typeface="Twinkl" pitchFamily="2" charset="0"/>
                <a:ea typeface="SimSun" panose="02010600030101010101" pitchFamily="2" charset="-122"/>
                <a:sym typeface="Twinkl" pitchFamily="2" charset="0"/>
              </a:rPr>
              <a:t>The Perfect Poster</a:t>
            </a:r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7A14B46-8407-4564-8C2C-DA69421B3144}"/>
              </a:ext>
            </a:extLst>
          </p:cNvPr>
          <p:cNvSpPr/>
          <p:nvPr/>
        </p:nvSpPr>
        <p:spPr>
          <a:xfrm>
            <a:off x="1044338" y="1922430"/>
            <a:ext cx="6320558" cy="369332"/>
          </a:xfrm>
          <a:prstGeom prst="rect">
            <a:avLst/>
          </a:prstGeom>
          <a:solidFill>
            <a:srgbClr val="C22F5D"/>
          </a:solidFill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  <a:ea typeface="SimSun" panose="02010600030101010101" pitchFamily="2" charset="-122"/>
              </a:rPr>
              <a:t>Which tools did you use today?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F18059E-E4F4-49C3-8070-049BA1F3C2BD}"/>
              </a:ext>
            </a:extLst>
          </p:cNvPr>
          <p:cNvSpPr/>
          <p:nvPr/>
        </p:nvSpPr>
        <p:spPr>
          <a:xfrm>
            <a:off x="1044337" y="2429325"/>
            <a:ext cx="6231105" cy="646331"/>
          </a:xfrm>
          <a:prstGeom prst="rect">
            <a:avLst/>
          </a:prstGeom>
          <a:solidFill>
            <a:srgbClr val="80B943"/>
          </a:solidFill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  <a:ea typeface="SimSun" panose="02010600030101010101" pitchFamily="2" charset="-122"/>
              </a:rPr>
              <a:t>Do you want to share anything that you think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  <a:ea typeface="SimSun" panose="02010600030101010101" pitchFamily="2" charset="-122"/>
              </a:rPr>
              <a:t>went really well?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B22EAA-310C-4AFA-9E60-46F04095A39A}"/>
              </a:ext>
            </a:extLst>
          </p:cNvPr>
          <p:cNvSpPr/>
          <p:nvPr/>
        </p:nvSpPr>
        <p:spPr>
          <a:xfrm>
            <a:off x="1044338" y="3213219"/>
            <a:ext cx="6231104" cy="646331"/>
          </a:xfrm>
          <a:prstGeom prst="rect">
            <a:avLst/>
          </a:prstGeom>
          <a:solidFill>
            <a:srgbClr val="F7A72A"/>
          </a:solidFill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  <a:ea typeface="SimSun" panose="02010600030101010101" pitchFamily="2" charset="-122"/>
              </a:rPr>
              <a:t>Is there anything that you would still like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  <a:ea typeface="SimSun" panose="02010600030101010101" pitchFamily="2" charset="-122"/>
              </a:rPr>
              <a:t>to know how to do?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57B2EE-BFC2-4949-BAF9-DDC28A6E44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93"/>
          <a:stretch/>
        </p:blipFill>
        <p:spPr>
          <a:xfrm>
            <a:off x="3433000" y="1713708"/>
            <a:ext cx="4863176" cy="469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588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0" dirty="0">
                <a:latin typeface="Twinkl SemiBold" pitchFamily="2" charset="0"/>
              </a:rPr>
              <a:t>Success Criteria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0" dirty="0">
                <a:latin typeface="Twinkl SemiBold" pitchFamily="2" charset="0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628648" y="1274785"/>
            <a:ext cx="7886700" cy="1409700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Twinkl" pitchFamily="2" charset="0"/>
                <a:ea typeface="SimSun" panose="02010600030101010101" pitchFamily="2" charset="-122"/>
                <a:sym typeface="Twinkl" pitchFamily="2" charset="0"/>
              </a:rPr>
              <a:t>I can use formatting tools to create an effective layout.</a:t>
            </a:r>
            <a:endParaRPr lang="en-US" altLang="zh-CN" dirty="0">
              <a:ea typeface="SimSun" panose="02010600030101010101" pitchFamily="2" charset="-122"/>
            </a:endParaRP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48" y="3611286"/>
            <a:ext cx="7886700" cy="2580792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latin typeface="Twinkl" pitchFamily="2" charset="0"/>
                <a:ea typeface="SimSun" panose="02010600030101010101" pitchFamily="2" charset="-122"/>
                <a:sym typeface="Twinkl" pitchFamily="2" charset="0"/>
              </a:rPr>
              <a:t>I can choose and format bullets and numbering.</a:t>
            </a:r>
          </a:p>
          <a:p>
            <a:r>
              <a:rPr lang="en-US" altLang="zh-CN" dirty="0">
                <a:latin typeface="Twinkl" pitchFamily="2" charset="0"/>
                <a:ea typeface="SimSun" panose="02010600030101010101" pitchFamily="2" charset="-122"/>
                <a:sym typeface="Twinkl" pitchFamily="2" charset="0"/>
              </a:rPr>
              <a:t>I can insert and format a text box.</a:t>
            </a:r>
          </a:p>
          <a:p>
            <a:r>
              <a:rPr lang="en-US" altLang="zh-CN" dirty="0">
                <a:latin typeface="Twinkl" pitchFamily="2" charset="0"/>
                <a:ea typeface="SimSun" panose="02010600030101010101" pitchFamily="2" charset="-122"/>
                <a:sym typeface="Twinkl" pitchFamily="2" charset="0"/>
              </a:rPr>
              <a:t>I can suggest ways to improve the layout.</a:t>
            </a:r>
          </a:p>
          <a:p>
            <a:r>
              <a:rPr lang="en-US" altLang="zh-CN" dirty="0">
                <a:solidFill>
                  <a:schemeClr val="tx1"/>
                </a:solidFill>
                <a:latin typeface="Twinkl" pitchFamily="2" charset="0"/>
                <a:ea typeface="SimSun" panose="02010600030101010101" pitchFamily="2" charset="-122"/>
                <a:sym typeface="Twinkl" pitchFamily="2" charset="0"/>
              </a:rPr>
              <a:t>I can select, edit and manipulate text in various ways.</a:t>
            </a:r>
          </a:p>
          <a:p>
            <a:r>
              <a:rPr lang="en-US" altLang="zh-CN" dirty="0">
                <a:solidFill>
                  <a:schemeClr val="tx1"/>
                </a:solidFill>
                <a:latin typeface="Twinkl" pitchFamily="2" charset="0"/>
                <a:ea typeface="SimSun" panose="02010600030101010101" pitchFamily="2" charset="-122"/>
                <a:sym typeface="Twinkl" pitchFamily="2" charset="0"/>
              </a:rPr>
              <a:t>I can use the align tool.</a:t>
            </a:r>
            <a:endParaRPr lang="en-US" altLang="zh-CN" dirty="0">
              <a:solidFill>
                <a:schemeClr val="tx1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1F6E7B-F03E-46C9-8ED2-C07268A860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619" y="706163"/>
            <a:ext cx="723148" cy="723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973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FAF17-6C49-4D0D-9FE1-A49D19054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Computing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FEC9C-B50D-4653-848C-2CBB1AF8FB8B}"/>
              </a:ext>
            </a:extLst>
          </p:cNvPr>
          <p:cNvSpPr/>
          <p:nvPr/>
        </p:nvSpPr>
        <p:spPr>
          <a:xfrm>
            <a:off x="947394" y="1615680"/>
            <a:ext cx="72350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dirty="0"/>
              <a:t>This lesson requires external documents to be opened during the lesson presentation. Viewing the slideshow using ‘Reading View’ will allow you to minimise and re-open the slideshow at the correct slide.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0EF449E-2AAC-45E2-A1FF-B734FF973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393" y="2681488"/>
            <a:ext cx="7204829" cy="646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9899565-99AC-40A0-A51E-6D513DC42249}"/>
              </a:ext>
            </a:extLst>
          </p:cNvPr>
          <p:cNvSpPr/>
          <p:nvPr/>
        </p:nvSpPr>
        <p:spPr>
          <a:xfrm>
            <a:off x="4336330" y="2800835"/>
            <a:ext cx="669303" cy="669303"/>
          </a:xfrm>
          <a:prstGeom prst="ellipse">
            <a:avLst/>
          </a:prstGeom>
          <a:noFill/>
          <a:ln w="28575">
            <a:solidFill>
              <a:srgbClr val="C22F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54998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0" dirty="0">
                <a:latin typeface="Twinkl SemiBold" pitchFamily="2" charset="0"/>
              </a:rPr>
              <a:t>Success Criteria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0" dirty="0">
                <a:latin typeface="Twinkl SemiBold" pitchFamily="2" charset="0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628648" y="1274785"/>
            <a:ext cx="7886700" cy="1409700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Twinkl" pitchFamily="2" charset="0"/>
                <a:ea typeface="SimSun" panose="02010600030101010101" pitchFamily="2" charset="-122"/>
                <a:sym typeface="Twinkl" pitchFamily="2" charset="0"/>
              </a:rPr>
              <a:t>I can use formatting tools to create an effective layout.</a:t>
            </a:r>
            <a:endParaRPr lang="en-US" altLang="zh-CN" dirty="0">
              <a:ea typeface="SimSun" panose="02010600030101010101" pitchFamily="2" charset="-122"/>
            </a:endParaRP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48" y="3611286"/>
            <a:ext cx="7886700" cy="1501123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latin typeface="Twinkl" pitchFamily="2" charset="0"/>
                <a:ea typeface="SimSun" panose="02010600030101010101" pitchFamily="2" charset="-122"/>
                <a:sym typeface="Twinkl" pitchFamily="2" charset="0"/>
              </a:rPr>
              <a:t>I can suggest ways to improve a layout.</a:t>
            </a:r>
          </a:p>
          <a:p>
            <a:r>
              <a:rPr lang="en-US" altLang="zh-CN" dirty="0">
                <a:solidFill>
                  <a:schemeClr val="tx1"/>
                </a:solidFill>
                <a:latin typeface="Twinkl" pitchFamily="2" charset="0"/>
                <a:ea typeface="SimSun" panose="02010600030101010101" pitchFamily="2" charset="-122"/>
                <a:sym typeface="Twinkl" pitchFamily="2" charset="0"/>
              </a:rPr>
              <a:t>I can select, edit and manipulate text in various ways.</a:t>
            </a:r>
          </a:p>
        </p:txBody>
      </p:sp>
    </p:spTree>
    <p:extLst>
      <p:ext uri="{BB962C8B-B14F-4D97-AF65-F5344CB8AC3E}">
        <p14:creationId xmlns:p14="http://schemas.microsoft.com/office/powerpoint/2010/main" val="447285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dirty="0">
                <a:latin typeface="Twinkl" pitchFamily="2" charset="0"/>
                <a:ea typeface="SimSun" panose="02010600030101010101" pitchFamily="2" charset="-122"/>
                <a:sym typeface="Twinkl" pitchFamily="2" charset="0"/>
              </a:rPr>
              <a:t>Bullets and Numbering</a:t>
            </a:r>
            <a:endParaRPr lang="en-GB" sz="3600" dirty="0"/>
          </a:p>
        </p:txBody>
      </p:sp>
      <p:sp>
        <p:nvSpPr>
          <p:cNvPr id="5" name="Rectangle 4"/>
          <p:cNvSpPr/>
          <p:nvPr/>
        </p:nvSpPr>
        <p:spPr>
          <a:xfrm>
            <a:off x="970961" y="1555804"/>
            <a:ext cx="7211506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ea typeface="SimSun" panose="02010600030101010101" pitchFamily="2" charset="-122"/>
              </a:rPr>
              <a:t>Can you and your partner decide which style of list to use for each of these examples?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5E7622B-79B5-4BF0-85FE-55374FF410CD}"/>
              </a:ext>
            </a:extLst>
          </p:cNvPr>
          <p:cNvSpPr/>
          <p:nvPr/>
        </p:nvSpPr>
        <p:spPr>
          <a:xfrm>
            <a:off x="1249050" y="2255208"/>
            <a:ext cx="1946636" cy="369332"/>
          </a:xfrm>
          <a:prstGeom prst="rect">
            <a:avLst/>
          </a:prstGeom>
          <a:solidFill>
            <a:srgbClr val="D97BA9"/>
          </a:solidFill>
        </p:spPr>
        <p:txBody>
          <a:bodyPr wrap="square">
            <a:spAutoFit/>
          </a:bodyPr>
          <a:lstStyle/>
          <a:p>
            <a:pPr marL="342900" indent="-342900" algn="ctr">
              <a:buFont typeface="+mj-lt"/>
              <a:buAutoNum type="arabicPeriod"/>
              <a:defRPr/>
            </a:pPr>
            <a:r>
              <a:rPr lang="en-GB" dirty="0"/>
              <a:t>Numbers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A766789-65A1-4B94-9701-A011AFD62F70}"/>
              </a:ext>
            </a:extLst>
          </p:cNvPr>
          <p:cNvSpPr/>
          <p:nvPr/>
        </p:nvSpPr>
        <p:spPr>
          <a:xfrm>
            <a:off x="3681165" y="2255208"/>
            <a:ext cx="1946636" cy="369332"/>
          </a:xfrm>
          <a:prstGeom prst="rect">
            <a:avLst/>
          </a:prstGeom>
          <a:solidFill>
            <a:srgbClr val="AFCF72"/>
          </a:solidFill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  <a:defRPr/>
            </a:pPr>
            <a:r>
              <a:rPr lang="en-GB" dirty="0"/>
              <a:t>Bullet points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ECA1D8-23DE-4856-BB8F-F55C859A412F}"/>
              </a:ext>
            </a:extLst>
          </p:cNvPr>
          <p:cNvSpPr/>
          <p:nvPr/>
        </p:nvSpPr>
        <p:spPr>
          <a:xfrm>
            <a:off x="6113280" y="2255245"/>
            <a:ext cx="1946636" cy="369332"/>
          </a:xfrm>
          <a:prstGeom prst="rect">
            <a:avLst/>
          </a:prstGeom>
          <a:solidFill>
            <a:srgbClr val="FCC67C"/>
          </a:solidFill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q"/>
              <a:defRPr/>
            </a:pPr>
            <a:r>
              <a:rPr lang="en-GB" dirty="0"/>
              <a:t>Tick boxes</a:t>
            </a:r>
            <a:endParaRPr lang="en-GB" altLang="en-US" dirty="0">
              <a:ea typeface="SimSun" panose="02010600030101010101" pitchFamily="2" charset="-122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47FF955-C8C3-4ADC-B6F8-95A83D3C3B2A}"/>
              </a:ext>
            </a:extLst>
          </p:cNvPr>
          <p:cNvGrpSpPr/>
          <p:nvPr/>
        </p:nvGrpSpPr>
        <p:grpSpPr>
          <a:xfrm>
            <a:off x="900042" y="2789241"/>
            <a:ext cx="2651503" cy="2395501"/>
            <a:chOff x="900042" y="2789241"/>
            <a:chExt cx="2651503" cy="2395501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D4AC6DA-0098-4E30-8117-04EFA9F5F47B}"/>
                </a:ext>
              </a:extLst>
            </p:cNvPr>
            <p:cNvGrpSpPr/>
            <p:nvPr/>
          </p:nvGrpSpPr>
          <p:grpSpPr>
            <a:xfrm>
              <a:off x="980385" y="2845025"/>
              <a:ext cx="2571160" cy="2339717"/>
              <a:chOff x="5370920" y="3365673"/>
              <a:chExt cx="2571160" cy="1664521"/>
            </a:xfrm>
          </p:grpSpPr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1EA52A21-FDE7-4C2D-9912-CC2ECC4915EA}"/>
                  </a:ext>
                </a:extLst>
              </p:cNvPr>
              <p:cNvSpPr/>
              <p:nvPr/>
            </p:nvSpPr>
            <p:spPr>
              <a:xfrm>
                <a:off x="5370920" y="3365673"/>
                <a:ext cx="2571160" cy="1664521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A14AF23E-7196-44A0-A715-87692B235733}"/>
                  </a:ext>
                </a:extLst>
              </p:cNvPr>
              <p:cNvSpPr/>
              <p:nvPr/>
            </p:nvSpPr>
            <p:spPr>
              <a:xfrm>
                <a:off x="5557153" y="3516697"/>
                <a:ext cx="2303676" cy="11823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600" u="sng" dirty="0">
                    <a:latin typeface="Twinkl" pitchFamily="2" charset="0"/>
                    <a:ea typeface="SimSun" panose="02010600030101010101" pitchFamily="2" charset="-122"/>
                    <a:sym typeface="Twinkl" pitchFamily="2" charset="0"/>
                  </a:rPr>
                  <a:t>Features of </a:t>
                </a:r>
              </a:p>
              <a:p>
                <a:pPr algn="ctr"/>
                <a:r>
                  <a:rPr lang="en-US" altLang="zh-CN" sz="1600" u="sng" dirty="0">
                    <a:latin typeface="Twinkl" pitchFamily="2" charset="0"/>
                    <a:ea typeface="SimSun" panose="02010600030101010101" pitchFamily="2" charset="-122"/>
                    <a:sym typeface="Twinkl" pitchFamily="2" charset="0"/>
                  </a:rPr>
                  <a:t>a Poster</a:t>
                </a:r>
              </a:p>
              <a:p>
                <a:pPr algn="ctr"/>
                <a:endParaRPr lang="en-US" altLang="zh-CN" sz="1400" u="sng" dirty="0">
                  <a:latin typeface="Twinkl" pitchFamily="2" charset="0"/>
                  <a:ea typeface="SimSun" panose="02010600030101010101" pitchFamily="2" charset="-122"/>
                  <a:sym typeface="Twinkl" pitchFamily="2" charset="0"/>
                </a:endParaRPr>
              </a:p>
              <a:p>
                <a:r>
                  <a:rPr lang="en-US" altLang="zh-CN" sz="1400" dirty="0">
                    <a:latin typeface="Twinkl" pitchFamily="2" charset="0"/>
                    <a:ea typeface="SimSun" panose="02010600030101010101" pitchFamily="2" charset="-122"/>
                    <a:sym typeface="Twinkl" pitchFamily="2" charset="0"/>
                  </a:rPr>
                  <a:t>  A bold title</a:t>
                </a:r>
              </a:p>
              <a:p>
                <a:r>
                  <a:rPr lang="en-US" altLang="zh-CN" sz="1400" dirty="0">
                    <a:latin typeface="Twinkl" pitchFamily="2" charset="0"/>
                    <a:ea typeface="SimSun" panose="02010600030101010101" pitchFamily="2" charset="-122"/>
                    <a:sym typeface="Twinkl" pitchFamily="2" charset="0"/>
                  </a:rPr>
                  <a:t>  Appealing images</a:t>
                </a:r>
              </a:p>
              <a:p>
                <a:r>
                  <a:rPr lang="en-US" altLang="zh-CN" sz="1400" dirty="0">
                    <a:latin typeface="Twinkl" pitchFamily="2" charset="0"/>
                    <a:ea typeface="SimSun" panose="02010600030101010101" pitchFamily="2" charset="-122"/>
                    <a:sym typeface="Twinkl" pitchFamily="2" charset="0"/>
                  </a:rPr>
                  <a:t>  Bright </a:t>
                </a:r>
                <a:r>
                  <a:rPr lang="en-US" altLang="zh-CN" sz="1400" dirty="0" err="1">
                    <a:latin typeface="Twinkl" pitchFamily="2" charset="0"/>
                    <a:ea typeface="SimSun" panose="02010600030101010101" pitchFamily="2" charset="-122"/>
                    <a:sym typeface="Twinkl" pitchFamily="2" charset="0"/>
                  </a:rPr>
                  <a:t>colours</a:t>
                </a:r>
                <a:endParaRPr lang="en-US" altLang="zh-CN" sz="1400" dirty="0">
                  <a:latin typeface="Twinkl" pitchFamily="2" charset="0"/>
                  <a:ea typeface="SimSun" panose="02010600030101010101" pitchFamily="2" charset="-122"/>
                  <a:sym typeface="Twinkl" pitchFamily="2" charset="0"/>
                </a:endParaRPr>
              </a:p>
              <a:p>
                <a:r>
                  <a:rPr lang="en-US" altLang="zh-CN" sz="1400" dirty="0">
                    <a:latin typeface="Twinkl" pitchFamily="2" charset="0"/>
                    <a:ea typeface="SimSun" panose="02010600030101010101" pitchFamily="2" charset="-122"/>
                    <a:sym typeface="Twinkl" pitchFamily="2" charset="0"/>
                  </a:rPr>
                  <a:t>  Clear information</a:t>
                </a:r>
              </a:p>
            </p:txBody>
          </p:sp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B40EAA3-4D38-452B-A53B-6E24584731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52407">
              <a:off x="900042" y="2789241"/>
              <a:ext cx="679159" cy="96046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710B116-2C43-4EFD-B042-E0D337A4E66A}"/>
              </a:ext>
            </a:extLst>
          </p:cNvPr>
          <p:cNvGrpSpPr/>
          <p:nvPr/>
        </p:nvGrpSpPr>
        <p:grpSpPr>
          <a:xfrm>
            <a:off x="5611307" y="2656442"/>
            <a:ext cx="2871465" cy="2528300"/>
            <a:chOff x="5611307" y="2656442"/>
            <a:chExt cx="2871465" cy="25283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62EFA82-B843-4BD9-AE2C-9FA972623AEA}"/>
                </a:ext>
              </a:extLst>
            </p:cNvPr>
            <p:cNvGrpSpPr/>
            <p:nvPr/>
          </p:nvGrpSpPr>
          <p:grpSpPr>
            <a:xfrm>
              <a:off x="5611307" y="2845025"/>
              <a:ext cx="2571160" cy="2339717"/>
              <a:chOff x="5370920" y="3365673"/>
              <a:chExt cx="2571160" cy="1664521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BD6FAEC2-D430-4570-ACFA-548FA6C1783F}"/>
                  </a:ext>
                </a:extLst>
              </p:cNvPr>
              <p:cNvSpPr/>
              <p:nvPr/>
            </p:nvSpPr>
            <p:spPr>
              <a:xfrm>
                <a:off x="5370920" y="3365673"/>
                <a:ext cx="2571160" cy="1664521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77E4A47-6EA6-4EAE-9516-71E685E24B2C}"/>
                  </a:ext>
                </a:extLst>
              </p:cNvPr>
              <p:cNvSpPr/>
              <p:nvPr/>
            </p:nvSpPr>
            <p:spPr>
              <a:xfrm>
                <a:off x="5519392" y="3470524"/>
                <a:ext cx="2220013" cy="12042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600" u="sng" dirty="0">
                    <a:latin typeface="Twinkl" pitchFamily="2" charset="0"/>
                    <a:ea typeface="SimSun" panose="02010600030101010101" pitchFamily="2" charset="-122"/>
                    <a:sym typeface="Twinkl" pitchFamily="2" charset="0"/>
                  </a:rPr>
                  <a:t>Things to </a:t>
                </a:r>
                <a:br>
                  <a:rPr lang="en-US" altLang="zh-CN" sz="1600" u="sng" dirty="0">
                    <a:latin typeface="Twinkl" pitchFamily="2" charset="0"/>
                    <a:ea typeface="SimSun" panose="02010600030101010101" pitchFamily="2" charset="-122"/>
                    <a:sym typeface="Twinkl" pitchFamily="2" charset="0"/>
                  </a:rPr>
                </a:br>
                <a:r>
                  <a:rPr lang="en-US" altLang="zh-CN" sz="1600" u="sng" dirty="0">
                    <a:latin typeface="Twinkl" pitchFamily="2" charset="0"/>
                    <a:ea typeface="SimSun" panose="02010600030101010101" pitchFamily="2" charset="-122"/>
                    <a:sym typeface="Twinkl" pitchFamily="2" charset="0"/>
                  </a:rPr>
                  <a:t>Do Checklist</a:t>
                </a:r>
              </a:p>
              <a:p>
                <a:endParaRPr lang="en-US" altLang="zh-CN" sz="1600" u="sng" dirty="0">
                  <a:latin typeface="Twinkl" pitchFamily="2" charset="0"/>
                  <a:ea typeface="SimSun" panose="02010600030101010101" pitchFamily="2" charset="-122"/>
                  <a:sym typeface="Twinkl" pitchFamily="2" charset="0"/>
                </a:endParaRPr>
              </a:p>
              <a:p>
                <a:r>
                  <a:rPr lang="en-US" altLang="zh-CN" sz="1400" dirty="0">
                    <a:latin typeface="Twinkl" pitchFamily="2" charset="0"/>
                    <a:ea typeface="SimSun" panose="02010600030101010101" pitchFamily="2" charset="-122"/>
                    <a:sym typeface="Twinkl" pitchFamily="2" charset="0"/>
                  </a:rPr>
                  <a:t>   Finish homework</a:t>
                </a:r>
              </a:p>
              <a:p>
                <a:r>
                  <a:rPr lang="en-US" altLang="zh-CN" sz="1400" dirty="0">
                    <a:latin typeface="Twinkl" pitchFamily="2" charset="0"/>
                    <a:ea typeface="SimSun" panose="02010600030101010101" pitchFamily="2" charset="-122"/>
                    <a:sym typeface="Twinkl" pitchFamily="2" charset="0"/>
                  </a:rPr>
                  <a:t>   Tidy my room</a:t>
                </a:r>
              </a:p>
              <a:p>
                <a:r>
                  <a:rPr lang="en-US" altLang="zh-CN" sz="1400" dirty="0">
                    <a:latin typeface="Twinkl" pitchFamily="2" charset="0"/>
                    <a:ea typeface="SimSun" panose="02010600030101010101" pitchFamily="2" charset="-122"/>
                    <a:sym typeface="Twinkl" pitchFamily="2" charset="0"/>
                  </a:rPr>
                  <a:t>   Go to football training</a:t>
                </a:r>
              </a:p>
              <a:p>
                <a:r>
                  <a:rPr lang="en-US" altLang="zh-CN" sz="1400" dirty="0">
                    <a:latin typeface="Twinkl" pitchFamily="2" charset="0"/>
                    <a:ea typeface="SimSun" panose="02010600030101010101" pitchFamily="2" charset="-122"/>
                    <a:sym typeface="Twinkl" pitchFamily="2" charset="0"/>
                  </a:rPr>
                  <a:t>   Have a bath</a:t>
                </a:r>
              </a:p>
            </p:txBody>
          </p:sp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B694C38-B495-4F64-B372-3DDFD916B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495675" y="2656442"/>
              <a:ext cx="987097" cy="1028425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FCA135F-3899-47E1-81C3-6F7FB85815ED}"/>
              </a:ext>
            </a:extLst>
          </p:cNvPr>
          <p:cNvGrpSpPr/>
          <p:nvPr/>
        </p:nvGrpSpPr>
        <p:grpSpPr>
          <a:xfrm>
            <a:off x="3129701" y="3214356"/>
            <a:ext cx="2912882" cy="2955621"/>
            <a:chOff x="3129701" y="3214356"/>
            <a:chExt cx="2912882" cy="2955621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E165D0A-7668-4E97-ACA9-A23291FC0A4A}"/>
                </a:ext>
              </a:extLst>
            </p:cNvPr>
            <p:cNvGrpSpPr/>
            <p:nvPr/>
          </p:nvGrpSpPr>
          <p:grpSpPr>
            <a:xfrm>
              <a:off x="3129701" y="3214356"/>
              <a:ext cx="2799761" cy="2781255"/>
              <a:chOff x="970961" y="2601450"/>
              <a:chExt cx="2799761" cy="2781255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E76AB462-E4CE-4BC7-AE52-469F671CC4FD}"/>
                  </a:ext>
                </a:extLst>
              </p:cNvPr>
              <p:cNvSpPr/>
              <p:nvPr/>
            </p:nvSpPr>
            <p:spPr>
              <a:xfrm>
                <a:off x="970961" y="2601450"/>
                <a:ext cx="2799761" cy="2781255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B778C29-BF3E-4109-81C8-9CD2C827290B}"/>
                  </a:ext>
                </a:extLst>
              </p:cNvPr>
              <p:cNvSpPr/>
              <p:nvPr/>
            </p:nvSpPr>
            <p:spPr>
              <a:xfrm>
                <a:off x="1140644" y="2806903"/>
                <a:ext cx="2573516" cy="20621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1600" u="sng" dirty="0">
                    <a:latin typeface="Twinkl" pitchFamily="2" charset="0"/>
                    <a:ea typeface="SimSun" panose="02010600030101010101" pitchFamily="2" charset="-122"/>
                    <a:sym typeface="Twinkl" pitchFamily="2" charset="0"/>
                  </a:rPr>
                  <a:t>Making Toast</a:t>
                </a:r>
              </a:p>
              <a:p>
                <a:pPr algn="ctr"/>
                <a:endParaRPr lang="en-US" altLang="zh-CN" sz="1400" u="sng" dirty="0">
                  <a:latin typeface="Twinkl" pitchFamily="2" charset="0"/>
                  <a:ea typeface="SimSun" panose="02010600030101010101" pitchFamily="2" charset="-122"/>
                  <a:sym typeface="Twinkl" pitchFamily="2" charset="0"/>
                </a:endParaRPr>
              </a:p>
              <a:p>
                <a:r>
                  <a:rPr lang="en-US" altLang="zh-CN" sz="1400" dirty="0">
                    <a:latin typeface="Twinkl" pitchFamily="2" charset="0"/>
                    <a:ea typeface="SimSun" panose="02010600030101010101" pitchFamily="2" charset="-122"/>
                    <a:sym typeface="Twinkl" pitchFamily="2" charset="0"/>
                  </a:rPr>
                  <a:t>Place bread in the toaster.</a:t>
                </a:r>
              </a:p>
              <a:p>
                <a:r>
                  <a:rPr lang="en-US" altLang="zh-CN" sz="1400" dirty="0">
                    <a:latin typeface="Twinkl" pitchFamily="2" charset="0"/>
                    <a:ea typeface="SimSun" panose="02010600030101010101" pitchFamily="2" charset="-122"/>
                    <a:sym typeface="Twinkl" pitchFamily="2" charset="0"/>
                  </a:rPr>
                  <a:t>Set the time dial to 3 minutes.</a:t>
                </a:r>
              </a:p>
              <a:p>
                <a:r>
                  <a:rPr lang="en-US" altLang="zh-CN" sz="1400" dirty="0">
                    <a:latin typeface="Twinkl" pitchFamily="2" charset="0"/>
                    <a:ea typeface="SimSun" panose="02010600030101010101" pitchFamily="2" charset="-122"/>
                    <a:sym typeface="Twinkl" pitchFamily="2" charset="0"/>
                  </a:rPr>
                  <a:t>Push down the lever.</a:t>
                </a:r>
              </a:p>
              <a:p>
                <a:r>
                  <a:rPr lang="en-US" altLang="zh-CN" sz="1400" dirty="0">
                    <a:latin typeface="Twinkl" pitchFamily="2" charset="0"/>
                    <a:ea typeface="SimSun" panose="02010600030101010101" pitchFamily="2" charset="-122"/>
                    <a:sym typeface="Twinkl" pitchFamily="2" charset="0"/>
                  </a:rPr>
                  <a:t>When the toast is ready it </a:t>
                </a:r>
                <a:br>
                  <a:rPr lang="en-US" altLang="zh-CN" sz="1400" dirty="0">
                    <a:latin typeface="Twinkl" pitchFamily="2" charset="0"/>
                    <a:ea typeface="SimSun" panose="02010600030101010101" pitchFamily="2" charset="-122"/>
                    <a:sym typeface="Twinkl" pitchFamily="2" charset="0"/>
                  </a:rPr>
                </a:br>
                <a:r>
                  <a:rPr lang="en-US" altLang="zh-CN" sz="1400" dirty="0">
                    <a:latin typeface="Twinkl" pitchFamily="2" charset="0"/>
                    <a:ea typeface="SimSun" panose="02010600030101010101" pitchFamily="2" charset="-122"/>
                    <a:sym typeface="Twinkl" pitchFamily="2" charset="0"/>
                  </a:rPr>
                  <a:t>will pop up.</a:t>
                </a:r>
              </a:p>
              <a:p>
                <a:r>
                  <a:rPr lang="en-US" altLang="zh-CN" sz="1400" dirty="0">
                    <a:latin typeface="Twinkl" pitchFamily="2" charset="0"/>
                    <a:ea typeface="SimSun" panose="02010600030101010101" pitchFamily="2" charset="-122"/>
                    <a:sym typeface="Twinkl" pitchFamily="2" charset="0"/>
                  </a:rPr>
                  <a:t>Spread butter onto </a:t>
                </a:r>
              </a:p>
              <a:p>
                <a:r>
                  <a:rPr lang="en-US" altLang="zh-CN" sz="1400" dirty="0">
                    <a:latin typeface="Twinkl" pitchFamily="2" charset="0"/>
                    <a:ea typeface="SimSun" panose="02010600030101010101" pitchFamily="2" charset="-122"/>
                    <a:sym typeface="Twinkl" pitchFamily="2" charset="0"/>
                  </a:rPr>
                  <a:t>the warm toast.</a:t>
                </a:r>
              </a:p>
            </p:txBody>
          </p:sp>
        </p:grp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76B50C7-FAC0-476E-B6F5-D36ADDA255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4284" y="4938168"/>
              <a:ext cx="1288299" cy="1231809"/>
            </a:xfrm>
            <a:prstGeom prst="rect">
              <a:avLst/>
            </a:prstGeom>
          </p:spPr>
        </p:pic>
      </p:grpSp>
      <p:pic>
        <p:nvPicPr>
          <p:cNvPr id="32" name="Pairs">
            <a:extLst>
              <a:ext uri="{FF2B5EF4-FFF2-40B4-BE49-F238E27FC236}">
                <a16:creationId xmlns:a16="http://schemas.microsoft.com/office/drawing/2014/main" id="{14E3418A-AD1F-43EE-B51E-2482AE74B1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158" y="726046"/>
            <a:ext cx="719515" cy="71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4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dirty="0">
                <a:latin typeface="Twinkl" pitchFamily="2" charset="0"/>
                <a:ea typeface="SimSun" panose="02010600030101010101" pitchFamily="2" charset="-122"/>
                <a:sym typeface="Twinkl" pitchFamily="2" charset="0"/>
              </a:rPr>
              <a:t>Bullets and Numbering</a:t>
            </a:r>
            <a:endParaRPr lang="en-GB" sz="3600" dirty="0"/>
          </a:p>
        </p:txBody>
      </p:sp>
      <p:sp>
        <p:nvSpPr>
          <p:cNvPr id="5" name="Rectangle 4"/>
          <p:cNvSpPr/>
          <p:nvPr/>
        </p:nvSpPr>
        <p:spPr>
          <a:xfrm>
            <a:off x="970961" y="1555804"/>
            <a:ext cx="7211506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ea typeface="SimSun" panose="02010600030101010101" pitchFamily="2" charset="-122"/>
              </a:rPr>
              <a:t>Can you and your partner decide which style of list to use for each of these examples?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47FF955-C8C3-4ADC-B6F8-95A83D3C3B2A}"/>
              </a:ext>
            </a:extLst>
          </p:cNvPr>
          <p:cNvGrpSpPr/>
          <p:nvPr/>
        </p:nvGrpSpPr>
        <p:grpSpPr>
          <a:xfrm>
            <a:off x="935614" y="2322572"/>
            <a:ext cx="2571160" cy="2377921"/>
            <a:chOff x="980385" y="2806821"/>
            <a:chExt cx="2571160" cy="2377921"/>
          </a:xfrm>
          <a:solidFill>
            <a:srgbClr val="AFCF72"/>
          </a:solidFill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D4AC6DA-0098-4E30-8117-04EFA9F5F47B}"/>
                </a:ext>
              </a:extLst>
            </p:cNvPr>
            <p:cNvGrpSpPr/>
            <p:nvPr/>
          </p:nvGrpSpPr>
          <p:grpSpPr>
            <a:xfrm>
              <a:off x="980385" y="2845025"/>
              <a:ext cx="2571160" cy="2339717"/>
              <a:chOff x="5370920" y="3365673"/>
              <a:chExt cx="2571160" cy="1664521"/>
            </a:xfrm>
            <a:grpFill/>
          </p:grpSpPr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1EA52A21-FDE7-4C2D-9912-CC2ECC4915EA}"/>
                  </a:ext>
                </a:extLst>
              </p:cNvPr>
              <p:cNvSpPr/>
              <p:nvPr/>
            </p:nvSpPr>
            <p:spPr>
              <a:xfrm>
                <a:off x="5370920" y="3365673"/>
                <a:ext cx="2571160" cy="1664521"/>
              </a:xfrm>
              <a:prstGeom prst="roundRect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A14AF23E-7196-44A0-A715-87692B235733}"/>
                  </a:ext>
                </a:extLst>
              </p:cNvPr>
              <p:cNvSpPr/>
              <p:nvPr/>
            </p:nvSpPr>
            <p:spPr>
              <a:xfrm>
                <a:off x="5557153" y="3516697"/>
                <a:ext cx="2303676" cy="11823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600" u="sng" dirty="0">
                    <a:latin typeface="Twinkl" pitchFamily="2" charset="0"/>
                    <a:ea typeface="SimSun" panose="02010600030101010101" pitchFamily="2" charset="-122"/>
                    <a:sym typeface="Twinkl" pitchFamily="2" charset="0"/>
                  </a:rPr>
                  <a:t>Features of </a:t>
                </a:r>
              </a:p>
              <a:p>
                <a:pPr algn="ctr"/>
                <a:r>
                  <a:rPr lang="en-US" altLang="zh-CN" sz="1600" u="sng" dirty="0">
                    <a:latin typeface="Twinkl" pitchFamily="2" charset="0"/>
                    <a:ea typeface="SimSun" panose="02010600030101010101" pitchFamily="2" charset="-122"/>
                    <a:sym typeface="Twinkl" pitchFamily="2" charset="0"/>
                  </a:rPr>
                  <a:t>a Poster</a:t>
                </a:r>
              </a:p>
              <a:p>
                <a:pPr algn="ctr"/>
                <a:endParaRPr lang="en-US" altLang="zh-CN" sz="1400" u="sng" dirty="0">
                  <a:latin typeface="Twinkl" pitchFamily="2" charset="0"/>
                  <a:ea typeface="SimSun" panose="02010600030101010101" pitchFamily="2" charset="-122"/>
                  <a:sym typeface="Twinkl" pitchFamily="2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400" dirty="0">
                    <a:latin typeface="Twinkl" pitchFamily="2" charset="0"/>
                    <a:ea typeface="SimSun" panose="02010600030101010101" pitchFamily="2" charset="-122"/>
                    <a:sym typeface="Twinkl" pitchFamily="2" charset="0"/>
                  </a:rPr>
                  <a:t>  A bold title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400" dirty="0">
                    <a:latin typeface="Twinkl" pitchFamily="2" charset="0"/>
                    <a:ea typeface="SimSun" panose="02010600030101010101" pitchFamily="2" charset="-122"/>
                    <a:sym typeface="Twinkl" pitchFamily="2" charset="0"/>
                  </a:rPr>
                  <a:t>  Appealing images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400" dirty="0">
                    <a:latin typeface="Twinkl" pitchFamily="2" charset="0"/>
                    <a:ea typeface="SimSun" panose="02010600030101010101" pitchFamily="2" charset="-122"/>
                    <a:sym typeface="Twinkl" pitchFamily="2" charset="0"/>
                  </a:rPr>
                  <a:t>  Bright </a:t>
                </a:r>
                <a:r>
                  <a:rPr lang="en-US" altLang="zh-CN" sz="1400" dirty="0" err="1">
                    <a:latin typeface="Twinkl" pitchFamily="2" charset="0"/>
                    <a:ea typeface="SimSun" panose="02010600030101010101" pitchFamily="2" charset="-122"/>
                    <a:sym typeface="Twinkl" pitchFamily="2" charset="0"/>
                  </a:rPr>
                  <a:t>colours</a:t>
                </a:r>
                <a:endParaRPr lang="en-US" altLang="zh-CN" sz="1400" dirty="0">
                  <a:latin typeface="Twinkl" pitchFamily="2" charset="0"/>
                  <a:ea typeface="SimSun" panose="02010600030101010101" pitchFamily="2" charset="-122"/>
                  <a:sym typeface="Twinkl" pitchFamily="2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400" dirty="0">
                    <a:latin typeface="Twinkl" pitchFamily="2" charset="0"/>
                    <a:ea typeface="SimSun" panose="02010600030101010101" pitchFamily="2" charset="-122"/>
                    <a:sym typeface="Twinkl" pitchFamily="2" charset="0"/>
                  </a:rPr>
                  <a:t>  Clear information</a:t>
                </a:r>
              </a:p>
            </p:txBody>
          </p:sp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B40EAA3-4D38-452B-A53B-6E24584731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52407">
              <a:off x="982921" y="2806821"/>
              <a:ext cx="679159" cy="96046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438A428-4D09-4F57-8810-CBBDA6A74344}"/>
              </a:ext>
            </a:extLst>
          </p:cNvPr>
          <p:cNvGrpSpPr/>
          <p:nvPr/>
        </p:nvGrpSpPr>
        <p:grpSpPr>
          <a:xfrm>
            <a:off x="4567235" y="2145067"/>
            <a:ext cx="4572000" cy="2528300"/>
            <a:chOff x="4567235" y="2145067"/>
            <a:chExt cx="4572000" cy="2528300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710B116-2C43-4EFD-B042-E0D337A4E66A}"/>
                </a:ext>
              </a:extLst>
            </p:cNvPr>
            <p:cNvGrpSpPr/>
            <p:nvPr/>
          </p:nvGrpSpPr>
          <p:grpSpPr>
            <a:xfrm>
              <a:off x="5611307" y="2145067"/>
              <a:ext cx="2871465" cy="2528300"/>
              <a:chOff x="5611307" y="2656442"/>
              <a:chExt cx="2871465" cy="2528300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662EFA82-B843-4BD9-AE2C-9FA972623AEA}"/>
                  </a:ext>
                </a:extLst>
              </p:cNvPr>
              <p:cNvGrpSpPr/>
              <p:nvPr/>
            </p:nvGrpSpPr>
            <p:grpSpPr>
              <a:xfrm>
                <a:off x="5611307" y="2845025"/>
                <a:ext cx="2571160" cy="2339717"/>
                <a:chOff x="5370920" y="3365673"/>
                <a:chExt cx="2571160" cy="1664521"/>
              </a:xfrm>
            </p:grpSpPr>
            <p:sp>
              <p:nvSpPr>
                <p:cNvPr id="14" name="Rectangle: Rounded Corners 13">
                  <a:extLst>
                    <a:ext uri="{FF2B5EF4-FFF2-40B4-BE49-F238E27FC236}">
                      <a16:creationId xmlns:a16="http://schemas.microsoft.com/office/drawing/2014/main" id="{BD6FAEC2-D430-4570-ACFA-548FA6C1783F}"/>
                    </a:ext>
                  </a:extLst>
                </p:cNvPr>
                <p:cNvSpPr/>
                <p:nvPr/>
              </p:nvSpPr>
              <p:spPr>
                <a:xfrm>
                  <a:off x="5370920" y="3365673"/>
                  <a:ext cx="2571160" cy="1664521"/>
                </a:xfrm>
                <a:prstGeom prst="roundRect">
                  <a:avLst/>
                </a:prstGeom>
                <a:solidFill>
                  <a:srgbClr val="FCC67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E77E4A47-6EA6-4EAE-9516-71E685E24B2C}"/>
                    </a:ext>
                  </a:extLst>
                </p:cNvPr>
                <p:cNvSpPr/>
                <p:nvPr/>
              </p:nvSpPr>
              <p:spPr>
                <a:xfrm>
                  <a:off x="5679595" y="3470415"/>
                  <a:ext cx="2220013" cy="135754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endParaRPr lang="en-US" altLang="zh-CN" sz="1600" u="sng" dirty="0">
                    <a:latin typeface="Twinkl" pitchFamily="2" charset="0"/>
                    <a:ea typeface="SimSun" panose="02010600030101010101" pitchFamily="2" charset="-122"/>
                    <a:sym typeface="Twinkl" pitchFamily="2" charset="0"/>
                  </a:endParaRPr>
                </a:p>
                <a:p>
                  <a:endParaRPr lang="en-US" altLang="zh-CN" sz="1600" u="sng" dirty="0">
                    <a:latin typeface="Twinkl" pitchFamily="2" charset="0"/>
                    <a:ea typeface="SimSun" panose="02010600030101010101" pitchFamily="2" charset="-122"/>
                    <a:sym typeface="Twinkl" pitchFamily="2" charset="0"/>
                  </a:endParaRPr>
                </a:p>
                <a:p>
                  <a:endParaRPr lang="en-US" altLang="zh-CN" sz="1600" u="sng" dirty="0">
                    <a:latin typeface="Twinkl" pitchFamily="2" charset="0"/>
                    <a:ea typeface="SimSun" panose="02010600030101010101" pitchFamily="2" charset="-122"/>
                    <a:sym typeface="Twinkl" pitchFamily="2" charset="0"/>
                  </a:endParaRPr>
                </a:p>
                <a:p>
                  <a:pPr marL="285750" indent="-285750">
                    <a:buFont typeface="Wingdings" panose="05000000000000000000" pitchFamily="2" charset="2"/>
                    <a:buChar char="q"/>
                  </a:pPr>
                  <a:r>
                    <a:rPr lang="en-US" altLang="zh-CN" sz="1400" dirty="0">
                      <a:latin typeface="Twinkl" pitchFamily="2" charset="0"/>
                      <a:ea typeface="SimSun" panose="02010600030101010101" pitchFamily="2" charset="-122"/>
                      <a:sym typeface="Twinkl" pitchFamily="2" charset="0"/>
                    </a:rPr>
                    <a:t>Finish homework</a:t>
                  </a:r>
                </a:p>
                <a:p>
                  <a:pPr marL="285750" indent="-285750">
                    <a:buFont typeface="Wingdings" panose="05000000000000000000" pitchFamily="2" charset="2"/>
                    <a:buChar char="q"/>
                  </a:pPr>
                  <a:r>
                    <a:rPr lang="en-US" altLang="zh-CN" sz="1400" dirty="0">
                      <a:latin typeface="Twinkl" pitchFamily="2" charset="0"/>
                      <a:ea typeface="SimSun" panose="02010600030101010101" pitchFamily="2" charset="-122"/>
                      <a:sym typeface="Twinkl" pitchFamily="2" charset="0"/>
                    </a:rPr>
                    <a:t>Tidy my room</a:t>
                  </a:r>
                </a:p>
                <a:p>
                  <a:pPr marL="285750" indent="-285750">
                    <a:buFont typeface="Wingdings" panose="05000000000000000000" pitchFamily="2" charset="2"/>
                    <a:buChar char="q"/>
                  </a:pPr>
                  <a:r>
                    <a:rPr lang="en-US" altLang="zh-CN" sz="1400" dirty="0">
                      <a:latin typeface="Twinkl" pitchFamily="2" charset="0"/>
                      <a:ea typeface="SimSun" panose="02010600030101010101" pitchFamily="2" charset="-122"/>
                      <a:sym typeface="Twinkl" pitchFamily="2" charset="0"/>
                    </a:rPr>
                    <a:t>Go to football training</a:t>
                  </a:r>
                </a:p>
                <a:p>
                  <a:pPr marL="285750" indent="-285750">
                    <a:buFont typeface="Wingdings" panose="05000000000000000000" pitchFamily="2" charset="2"/>
                    <a:buChar char="q"/>
                  </a:pPr>
                  <a:r>
                    <a:rPr lang="en-US" altLang="zh-CN" sz="1400" dirty="0">
                      <a:latin typeface="Twinkl" pitchFamily="2" charset="0"/>
                      <a:ea typeface="SimSun" panose="02010600030101010101" pitchFamily="2" charset="-122"/>
                      <a:sym typeface="Twinkl" pitchFamily="2" charset="0"/>
                    </a:rPr>
                    <a:t>Have a bath</a:t>
                  </a:r>
                </a:p>
              </p:txBody>
            </p:sp>
          </p:grpSp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BB694C38-B495-4F64-B372-3DDFD916B8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7495675" y="2656442"/>
                <a:ext cx="987097" cy="1028425"/>
              </a:xfrm>
              <a:prstGeom prst="rect">
                <a:avLst/>
              </a:prstGeom>
            </p:spPr>
          </p:pic>
        </p:grp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EFB692B-E20E-4B63-BB48-C0BC9D472406}"/>
                </a:ext>
              </a:extLst>
            </p:cNvPr>
            <p:cNvSpPr/>
            <p:nvPr/>
          </p:nvSpPr>
          <p:spPr>
            <a:xfrm>
              <a:off x="4567235" y="2437082"/>
              <a:ext cx="4572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en-US" altLang="zh-CN" u="sng" dirty="0">
                  <a:latin typeface="Twinkl" pitchFamily="2" charset="0"/>
                  <a:ea typeface="SimSun" panose="02010600030101010101" pitchFamily="2" charset="-122"/>
                  <a:sym typeface="Twinkl" pitchFamily="2" charset="0"/>
                </a:rPr>
                <a:t>Things to </a:t>
              </a:r>
              <a:br>
                <a:rPr lang="en-US" altLang="zh-CN" u="sng" dirty="0">
                  <a:latin typeface="Twinkl" pitchFamily="2" charset="0"/>
                  <a:ea typeface="SimSun" panose="02010600030101010101" pitchFamily="2" charset="-122"/>
                  <a:sym typeface="Twinkl" pitchFamily="2" charset="0"/>
                </a:rPr>
              </a:br>
              <a:r>
                <a:rPr lang="en-US" altLang="zh-CN" u="sng" dirty="0">
                  <a:latin typeface="Twinkl" pitchFamily="2" charset="0"/>
                  <a:ea typeface="SimSun" panose="02010600030101010101" pitchFamily="2" charset="-122"/>
                  <a:sym typeface="Twinkl" pitchFamily="2" charset="0"/>
                </a:rPr>
                <a:t>Do Checklist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FCA135F-3899-47E1-81C3-6F7FB85815ED}"/>
              </a:ext>
            </a:extLst>
          </p:cNvPr>
          <p:cNvGrpSpPr/>
          <p:nvPr/>
        </p:nvGrpSpPr>
        <p:grpSpPr>
          <a:xfrm>
            <a:off x="3120221" y="3306490"/>
            <a:ext cx="3110898" cy="2953434"/>
            <a:chOff x="3129701" y="3214356"/>
            <a:chExt cx="3110898" cy="2953434"/>
          </a:xfrm>
          <a:solidFill>
            <a:srgbClr val="D97BA9"/>
          </a:solidFill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E165D0A-7668-4E97-ACA9-A23291FC0A4A}"/>
                </a:ext>
              </a:extLst>
            </p:cNvPr>
            <p:cNvGrpSpPr/>
            <p:nvPr/>
          </p:nvGrpSpPr>
          <p:grpSpPr>
            <a:xfrm>
              <a:off x="3129701" y="3214356"/>
              <a:ext cx="2799761" cy="2781255"/>
              <a:chOff x="970961" y="2601450"/>
              <a:chExt cx="2799761" cy="2781255"/>
            </a:xfrm>
            <a:grpFill/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E76AB462-E4CE-4BC7-AE52-469F671CC4FD}"/>
                  </a:ext>
                </a:extLst>
              </p:cNvPr>
              <p:cNvSpPr/>
              <p:nvPr/>
            </p:nvSpPr>
            <p:spPr>
              <a:xfrm>
                <a:off x="970961" y="2601450"/>
                <a:ext cx="2799761" cy="2781255"/>
              </a:xfrm>
              <a:prstGeom prst="roundRect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B778C29-BF3E-4109-81C8-9CD2C827290B}"/>
                  </a:ext>
                </a:extLst>
              </p:cNvPr>
              <p:cNvSpPr/>
              <p:nvPr/>
            </p:nvSpPr>
            <p:spPr>
              <a:xfrm>
                <a:off x="1140644" y="2806903"/>
                <a:ext cx="2573516" cy="22775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600" u="sng" dirty="0">
                    <a:latin typeface="Twinkl" pitchFamily="2" charset="0"/>
                    <a:ea typeface="SimSun" panose="02010600030101010101" pitchFamily="2" charset="-122"/>
                    <a:sym typeface="Twinkl" pitchFamily="2" charset="0"/>
                  </a:rPr>
                  <a:t>Making Toast</a:t>
                </a:r>
              </a:p>
              <a:p>
                <a:pPr algn="ctr"/>
                <a:endParaRPr lang="en-US" altLang="zh-CN" sz="1400" u="sng" dirty="0">
                  <a:latin typeface="Twinkl" pitchFamily="2" charset="0"/>
                  <a:ea typeface="SimSun" panose="02010600030101010101" pitchFamily="2" charset="-122"/>
                  <a:sym typeface="Twinkl" pitchFamily="2" charset="0"/>
                </a:endParaRP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altLang="zh-CN" sz="1400" dirty="0">
                    <a:latin typeface="Twinkl" pitchFamily="2" charset="0"/>
                    <a:ea typeface="SimSun" panose="02010600030101010101" pitchFamily="2" charset="-122"/>
                    <a:sym typeface="Twinkl" pitchFamily="2" charset="0"/>
                  </a:rPr>
                  <a:t>Place bread in the toaster.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altLang="zh-CN" sz="1400" dirty="0">
                    <a:latin typeface="Twinkl" pitchFamily="2" charset="0"/>
                    <a:ea typeface="SimSun" panose="02010600030101010101" pitchFamily="2" charset="-122"/>
                    <a:sym typeface="Twinkl" pitchFamily="2" charset="0"/>
                  </a:rPr>
                  <a:t>Set the time dial to 3 minutes.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altLang="zh-CN" sz="1400" dirty="0">
                    <a:latin typeface="Twinkl" pitchFamily="2" charset="0"/>
                    <a:ea typeface="SimSun" panose="02010600030101010101" pitchFamily="2" charset="-122"/>
                    <a:sym typeface="Twinkl" pitchFamily="2" charset="0"/>
                  </a:rPr>
                  <a:t>Push down the lever.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altLang="zh-CN" sz="1400" dirty="0">
                    <a:latin typeface="Twinkl" pitchFamily="2" charset="0"/>
                    <a:ea typeface="SimSun" panose="02010600030101010101" pitchFamily="2" charset="-122"/>
                    <a:sym typeface="Twinkl" pitchFamily="2" charset="0"/>
                  </a:rPr>
                  <a:t>When the toast is ready it </a:t>
                </a:r>
                <a:br>
                  <a:rPr lang="en-US" altLang="zh-CN" sz="1400" dirty="0">
                    <a:latin typeface="Twinkl" pitchFamily="2" charset="0"/>
                    <a:ea typeface="SimSun" panose="02010600030101010101" pitchFamily="2" charset="-122"/>
                    <a:sym typeface="Twinkl" pitchFamily="2" charset="0"/>
                  </a:rPr>
                </a:br>
                <a:r>
                  <a:rPr lang="en-US" altLang="zh-CN" sz="1400" dirty="0">
                    <a:latin typeface="Twinkl" pitchFamily="2" charset="0"/>
                    <a:ea typeface="SimSun" panose="02010600030101010101" pitchFamily="2" charset="-122"/>
                    <a:sym typeface="Twinkl" pitchFamily="2" charset="0"/>
                  </a:rPr>
                  <a:t>will pop up.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altLang="zh-CN" sz="1400" dirty="0">
                    <a:latin typeface="Twinkl" pitchFamily="2" charset="0"/>
                    <a:ea typeface="SimSun" panose="02010600030101010101" pitchFamily="2" charset="-122"/>
                    <a:sym typeface="Twinkl" pitchFamily="2" charset="0"/>
                  </a:rPr>
                  <a:t>Spread butter onto </a:t>
                </a:r>
                <a:br>
                  <a:rPr lang="en-US" altLang="zh-CN" sz="1400" dirty="0">
                    <a:latin typeface="Twinkl" pitchFamily="2" charset="0"/>
                    <a:ea typeface="SimSun" panose="02010600030101010101" pitchFamily="2" charset="-122"/>
                    <a:sym typeface="Twinkl" pitchFamily="2" charset="0"/>
                  </a:rPr>
                </a:br>
                <a:r>
                  <a:rPr lang="en-US" altLang="zh-CN" sz="1400" dirty="0">
                    <a:latin typeface="Twinkl" pitchFamily="2" charset="0"/>
                    <a:ea typeface="SimSun" panose="02010600030101010101" pitchFamily="2" charset="-122"/>
                    <a:sym typeface="Twinkl" pitchFamily="2" charset="0"/>
                  </a:rPr>
                  <a:t>the warm toast.</a:t>
                </a:r>
              </a:p>
            </p:txBody>
          </p:sp>
        </p:grp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76B50C7-FAC0-476E-B6F5-D36ADDA255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8257" y="5104223"/>
              <a:ext cx="1112342" cy="1063567"/>
            </a:xfrm>
            <a:prstGeom prst="rect">
              <a:avLst/>
            </a:prstGeom>
            <a:noFill/>
          </p:spPr>
        </p:pic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B25272CC-2271-4EA9-9E07-95CDB96829BC}"/>
              </a:ext>
            </a:extLst>
          </p:cNvPr>
          <p:cNvSpPr/>
          <p:nvPr/>
        </p:nvSpPr>
        <p:spPr>
          <a:xfrm>
            <a:off x="3585722" y="2690185"/>
            <a:ext cx="1946636" cy="369332"/>
          </a:xfrm>
          <a:prstGeom prst="rect">
            <a:avLst/>
          </a:prstGeom>
          <a:solidFill>
            <a:srgbClr val="D97BA9"/>
          </a:solidFill>
        </p:spPr>
        <p:txBody>
          <a:bodyPr wrap="square">
            <a:spAutoFit/>
          </a:bodyPr>
          <a:lstStyle/>
          <a:p>
            <a:pPr marL="342900" indent="-342900" algn="ctr">
              <a:buFont typeface="+mj-lt"/>
              <a:buAutoNum type="arabicPeriod"/>
              <a:defRPr/>
            </a:pPr>
            <a:r>
              <a:rPr lang="en-GB" dirty="0"/>
              <a:t>Numbers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766B451-790B-49F9-B228-3EDC9D0DF904}"/>
              </a:ext>
            </a:extLst>
          </p:cNvPr>
          <p:cNvSpPr/>
          <p:nvPr/>
        </p:nvSpPr>
        <p:spPr>
          <a:xfrm>
            <a:off x="1054600" y="4912778"/>
            <a:ext cx="1946636" cy="369332"/>
          </a:xfrm>
          <a:prstGeom prst="rect">
            <a:avLst/>
          </a:prstGeom>
          <a:solidFill>
            <a:srgbClr val="AFCF72"/>
          </a:solidFill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  <a:defRPr/>
            </a:pPr>
            <a:r>
              <a:rPr lang="en-GB" dirty="0"/>
              <a:t>Bullet points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92CC682-712B-44E5-94C0-FF1D9BF1D23A}"/>
              </a:ext>
            </a:extLst>
          </p:cNvPr>
          <p:cNvSpPr/>
          <p:nvPr/>
        </p:nvSpPr>
        <p:spPr>
          <a:xfrm>
            <a:off x="6089665" y="4912778"/>
            <a:ext cx="1946636" cy="369332"/>
          </a:xfrm>
          <a:prstGeom prst="rect">
            <a:avLst/>
          </a:prstGeom>
          <a:solidFill>
            <a:srgbClr val="FCC67C"/>
          </a:solidFill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q"/>
              <a:defRPr/>
            </a:pPr>
            <a:r>
              <a:rPr lang="en-GB" dirty="0"/>
              <a:t>Tick boxes</a:t>
            </a:r>
            <a:endParaRPr lang="en-GB" altLang="en-US" dirty="0">
              <a:ea typeface="SimSun" panose="02010600030101010101" pitchFamily="2" charset="-122"/>
            </a:endParaRPr>
          </a:p>
        </p:txBody>
      </p:sp>
      <p:pic>
        <p:nvPicPr>
          <p:cNvPr id="33" name="Pairs">
            <a:extLst>
              <a:ext uri="{FF2B5EF4-FFF2-40B4-BE49-F238E27FC236}">
                <a16:creationId xmlns:a16="http://schemas.microsoft.com/office/drawing/2014/main" id="{0BC3B34C-A9C5-42CE-B57B-1055ADC8DC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158" y="726046"/>
            <a:ext cx="719515" cy="71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537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5" grpId="0"/>
      <p:bldP spid="25" grpId="0" animBg="1"/>
      <p:bldP spid="27" grpId="0" animBg="1"/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1EB063F-8259-48DD-A949-45C26958EA64}"/>
              </a:ext>
            </a:extLst>
          </p:cNvPr>
          <p:cNvSpPr/>
          <p:nvPr/>
        </p:nvSpPr>
        <p:spPr>
          <a:xfrm>
            <a:off x="5367288" y="1593130"/>
            <a:ext cx="2956579" cy="4336330"/>
          </a:xfrm>
          <a:prstGeom prst="rect">
            <a:avLst/>
          </a:prstGeom>
          <a:solidFill>
            <a:srgbClr val="FCC6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DE6021-38AD-40F3-85B7-B298A40F5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winkl" pitchFamily="2" charset="0"/>
                <a:ea typeface="SimSun" panose="02010600030101010101" pitchFamily="2" charset="-122"/>
                <a:sym typeface="Twinkl" pitchFamily="2" charset="0"/>
              </a:rPr>
              <a:t>What Is a Layout?</a:t>
            </a:r>
            <a:endParaRPr lang="en-GB" dirty="0"/>
          </a:p>
        </p:txBody>
      </p:sp>
      <p:pic>
        <p:nvPicPr>
          <p:cNvPr id="4" name="Whole Class">
            <a:extLst>
              <a:ext uri="{FF2B5EF4-FFF2-40B4-BE49-F238E27FC236}">
                <a16:creationId xmlns:a16="http://schemas.microsoft.com/office/drawing/2014/main" id="{BD2F0BAE-3F0F-4C53-9518-90DB9DC0C9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190" y="726045"/>
            <a:ext cx="1031386" cy="71951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C01402D-B606-45AC-807D-F9D03AFA500B}"/>
              </a:ext>
            </a:extLst>
          </p:cNvPr>
          <p:cNvSpPr/>
          <p:nvPr/>
        </p:nvSpPr>
        <p:spPr>
          <a:xfrm>
            <a:off x="5461558" y="1957435"/>
            <a:ext cx="29565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dirty="0">
                <a:latin typeface="Twinkl" pitchFamily="2" charset="0"/>
                <a:sym typeface="Twinkl" pitchFamily="2" charset="0"/>
              </a:rPr>
              <a:t>The word </a:t>
            </a:r>
            <a:r>
              <a:rPr lang="en-US" altLang="zh-CN" b="1" dirty="0">
                <a:latin typeface="Twinkl" pitchFamily="2" charset="0"/>
                <a:sym typeface="Twinkl" pitchFamily="2" charset="0"/>
              </a:rPr>
              <a:t>layout</a:t>
            </a:r>
            <a:r>
              <a:rPr lang="en-US" altLang="zh-CN" dirty="0">
                <a:latin typeface="Twinkl" pitchFamily="2" charset="0"/>
                <a:sym typeface="Twinkl" pitchFamily="2" charset="0"/>
              </a:rPr>
              <a:t> refers to the position of objects within an area.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4D4C49-2E34-49E7-8B7A-A6FD5CF7B4E8}"/>
              </a:ext>
            </a:extLst>
          </p:cNvPr>
          <p:cNvSpPr/>
          <p:nvPr/>
        </p:nvSpPr>
        <p:spPr>
          <a:xfrm>
            <a:off x="5461558" y="2990546"/>
            <a:ext cx="29565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dirty="0">
                <a:latin typeface="Twinkl" pitchFamily="2" charset="0"/>
                <a:sym typeface="Twinkl" pitchFamily="2" charset="0"/>
              </a:rPr>
              <a:t>Think about the position </a:t>
            </a:r>
            <a:br>
              <a:rPr lang="en-US" altLang="zh-CN" dirty="0">
                <a:latin typeface="Twinkl" pitchFamily="2" charset="0"/>
                <a:sym typeface="Twinkl" pitchFamily="2" charset="0"/>
              </a:rPr>
            </a:br>
            <a:r>
              <a:rPr lang="en-US" altLang="zh-CN" dirty="0">
                <a:latin typeface="Twinkl" pitchFamily="2" charset="0"/>
                <a:sym typeface="Twinkl" pitchFamily="2" charset="0"/>
              </a:rPr>
              <a:t>of the furniture in your bedroom.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374D51-BF99-4766-BCF0-91640290D6AD}"/>
              </a:ext>
            </a:extLst>
          </p:cNvPr>
          <p:cNvSpPr/>
          <p:nvPr/>
        </p:nvSpPr>
        <p:spPr>
          <a:xfrm>
            <a:off x="5461559" y="4033805"/>
            <a:ext cx="29565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b="1" dirty="0">
                <a:latin typeface="Twinkl" pitchFamily="2" charset="0"/>
                <a:sym typeface="Twinkl" pitchFamily="2" charset="0"/>
              </a:rPr>
              <a:t>Objects</a:t>
            </a:r>
            <a:r>
              <a:rPr lang="en-US" altLang="zh-CN" dirty="0">
                <a:latin typeface="Twinkl" pitchFamily="2" charset="0"/>
                <a:sym typeface="Twinkl" pitchFamily="2" charset="0"/>
              </a:rPr>
              <a:t> = Furniture</a:t>
            </a:r>
          </a:p>
          <a:p>
            <a:pPr>
              <a:defRPr/>
            </a:pPr>
            <a:r>
              <a:rPr lang="en-US" altLang="zh-CN" b="1" dirty="0">
                <a:latin typeface="Twinkl" pitchFamily="2" charset="0"/>
                <a:sym typeface="Twinkl" pitchFamily="2" charset="0"/>
              </a:rPr>
              <a:t>Area</a:t>
            </a:r>
            <a:r>
              <a:rPr lang="en-US" altLang="zh-CN" dirty="0">
                <a:latin typeface="Twinkl" pitchFamily="2" charset="0"/>
                <a:sym typeface="Twinkl" pitchFamily="2" charset="0"/>
              </a:rPr>
              <a:t> = Bedroom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3071F11-3E31-460A-9DD2-2F71051F69FA}"/>
              </a:ext>
            </a:extLst>
          </p:cNvPr>
          <p:cNvSpPr/>
          <p:nvPr/>
        </p:nvSpPr>
        <p:spPr>
          <a:xfrm>
            <a:off x="5461558" y="4785728"/>
            <a:ext cx="29565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dirty="0">
                <a:latin typeface="Twinkl" pitchFamily="2" charset="0"/>
                <a:sym typeface="Twinkl" pitchFamily="2" charset="0"/>
              </a:rPr>
              <a:t>What is wrong with the </a:t>
            </a:r>
            <a:r>
              <a:rPr lang="en-US" altLang="zh-CN" b="1" dirty="0">
                <a:latin typeface="Twinkl" pitchFamily="2" charset="0"/>
                <a:sym typeface="Twinkl" pitchFamily="2" charset="0"/>
              </a:rPr>
              <a:t>layout</a:t>
            </a:r>
            <a:r>
              <a:rPr lang="en-US" altLang="zh-CN" dirty="0">
                <a:latin typeface="Twinkl" pitchFamily="2" charset="0"/>
                <a:sym typeface="Twinkl" pitchFamily="2" charset="0"/>
              </a:rPr>
              <a:t> of this bedroom?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8EB4D5-00B7-4251-9821-95BA2CCC75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4" t="2663" r="13608" b="1047"/>
          <a:stretch/>
        </p:blipFill>
        <p:spPr>
          <a:xfrm>
            <a:off x="908103" y="1593130"/>
            <a:ext cx="4459185" cy="43363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0CBF43-0857-4B97-83B8-FCB06C2C30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520" y="2026270"/>
            <a:ext cx="1332988" cy="14259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68DB2FB-14F0-4948-9739-EB4C7AFB2A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438" y="4033805"/>
            <a:ext cx="578579" cy="10223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FED2A2-EAAE-40F5-85A0-C76E7076B3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980" y="3636557"/>
            <a:ext cx="2189458" cy="20871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91D6F53-72DA-4FB5-9ECE-A20400D92B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3139" y="3951495"/>
            <a:ext cx="1909439" cy="152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88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/>
      <p:bldP spid="6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BD7AD3C-FF8F-4999-B1DE-55F26240B5F4}"/>
              </a:ext>
            </a:extLst>
          </p:cNvPr>
          <p:cNvSpPr/>
          <p:nvPr/>
        </p:nvSpPr>
        <p:spPr>
          <a:xfrm>
            <a:off x="959125" y="1692713"/>
            <a:ext cx="4121921" cy="3086678"/>
          </a:xfrm>
          <a:prstGeom prst="rect">
            <a:avLst/>
          </a:prstGeom>
          <a:solidFill>
            <a:srgbClr val="C6DB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040628-0B98-4C43-B5B4-0CFC48564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winkl" pitchFamily="2" charset="0"/>
                <a:ea typeface="SimSun" panose="02010600030101010101" pitchFamily="2" charset="-122"/>
                <a:sym typeface="Twinkl" pitchFamily="2" charset="0"/>
              </a:rPr>
              <a:t>Not the Perfect Poster</a:t>
            </a:r>
            <a:endParaRPr lang="en-GB" dirty="0"/>
          </a:p>
        </p:txBody>
      </p:sp>
      <p:pic>
        <p:nvPicPr>
          <p:cNvPr id="3" name="Pairs">
            <a:extLst>
              <a:ext uri="{FF2B5EF4-FFF2-40B4-BE49-F238E27FC236}">
                <a16:creationId xmlns:a16="http://schemas.microsoft.com/office/drawing/2014/main" id="{D5770ADC-E8A5-4666-B6AD-239DB8CE65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158" y="726046"/>
            <a:ext cx="719515" cy="71951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7251F3F-A30F-4160-922D-6A6EDA141028}"/>
              </a:ext>
            </a:extLst>
          </p:cNvPr>
          <p:cNvSpPr/>
          <p:nvPr/>
        </p:nvSpPr>
        <p:spPr>
          <a:xfrm>
            <a:off x="1081672" y="1805194"/>
            <a:ext cx="385797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Twinkl" pitchFamily="2" charset="0"/>
                <a:ea typeface="SimSun" panose="02010600030101010101" pitchFamily="2" charset="-122"/>
                <a:sym typeface="Twinkl" pitchFamily="2" charset="0"/>
              </a:rPr>
              <a:t>Can you remember the features of a good poster? Tell your partner what you know already.</a:t>
            </a:r>
          </a:p>
          <a:p>
            <a:endParaRPr lang="en-US" altLang="zh-CN" dirty="0">
              <a:latin typeface="Twinkl" pitchFamily="2" charset="0"/>
              <a:ea typeface="SimSun" panose="02010600030101010101" pitchFamily="2" charset="-122"/>
              <a:sym typeface="Twinkl" pitchFamily="2" charset="0"/>
            </a:endParaRPr>
          </a:p>
          <a:p>
            <a:r>
              <a:rPr lang="en-US" altLang="zh-CN" b="1" dirty="0">
                <a:latin typeface="Twinkl" pitchFamily="2" charset="0"/>
                <a:ea typeface="SimSun" panose="02010600030101010101" pitchFamily="2" charset="-122"/>
                <a:sym typeface="Twinkl" pitchFamily="2" charset="0"/>
              </a:rPr>
              <a:t>Layout</a:t>
            </a:r>
            <a:r>
              <a:rPr lang="en-US" altLang="zh-CN" dirty="0">
                <a:latin typeface="Twinkl" pitchFamily="2" charset="0"/>
                <a:ea typeface="SimSun" panose="02010600030101010101" pitchFamily="2" charset="-122"/>
                <a:sym typeface="Twinkl" pitchFamily="2" charset="0"/>
              </a:rPr>
              <a:t> can describe how text and images are positioned on a document.  </a:t>
            </a:r>
          </a:p>
          <a:p>
            <a:endParaRPr lang="en-US" altLang="zh-CN" dirty="0">
              <a:latin typeface="Twinkl" pitchFamily="2" charset="0"/>
              <a:ea typeface="SimSun" panose="02010600030101010101" pitchFamily="2" charset="-122"/>
              <a:sym typeface="Twinkl" pitchFamily="2" charset="0"/>
            </a:endParaRPr>
          </a:p>
          <a:p>
            <a:r>
              <a:rPr lang="en-US" altLang="zh-CN" dirty="0">
                <a:latin typeface="Twinkl" pitchFamily="2" charset="0"/>
                <a:ea typeface="SimSun" panose="02010600030101010101" pitchFamily="2" charset="-122"/>
                <a:sym typeface="Twinkl" pitchFamily="2" charset="0"/>
              </a:rPr>
              <a:t>Can you suggest ways to improve the layout of this poster?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EB1ED9-9375-411D-9698-4BDAB13FE9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831" y="1720352"/>
            <a:ext cx="2947467" cy="41675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5F2AF61-40B5-4D45-8432-756E1269A233}"/>
              </a:ext>
            </a:extLst>
          </p:cNvPr>
          <p:cNvSpPr/>
          <p:nvPr/>
        </p:nvSpPr>
        <p:spPr>
          <a:xfrm>
            <a:off x="959125" y="4891872"/>
            <a:ext cx="4121921" cy="996040"/>
          </a:xfrm>
          <a:prstGeom prst="rect">
            <a:avLst/>
          </a:prstGeom>
          <a:solidFill>
            <a:srgbClr val="ECB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dirty="0"/>
              <a:t>Minimise the presentation here to work on the </a:t>
            </a:r>
            <a:r>
              <a:rPr lang="en-GB" altLang="en-US" b="1" dirty="0">
                <a:solidFill>
                  <a:srgbClr val="0070C0"/>
                </a:solidFill>
              </a:rPr>
              <a:t>Fix Me Cake Sale Poster</a:t>
            </a:r>
            <a:r>
              <a:rPr lang="en-GB" alt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26641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577E8-25E4-4032-81A1-F147FD0FC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winkl" pitchFamily="2" charset="0"/>
                <a:ea typeface="SimSun" panose="02010600030101010101" pitchFamily="2" charset="-122"/>
                <a:sym typeface="Twinkl" pitchFamily="2" charset="0"/>
              </a:rPr>
              <a:t>Learn the Layout</a:t>
            </a:r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F74CF21-9734-41B8-80F1-56B0FEE195D7}"/>
              </a:ext>
            </a:extLst>
          </p:cNvPr>
          <p:cNvSpPr/>
          <p:nvPr/>
        </p:nvSpPr>
        <p:spPr>
          <a:xfrm>
            <a:off x="977979" y="1473201"/>
            <a:ext cx="71785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ea typeface="SimSun" panose="02010600030101010101" pitchFamily="2" charset="-122"/>
              </a:rPr>
              <a:t>Did you fix the poster?  Look down the checklist below to make sure.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BE5CBDD-9F66-43ED-8D08-2D3951CD3A06}"/>
              </a:ext>
            </a:extLst>
          </p:cNvPr>
          <p:cNvGrpSpPr/>
          <p:nvPr/>
        </p:nvGrpSpPr>
        <p:grpSpPr>
          <a:xfrm>
            <a:off x="977979" y="2071617"/>
            <a:ext cx="7178512" cy="3530707"/>
            <a:chOff x="977979" y="2071617"/>
            <a:chExt cx="7178512" cy="353070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C4F14AC-5A83-40C1-AD22-A70ECF038F70}"/>
                </a:ext>
              </a:extLst>
            </p:cNvPr>
            <p:cNvSpPr/>
            <p:nvPr/>
          </p:nvSpPr>
          <p:spPr>
            <a:xfrm>
              <a:off x="977979" y="2071617"/>
              <a:ext cx="7178512" cy="1105088"/>
            </a:xfrm>
            <a:prstGeom prst="rect">
              <a:avLst/>
            </a:prstGeom>
            <a:solidFill>
              <a:srgbClr val="ECB0CC"/>
            </a:solidFill>
          </p:spPr>
          <p:txBody>
            <a:bodyPr wrap="square" lIns="108000" tIns="72000" rIns="108000" bIns="108000">
              <a:spAutoFit/>
            </a:bodyPr>
            <a:lstStyle/>
            <a:p>
              <a:pPr marL="285750" indent="-285750">
                <a:lnSpc>
                  <a:spcPct val="100000"/>
                </a:lnSpc>
                <a:spcBef>
                  <a:spcPct val="0"/>
                </a:spcBef>
                <a:defRPr/>
              </a:pPr>
              <a:r>
                <a:rPr lang="en-GB" altLang="en-US" dirty="0">
                  <a:ea typeface="SimSun" panose="02010600030101010101" pitchFamily="2" charset="-122"/>
                </a:rPr>
                <a:t>Place and align features correctly:</a:t>
              </a:r>
            </a:p>
            <a:p>
              <a:pPr marL="342900" indent="-342900">
                <a:lnSpc>
                  <a:spcPct val="100000"/>
                </a:lnSpc>
                <a:spcBef>
                  <a:spcPct val="0"/>
                </a:spcBef>
                <a:buFont typeface="Wingdings" panose="05000000000000000000" pitchFamily="2" charset="2"/>
                <a:buChar char="q"/>
                <a:defRPr/>
              </a:pPr>
              <a:r>
                <a:rPr lang="en-GB" altLang="en-US" sz="1400" dirty="0">
                  <a:ea typeface="SimSun" panose="02010600030101010101" pitchFamily="2" charset="-122"/>
                </a:rPr>
                <a:t>Title at the top.</a:t>
              </a:r>
            </a:p>
            <a:p>
              <a:pPr marL="342900" indent="-342900">
                <a:lnSpc>
                  <a:spcPct val="100000"/>
                </a:lnSpc>
                <a:spcBef>
                  <a:spcPct val="0"/>
                </a:spcBef>
                <a:buFont typeface="Wingdings" panose="05000000000000000000" pitchFamily="2" charset="2"/>
                <a:buChar char="q"/>
                <a:defRPr/>
              </a:pPr>
              <a:r>
                <a:rPr lang="en-GB" altLang="en-US" sz="1400" dirty="0">
                  <a:ea typeface="SimSun" panose="02010600030101010101" pitchFamily="2" charset="-122"/>
                </a:rPr>
                <a:t>Pictures in the middle.</a:t>
              </a:r>
            </a:p>
            <a:p>
              <a:pPr marL="342900" indent="-342900">
                <a:lnSpc>
                  <a:spcPct val="100000"/>
                </a:lnSpc>
                <a:spcBef>
                  <a:spcPct val="0"/>
                </a:spcBef>
                <a:buFont typeface="Wingdings" panose="05000000000000000000" pitchFamily="2" charset="2"/>
                <a:buChar char="q"/>
                <a:defRPr/>
              </a:pPr>
              <a:r>
                <a:rPr lang="en-GB" altLang="en-US" sz="1400" dirty="0">
                  <a:ea typeface="SimSun" panose="02010600030101010101" pitchFamily="2" charset="-122"/>
                </a:rPr>
                <a:t>Key information (dates, times, prices, place) at the bottom.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B12DE89-5649-4480-9B77-20FEB5609237}"/>
                </a:ext>
              </a:extLst>
            </p:cNvPr>
            <p:cNvSpPr/>
            <p:nvPr/>
          </p:nvSpPr>
          <p:spPr>
            <a:xfrm>
              <a:off x="977979" y="3176705"/>
              <a:ext cx="7178512" cy="1105088"/>
            </a:xfrm>
            <a:prstGeom prst="rect">
              <a:avLst/>
            </a:prstGeom>
            <a:solidFill>
              <a:srgbClr val="FFE99F"/>
            </a:solidFill>
          </p:spPr>
          <p:txBody>
            <a:bodyPr wrap="square" lIns="108000" tIns="72000" rIns="108000" bIns="108000">
              <a:spAutoFit/>
            </a:bodyPr>
            <a:lstStyle/>
            <a:p>
              <a:pPr marL="285750" indent="-285750">
                <a:spcBef>
                  <a:spcPct val="0"/>
                </a:spcBef>
                <a:defRPr/>
              </a:pPr>
              <a:r>
                <a:rPr lang="en-GB" altLang="en-US" dirty="0">
                  <a:ea typeface="SimSun" panose="02010600030101010101" pitchFamily="2" charset="-122"/>
                </a:rPr>
                <a:t>Make sure features are the correct size:</a:t>
              </a:r>
            </a:p>
            <a:p>
              <a:pPr marL="285750" indent="-285750">
                <a:spcBef>
                  <a:spcPct val="0"/>
                </a:spcBef>
                <a:buFont typeface="Wingdings" panose="05000000000000000000" pitchFamily="2" charset="2"/>
                <a:buChar char="q"/>
                <a:defRPr/>
              </a:pPr>
              <a:r>
                <a:rPr lang="en-GB" altLang="en-US" sz="1400" dirty="0">
                  <a:ea typeface="SimSun" panose="02010600030101010101" pitchFamily="2" charset="-122"/>
                </a:rPr>
                <a:t>Title should be large.</a:t>
              </a:r>
            </a:p>
            <a:p>
              <a:pPr marL="285750" indent="-285750">
                <a:spcBef>
                  <a:spcPct val="0"/>
                </a:spcBef>
                <a:buFont typeface="Wingdings" panose="05000000000000000000" pitchFamily="2" charset="2"/>
                <a:buChar char="q"/>
                <a:defRPr/>
              </a:pPr>
              <a:r>
                <a:rPr lang="en-GB" altLang="en-US" sz="1400" dirty="0">
                  <a:ea typeface="SimSun" panose="02010600030101010101" pitchFamily="2" charset="-122"/>
                </a:rPr>
                <a:t>Pictures need to be big enough to see the detail.</a:t>
              </a:r>
            </a:p>
            <a:p>
              <a:pPr marL="285750" indent="-285750">
                <a:spcBef>
                  <a:spcPct val="0"/>
                </a:spcBef>
                <a:buFont typeface="Wingdings" panose="05000000000000000000" pitchFamily="2" charset="2"/>
                <a:buChar char="q"/>
                <a:defRPr/>
              </a:pPr>
              <a:r>
                <a:rPr lang="en-GB" altLang="en-US" sz="1400" dirty="0">
                  <a:ea typeface="SimSun" panose="02010600030101010101" pitchFamily="2" charset="-122"/>
                </a:rPr>
                <a:t>Ensure key information is large enough to read but not bigger than the title.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2F2F0B5-0C06-42E1-8E5F-3C04714AF8A4}"/>
                </a:ext>
              </a:extLst>
            </p:cNvPr>
            <p:cNvSpPr/>
            <p:nvPr/>
          </p:nvSpPr>
          <p:spPr>
            <a:xfrm>
              <a:off x="977979" y="4281793"/>
              <a:ext cx="7178512" cy="1320531"/>
            </a:xfrm>
            <a:prstGeom prst="rect">
              <a:avLst/>
            </a:prstGeom>
            <a:solidFill>
              <a:srgbClr val="C6DB91"/>
            </a:solidFill>
          </p:spPr>
          <p:txBody>
            <a:bodyPr wrap="square" lIns="108000" tIns="72000" rIns="108000" bIns="108000">
              <a:spAutoFit/>
            </a:bodyPr>
            <a:lstStyle/>
            <a:p>
              <a:pPr marL="285750" indent="-285750">
                <a:spcBef>
                  <a:spcPct val="0"/>
                </a:spcBef>
                <a:defRPr/>
              </a:pPr>
              <a:r>
                <a:rPr lang="en-GB" altLang="en-US" dirty="0">
                  <a:ea typeface="SimSun" panose="02010600030101010101" pitchFamily="2" charset="-122"/>
                </a:rPr>
                <a:t>Experiment with style and formatting:</a:t>
              </a:r>
            </a:p>
            <a:p>
              <a:pPr marL="285750" indent="-285750">
                <a:spcBef>
                  <a:spcPct val="0"/>
                </a:spcBef>
                <a:buFont typeface="Wingdings" panose="05000000000000000000" pitchFamily="2" charset="2"/>
                <a:buChar char="q"/>
                <a:defRPr/>
              </a:pPr>
              <a:r>
                <a:rPr lang="en-GB" altLang="en-US" sz="1400" dirty="0">
                  <a:ea typeface="SimSun" panose="02010600030101010101" pitchFamily="2" charset="-122"/>
                </a:rPr>
                <a:t>Could the title or image be slightly rotated?</a:t>
              </a:r>
            </a:p>
            <a:p>
              <a:pPr marL="285750" indent="-285750">
                <a:spcBef>
                  <a:spcPct val="0"/>
                </a:spcBef>
                <a:buFont typeface="Wingdings" panose="05000000000000000000" pitchFamily="2" charset="2"/>
                <a:buChar char="q"/>
                <a:defRPr/>
              </a:pPr>
              <a:r>
                <a:rPr lang="en-GB" altLang="en-US" sz="1400" dirty="0">
                  <a:ea typeface="SimSun" panose="02010600030101010101" pitchFamily="2" charset="-122"/>
                </a:rPr>
                <a:t>Try out different artistic effects on the image but make sure it is still clear what the image is. </a:t>
              </a:r>
            </a:p>
            <a:p>
              <a:pPr marL="285750" indent="-285750">
                <a:spcBef>
                  <a:spcPct val="0"/>
                </a:spcBef>
                <a:buFont typeface="Wingdings" panose="05000000000000000000" pitchFamily="2" charset="2"/>
                <a:buChar char="q"/>
                <a:defRPr/>
              </a:pPr>
              <a:r>
                <a:rPr lang="en-GB" altLang="en-US" sz="1400" dirty="0">
                  <a:ea typeface="SimSun" panose="02010600030101010101" pitchFamily="2" charset="-122"/>
                </a:rPr>
                <a:t>Could you give the text boxes a colourful background?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3033E77A-DF36-4DD6-B21D-1FF5318A0931}"/>
              </a:ext>
            </a:extLst>
          </p:cNvPr>
          <p:cNvSpPr/>
          <p:nvPr/>
        </p:nvSpPr>
        <p:spPr>
          <a:xfrm>
            <a:off x="977979" y="5671898"/>
            <a:ext cx="7178511" cy="369332"/>
          </a:xfrm>
          <a:prstGeom prst="rect">
            <a:avLst/>
          </a:prstGeom>
          <a:solidFill>
            <a:srgbClr val="C22F5D"/>
          </a:solidFill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 dirty="0">
                <a:solidFill>
                  <a:schemeClr val="bg1"/>
                </a:solidFill>
                <a:ea typeface="SimSun" panose="02010600030101010101" pitchFamily="2" charset="-122"/>
              </a:rPr>
              <a:t>Don’t forget to save your work!</a:t>
            </a:r>
          </a:p>
        </p:txBody>
      </p:sp>
      <p:pic>
        <p:nvPicPr>
          <p:cNvPr id="8" name="Whole Class">
            <a:extLst>
              <a:ext uri="{FF2B5EF4-FFF2-40B4-BE49-F238E27FC236}">
                <a16:creationId xmlns:a16="http://schemas.microsoft.com/office/drawing/2014/main" id="{7C901378-45CC-4865-B325-CA0B247F38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190" y="726045"/>
            <a:ext cx="1031386" cy="71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419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" id="{1A02F134-1E0F-46F1-8366-AE0E981ECB8A}" vid="{21996438-2B25-4C91-8451-190E7D1A29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PlanIt Presentation Template</Template>
  <TotalTime>95</TotalTime>
  <Words>879</Words>
  <Application>Microsoft Office PowerPoint</Application>
  <PresentationFormat>On-screen Show (4:3)</PresentationFormat>
  <Paragraphs>140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Twinkl SemiBold</vt:lpstr>
      <vt:lpstr>Twinkl</vt:lpstr>
      <vt:lpstr>BPreplay</vt:lpstr>
      <vt:lpstr>Sassoon Infant Rg</vt:lpstr>
      <vt:lpstr>Arial</vt:lpstr>
      <vt:lpstr>Wingdings</vt:lpstr>
      <vt:lpstr>SimSun</vt:lpstr>
      <vt:lpstr>Tuffy</vt:lpstr>
      <vt:lpstr>Calibri</vt:lpstr>
      <vt:lpstr>Office Theme</vt:lpstr>
      <vt:lpstr>Computing</vt:lpstr>
      <vt:lpstr>PowerPoint Presentation</vt:lpstr>
      <vt:lpstr>Computing</vt:lpstr>
      <vt:lpstr>PowerPoint Presentation</vt:lpstr>
      <vt:lpstr>Bullets and Numbering</vt:lpstr>
      <vt:lpstr>Bullets and Numbering</vt:lpstr>
      <vt:lpstr>What Is a Layout?</vt:lpstr>
      <vt:lpstr>Not the Perfect Poster</vt:lpstr>
      <vt:lpstr>Learn the Layout</vt:lpstr>
      <vt:lpstr>Fix the Poster</vt:lpstr>
      <vt:lpstr>The Perfect Poster</vt:lpstr>
      <vt:lpstr>The Perfect Poster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Twinkl PlanIt</dc:title>
  <dc:creator>Aamina Rammah</dc:creator>
  <cp:lastModifiedBy>Aamina Rammah</cp:lastModifiedBy>
  <cp:revision>11</cp:revision>
  <dcterms:created xsi:type="dcterms:W3CDTF">2017-11-22T10:07:33Z</dcterms:created>
  <dcterms:modified xsi:type="dcterms:W3CDTF">2018-01-09T08:21:28Z</dcterms:modified>
</cp:coreProperties>
</file>