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63" r:id="rId3"/>
    <p:sldId id="280" r:id="rId4"/>
    <p:sldId id="281" r:id="rId5"/>
    <p:sldId id="283" r:id="rId6"/>
    <p:sldId id="284" r:id="rId7"/>
    <p:sldId id="285" r:id="rId8"/>
    <p:sldId id="286" r:id="rId9"/>
    <p:sldId id="287" r:id="rId10"/>
    <p:sldId id="288" r:id="rId11"/>
    <p:sldId id="289" r:id="rId12"/>
  </p:sldIdLst>
  <p:sldSz cx="9144000" cy="6858000" type="screen4x3"/>
  <p:notesSz cx="6858000" cy="9144000"/>
  <p:embeddedFontLst>
    <p:embeddedFont>
      <p:font typeface="Twinkl SemiBold" charset="0"/>
      <p:bold r:id="rId15"/>
    </p:embeddedFont>
    <p:embeddedFont>
      <p:font typeface="SimSun" panose="02010600030101010101" pitchFamily="2" charset="-122"/>
      <p:regular r:id="rId16"/>
    </p:embeddedFont>
    <p:embeddedFont>
      <p:font typeface="Twinkl" panose="020B0604020202020204" charset="0"/>
      <p:regular r:id="rId17"/>
      <p:bold r:id="rId18"/>
    </p:embeddedFont>
    <p:embeddedFont>
      <p:font typeface="Sassoon Infant Rg" panose="02000503030000020003" charset="0"/>
      <p:regular r:id="rId19"/>
      <p:bold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67C"/>
    <a:srgbClr val="C6DB91"/>
    <a:srgbClr val="D87BA8"/>
    <a:srgbClr val="D97BA9"/>
    <a:srgbClr val="C22F5D"/>
    <a:srgbClr val="80B943"/>
    <a:srgbClr val="F7A72A"/>
    <a:srgbClr val="FFE99E"/>
    <a:srgbClr val="A21770"/>
    <a:srgbClr val="32B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5" d="100"/>
          <a:sy n="85" d="100"/>
        </p:scale>
        <p:origin x="1286" y="67"/>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viewProps" Target="viewProps.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xmlns="" id="{278A1A7D-C0CB-45DA-A58E-A31DAF4716C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1"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2C6D82-3BC1-4EFC-B200-C859417FB3A5}"/>
              </a:ext>
            </a:extLst>
          </p:cNvPr>
          <p:cNvSpPr>
            <a:spLocks noGrp="1"/>
          </p:cNvSpPr>
          <p:nvPr>
            <p:ph type="title"/>
          </p:nvPr>
        </p:nvSpPr>
        <p:spPr/>
        <p:txBody>
          <a:bodyPr/>
          <a:lstStyle/>
          <a:p>
            <a:pPr>
              <a:lnSpc>
                <a:spcPct val="100000"/>
              </a:lnSpc>
            </a:pPr>
            <a:r>
              <a:rPr lang="en-GB" altLang="en-US" dirty="0">
                <a:solidFill>
                  <a:schemeClr val="tx1"/>
                </a:solidFill>
                <a:latin typeface="Twinkl" pitchFamily="2" charset="0"/>
                <a:ea typeface="SimSun" panose="02010600030101010101" pitchFamily="2" charset="-122"/>
                <a:cs typeface="SimSun" panose="02010600030101010101" pitchFamily="2" charset="-122"/>
              </a:rPr>
              <a:t>Spellchecker Pros and Cons</a:t>
            </a:r>
          </a:p>
        </p:txBody>
      </p:sp>
      <p:grpSp>
        <p:nvGrpSpPr>
          <p:cNvPr id="17" name="Group 16">
            <a:extLst>
              <a:ext uri="{FF2B5EF4-FFF2-40B4-BE49-F238E27FC236}">
                <a16:creationId xmlns:a16="http://schemas.microsoft.com/office/drawing/2014/main" xmlns="" id="{C06074A6-61C5-4AD6-AD5D-4553A89A728F}"/>
              </a:ext>
            </a:extLst>
          </p:cNvPr>
          <p:cNvGrpSpPr/>
          <p:nvPr/>
        </p:nvGrpSpPr>
        <p:grpSpPr>
          <a:xfrm>
            <a:off x="962024" y="1416051"/>
            <a:ext cx="7229475" cy="646331"/>
            <a:chOff x="962024" y="1416051"/>
            <a:chExt cx="7229475" cy="646331"/>
          </a:xfrm>
        </p:grpSpPr>
        <p:sp>
          <p:nvSpPr>
            <p:cNvPr id="16" name="Rectangle 15">
              <a:extLst>
                <a:ext uri="{FF2B5EF4-FFF2-40B4-BE49-F238E27FC236}">
                  <a16:creationId xmlns:a16="http://schemas.microsoft.com/office/drawing/2014/main" xmlns="" id="{E52B2860-66E3-472C-AC2D-FEB6B6385DCA}"/>
                </a:ext>
              </a:extLst>
            </p:cNvPr>
            <p:cNvSpPr/>
            <p:nvPr/>
          </p:nvSpPr>
          <p:spPr>
            <a:xfrm>
              <a:off x="962024" y="1416051"/>
              <a:ext cx="7229475" cy="646331"/>
            </a:xfrm>
            <a:prstGeom prst="rect">
              <a:avLst/>
            </a:prstGeom>
            <a:solidFill>
              <a:srgbClr val="FCC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1E47F717-DC7F-4C5A-B738-789CD5759BC7}"/>
                </a:ext>
              </a:extLst>
            </p:cNvPr>
            <p:cNvSpPr/>
            <p:nvPr/>
          </p:nvSpPr>
          <p:spPr>
            <a:xfrm>
              <a:off x="962024" y="1416051"/>
              <a:ext cx="7229475" cy="646331"/>
            </a:xfrm>
            <a:prstGeom prst="rect">
              <a:avLst/>
            </a:prstGeom>
          </p:spPr>
          <p:txBody>
            <a:bodyPr wrap="square">
              <a:spAutoFit/>
            </a:bodyPr>
            <a:lstStyle/>
            <a:p>
              <a:pPr>
                <a:lnSpc>
                  <a:spcPct val="100000"/>
                </a:lnSpc>
                <a:spcBef>
                  <a:spcPct val="0"/>
                </a:spcBef>
                <a:buFontTx/>
                <a:buNone/>
              </a:pPr>
              <a:r>
                <a:rPr lang="en-GB" altLang="en-US" dirty="0">
                  <a:ea typeface="SimSun" panose="02010600030101010101" pitchFamily="2" charset="-122"/>
                  <a:cs typeface="SimSun" panose="02010600030101010101" pitchFamily="2" charset="-122"/>
                </a:rPr>
                <a:t>On a whiteboard, make a list with your partner of </a:t>
              </a:r>
              <a:r>
                <a:rPr lang="en-GB" altLang="en-US" b="1" dirty="0">
                  <a:ea typeface="SimSun" panose="02010600030101010101" pitchFamily="2" charset="-122"/>
                  <a:cs typeface="SimSun" panose="02010600030101010101" pitchFamily="2" charset="-122"/>
                </a:rPr>
                <a:t>pros</a:t>
              </a:r>
              <a:r>
                <a:rPr lang="en-GB" altLang="en-US" dirty="0">
                  <a:ea typeface="SimSun" panose="02010600030101010101" pitchFamily="2" charset="-122"/>
                  <a:cs typeface="SimSun" panose="02010600030101010101" pitchFamily="2" charset="-122"/>
                </a:rPr>
                <a:t> (advantages) and </a:t>
              </a:r>
              <a:r>
                <a:rPr lang="en-GB" altLang="en-US" b="1" dirty="0">
                  <a:ea typeface="SimSun" panose="02010600030101010101" pitchFamily="2" charset="-122"/>
                  <a:cs typeface="SimSun" panose="02010600030101010101" pitchFamily="2" charset="-122"/>
                </a:rPr>
                <a:t>cons</a:t>
              </a:r>
              <a:r>
                <a:rPr lang="en-GB" altLang="en-US" dirty="0">
                  <a:ea typeface="SimSun" panose="02010600030101010101" pitchFamily="2" charset="-122"/>
                  <a:cs typeface="SimSun" panose="02010600030101010101" pitchFamily="2" charset="-122"/>
                </a:rPr>
                <a:t> (disadvantages) of the spellchecker tool that you have used.</a:t>
              </a:r>
            </a:p>
          </p:txBody>
        </p:sp>
      </p:grpSp>
      <p:grpSp>
        <p:nvGrpSpPr>
          <p:cNvPr id="19" name="Group 18">
            <a:extLst>
              <a:ext uri="{FF2B5EF4-FFF2-40B4-BE49-F238E27FC236}">
                <a16:creationId xmlns:a16="http://schemas.microsoft.com/office/drawing/2014/main" xmlns="" id="{E7A01499-C710-4ECF-B413-7740748550D3}"/>
              </a:ext>
            </a:extLst>
          </p:cNvPr>
          <p:cNvGrpSpPr/>
          <p:nvPr/>
        </p:nvGrpSpPr>
        <p:grpSpPr>
          <a:xfrm>
            <a:off x="962024" y="2111477"/>
            <a:ext cx="3486151" cy="3329123"/>
            <a:chOff x="962024" y="2111477"/>
            <a:chExt cx="3486151" cy="3329123"/>
          </a:xfrm>
        </p:grpSpPr>
        <p:sp>
          <p:nvSpPr>
            <p:cNvPr id="13" name="Rectangle 12">
              <a:extLst>
                <a:ext uri="{FF2B5EF4-FFF2-40B4-BE49-F238E27FC236}">
                  <a16:creationId xmlns:a16="http://schemas.microsoft.com/office/drawing/2014/main" xmlns="" id="{EA863B73-A904-472F-B5C7-5D1C45778249}"/>
                </a:ext>
              </a:extLst>
            </p:cNvPr>
            <p:cNvSpPr/>
            <p:nvPr/>
          </p:nvSpPr>
          <p:spPr>
            <a:xfrm>
              <a:off x="962024" y="2111477"/>
              <a:ext cx="3486151" cy="3329123"/>
            </a:xfrm>
            <a:prstGeom prst="rect">
              <a:avLst/>
            </a:prstGeom>
            <a:solidFill>
              <a:srgbClr val="D87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279AFDC0-ADDC-4093-9FD0-083F17392A29}"/>
                </a:ext>
              </a:extLst>
            </p:cNvPr>
            <p:cNvSpPr/>
            <p:nvPr/>
          </p:nvSpPr>
          <p:spPr>
            <a:xfrm>
              <a:off x="1983205" y="2205994"/>
              <a:ext cx="1358064" cy="369332"/>
            </a:xfrm>
            <a:prstGeom prst="rect">
              <a:avLst/>
            </a:prstGeom>
          </p:spPr>
          <p:txBody>
            <a:bodyPr wrap="none">
              <a:spAutoFit/>
            </a:bodyPr>
            <a:lstStyle/>
            <a:p>
              <a:r>
                <a:rPr lang="en-GB" altLang="en-US" dirty="0"/>
                <a:t>Advantages</a:t>
              </a:r>
            </a:p>
          </p:txBody>
        </p:sp>
        <p:sp>
          <p:nvSpPr>
            <p:cNvPr id="7" name="Rectangle 6">
              <a:extLst>
                <a:ext uri="{FF2B5EF4-FFF2-40B4-BE49-F238E27FC236}">
                  <a16:creationId xmlns:a16="http://schemas.microsoft.com/office/drawing/2014/main" xmlns="" id="{87526D39-CAF0-4798-8754-A216C72E5481}"/>
                </a:ext>
              </a:extLst>
            </p:cNvPr>
            <p:cNvSpPr/>
            <p:nvPr/>
          </p:nvSpPr>
          <p:spPr>
            <a:xfrm>
              <a:off x="1009649" y="2688100"/>
              <a:ext cx="3400426" cy="584775"/>
            </a:xfrm>
            <a:prstGeom prst="rect">
              <a:avLst/>
            </a:prstGeom>
          </p:spPr>
          <p:txBody>
            <a:bodyPr wrap="square">
              <a:spAutoFit/>
            </a:bodyPr>
            <a:lstStyle/>
            <a:p>
              <a:pPr algn="ctr">
                <a:lnSpc>
                  <a:spcPct val="100000"/>
                </a:lnSpc>
                <a:spcBef>
                  <a:spcPct val="0"/>
                </a:spcBef>
                <a:buFontTx/>
                <a:buNone/>
              </a:pPr>
              <a:r>
                <a:rPr lang="en-GB" altLang="en-US" sz="1600" dirty="0">
                  <a:ea typeface="SimSun" panose="02010600030101010101" pitchFamily="2" charset="-122"/>
                  <a:cs typeface="SimSun" panose="02010600030101010101" pitchFamily="2" charset="-122"/>
                </a:rPr>
                <a:t>Spellcheckers are quicker than using a dictionary.</a:t>
              </a:r>
            </a:p>
          </p:txBody>
        </p:sp>
        <p:sp>
          <p:nvSpPr>
            <p:cNvPr id="8" name="Rectangle 7">
              <a:extLst>
                <a:ext uri="{FF2B5EF4-FFF2-40B4-BE49-F238E27FC236}">
                  <a16:creationId xmlns:a16="http://schemas.microsoft.com/office/drawing/2014/main" xmlns="" id="{ED7E0684-351C-4A23-B9CE-BEEA4E7B2C14}"/>
                </a:ext>
              </a:extLst>
            </p:cNvPr>
            <p:cNvSpPr/>
            <p:nvPr/>
          </p:nvSpPr>
          <p:spPr>
            <a:xfrm>
              <a:off x="1009650" y="3420893"/>
              <a:ext cx="3400426" cy="584775"/>
            </a:xfrm>
            <a:prstGeom prst="rect">
              <a:avLst/>
            </a:prstGeom>
          </p:spPr>
          <p:txBody>
            <a:bodyPr wrap="square">
              <a:spAutoFit/>
            </a:bodyPr>
            <a:lstStyle/>
            <a:p>
              <a:pPr algn="ctr">
                <a:lnSpc>
                  <a:spcPct val="100000"/>
                </a:lnSpc>
                <a:spcBef>
                  <a:spcPct val="0"/>
                </a:spcBef>
                <a:buFontTx/>
                <a:buNone/>
              </a:pPr>
              <a:r>
                <a:rPr lang="en-GB" altLang="en-US" sz="1600" dirty="0">
                  <a:ea typeface="SimSun" panose="02010600030101010101" pitchFamily="2" charset="-122"/>
                  <a:cs typeface="SimSun" panose="02010600030101010101" pitchFamily="2" charset="-122"/>
                </a:rPr>
                <a:t>Spellcheckers let you know if you have made a typing mistake.</a:t>
              </a:r>
              <a:endParaRPr lang="en-GB" altLang="en-US" sz="1600" i="1" dirty="0">
                <a:ea typeface="SimSun" panose="02010600030101010101" pitchFamily="2" charset="-122"/>
                <a:cs typeface="SimSun" panose="02010600030101010101" pitchFamily="2" charset="-122"/>
              </a:endParaRPr>
            </a:p>
          </p:txBody>
        </p:sp>
        <p:sp>
          <p:nvSpPr>
            <p:cNvPr id="9" name="Rectangle 8">
              <a:extLst>
                <a:ext uri="{FF2B5EF4-FFF2-40B4-BE49-F238E27FC236}">
                  <a16:creationId xmlns:a16="http://schemas.microsoft.com/office/drawing/2014/main" xmlns="" id="{BA4545EB-ED91-428D-9F84-6A6CCB87FE51}"/>
                </a:ext>
              </a:extLst>
            </p:cNvPr>
            <p:cNvSpPr/>
            <p:nvPr/>
          </p:nvSpPr>
          <p:spPr>
            <a:xfrm>
              <a:off x="1047749" y="4153686"/>
              <a:ext cx="3324226" cy="584775"/>
            </a:xfrm>
            <a:prstGeom prst="rect">
              <a:avLst/>
            </a:prstGeom>
          </p:spPr>
          <p:txBody>
            <a:bodyPr wrap="square">
              <a:spAutoFit/>
            </a:bodyPr>
            <a:lstStyle/>
            <a:p>
              <a:pPr algn="ctr">
                <a:lnSpc>
                  <a:spcPct val="100000"/>
                </a:lnSpc>
                <a:spcBef>
                  <a:spcPct val="0"/>
                </a:spcBef>
                <a:buFontTx/>
                <a:buNone/>
              </a:pPr>
              <a:r>
                <a:rPr lang="en-GB" altLang="en-US" sz="1600" dirty="0">
                  <a:ea typeface="SimSun" panose="02010600030101010101" pitchFamily="2" charset="-122"/>
                  <a:cs typeface="SimSun" panose="02010600030101010101" pitchFamily="2" charset="-122"/>
                </a:rPr>
                <a:t>Spellcheckers help to make sure that your work looks professional.</a:t>
              </a:r>
              <a:endParaRPr lang="en-GB" altLang="en-US" sz="1600" i="1" dirty="0">
                <a:ea typeface="SimSun" panose="02010600030101010101" pitchFamily="2" charset="-122"/>
                <a:cs typeface="SimSun" panose="02010600030101010101" pitchFamily="2" charset="-122"/>
              </a:endParaRPr>
            </a:p>
          </p:txBody>
        </p:sp>
      </p:grpSp>
      <p:grpSp>
        <p:nvGrpSpPr>
          <p:cNvPr id="20" name="Group 19">
            <a:extLst>
              <a:ext uri="{FF2B5EF4-FFF2-40B4-BE49-F238E27FC236}">
                <a16:creationId xmlns:a16="http://schemas.microsoft.com/office/drawing/2014/main" xmlns="" id="{10289448-0E19-45F0-A4FD-AB33A61EFC1A}"/>
              </a:ext>
            </a:extLst>
          </p:cNvPr>
          <p:cNvGrpSpPr/>
          <p:nvPr/>
        </p:nvGrpSpPr>
        <p:grpSpPr>
          <a:xfrm>
            <a:off x="4695826" y="2111477"/>
            <a:ext cx="3486151" cy="3329123"/>
            <a:chOff x="4695826" y="2111477"/>
            <a:chExt cx="3486151" cy="3329123"/>
          </a:xfrm>
        </p:grpSpPr>
        <p:sp>
          <p:nvSpPr>
            <p:cNvPr id="14" name="Rectangle 13">
              <a:extLst>
                <a:ext uri="{FF2B5EF4-FFF2-40B4-BE49-F238E27FC236}">
                  <a16:creationId xmlns:a16="http://schemas.microsoft.com/office/drawing/2014/main" xmlns="" id="{F4C8002E-273B-43E5-909F-A6A683D748C5}"/>
                </a:ext>
              </a:extLst>
            </p:cNvPr>
            <p:cNvSpPr/>
            <p:nvPr/>
          </p:nvSpPr>
          <p:spPr>
            <a:xfrm>
              <a:off x="4695826" y="2111477"/>
              <a:ext cx="3486151" cy="3329123"/>
            </a:xfrm>
            <a:prstGeom prst="rect">
              <a:avLst/>
            </a:prstGeom>
            <a:solidFill>
              <a:srgbClr val="C6D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94D922CC-5472-4690-A207-3656200C05EC}"/>
                </a:ext>
              </a:extLst>
            </p:cNvPr>
            <p:cNvSpPr/>
            <p:nvPr/>
          </p:nvSpPr>
          <p:spPr>
            <a:xfrm>
              <a:off x="5675059" y="2205994"/>
              <a:ext cx="1661032" cy="369332"/>
            </a:xfrm>
            <a:prstGeom prst="rect">
              <a:avLst/>
            </a:prstGeom>
          </p:spPr>
          <p:txBody>
            <a:bodyPr wrap="none">
              <a:spAutoFit/>
            </a:bodyPr>
            <a:lstStyle/>
            <a:p>
              <a:r>
                <a:rPr lang="en-GB" altLang="en-US" dirty="0"/>
                <a:t>Disadvantages</a:t>
              </a:r>
            </a:p>
          </p:txBody>
        </p:sp>
        <p:sp>
          <p:nvSpPr>
            <p:cNvPr id="10" name="Rectangle 9">
              <a:extLst>
                <a:ext uri="{FF2B5EF4-FFF2-40B4-BE49-F238E27FC236}">
                  <a16:creationId xmlns:a16="http://schemas.microsoft.com/office/drawing/2014/main" xmlns="" id="{84DEDA6B-1A71-4AEA-8940-F3FAE18AD90F}"/>
                </a:ext>
              </a:extLst>
            </p:cNvPr>
            <p:cNvSpPr/>
            <p:nvPr/>
          </p:nvSpPr>
          <p:spPr>
            <a:xfrm>
              <a:off x="4752979" y="2638992"/>
              <a:ext cx="3371848" cy="830997"/>
            </a:xfrm>
            <a:prstGeom prst="rect">
              <a:avLst/>
            </a:prstGeom>
          </p:spPr>
          <p:txBody>
            <a:bodyPr wrap="square">
              <a:spAutoFit/>
            </a:bodyPr>
            <a:lstStyle/>
            <a:p>
              <a:pPr algn="ctr">
                <a:lnSpc>
                  <a:spcPct val="100000"/>
                </a:lnSpc>
                <a:spcBef>
                  <a:spcPct val="0"/>
                </a:spcBef>
                <a:buFontTx/>
                <a:buNone/>
              </a:pPr>
              <a:r>
                <a:rPr lang="en-GB" altLang="en-US" sz="1600" dirty="0">
                  <a:ea typeface="SimSun" panose="02010600030101010101" pitchFamily="2" charset="-122"/>
                  <a:cs typeface="SimSun" panose="02010600030101010101" pitchFamily="2" charset="-122"/>
                </a:rPr>
                <a:t>Spellcheckers only give you a list of possible words; you still have to know which is the correct spelling.</a:t>
              </a:r>
            </a:p>
          </p:txBody>
        </p:sp>
        <p:sp>
          <p:nvSpPr>
            <p:cNvPr id="11" name="Rectangle 10">
              <a:extLst>
                <a:ext uri="{FF2B5EF4-FFF2-40B4-BE49-F238E27FC236}">
                  <a16:creationId xmlns:a16="http://schemas.microsoft.com/office/drawing/2014/main" xmlns="" id="{8E00FBA5-2A39-46AF-8390-9F95E5F8E055}"/>
                </a:ext>
              </a:extLst>
            </p:cNvPr>
            <p:cNvSpPr/>
            <p:nvPr/>
          </p:nvSpPr>
          <p:spPr>
            <a:xfrm>
              <a:off x="4752979" y="3600485"/>
              <a:ext cx="3371848" cy="830997"/>
            </a:xfrm>
            <a:prstGeom prst="rect">
              <a:avLst/>
            </a:prstGeom>
          </p:spPr>
          <p:txBody>
            <a:bodyPr wrap="square">
              <a:spAutoFit/>
            </a:bodyPr>
            <a:lstStyle/>
            <a:p>
              <a:pPr algn="ctr">
                <a:lnSpc>
                  <a:spcPct val="100000"/>
                </a:lnSpc>
                <a:spcBef>
                  <a:spcPct val="0"/>
                </a:spcBef>
                <a:buFontTx/>
                <a:buNone/>
              </a:pPr>
              <a:r>
                <a:rPr lang="en-GB" altLang="en-US" sz="1600" dirty="0">
                  <a:ea typeface="SimSun" panose="02010600030101010101" pitchFamily="2" charset="-122"/>
                  <a:cs typeface="SimSun" panose="02010600030101010101" pitchFamily="2" charset="-122"/>
                </a:rPr>
                <a:t>The spellchecker can’t tell you if you’ve used the incorrect homophone e.g. our or hour.</a:t>
              </a:r>
            </a:p>
          </p:txBody>
        </p:sp>
        <p:sp>
          <p:nvSpPr>
            <p:cNvPr id="12" name="Rectangle 11">
              <a:extLst>
                <a:ext uri="{FF2B5EF4-FFF2-40B4-BE49-F238E27FC236}">
                  <a16:creationId xmlns:a16="http://schemas.microsoft.com/office/drawing/2014/main" xmlns="" id="{36F557A0-47B7-4FB6-B8D8-CC4D55116496}"/>
                </a:ext>
              </a:extLst>
            </p:cNvPr>
            <p:cNvSpPr/>
            <p:nvPr/>
          </p:nvSpPr>
          <p:spPr>
            <a:xfrm>
              <a:off x="4752979" y="4561978"/>
              <a:ext cx="3371848" cy="830997"/>
            </a:xfrm>
            <a:prstGeom prst="rect">
              <a:avLst/>
            </a:prstGeom>
          </p:spPr>
          <p:txBody>
            <a:bodyPr wrap="square">
              <a:spAutoFit/>
            </a:bodyPr>
            <a:lstStyle/>
            <a:p>
              <a:pPr algn="ctr">
                <a:lnSpc>
                  <a:spcPct val="100000"/>
                </a:lnSpc>
                <a:spcBef>
                  <a:spcPct val="0"/>
                </a:spcBef>
                <a:buFontTx/>
                <a:buNone/>
              </a:pPr>
              <a:r>
                <a:rPr lang="en-GB" altLang="en-US" sz="1600" dirty="0">
                  <a:ea typeface="SimSun" panose="02010600030101010101" pitchFamily="2" charset="-122"/>
                  <a:cs typeface="SimSun" panose="02010600030101010101" pitchFamily="2" charset="-122"/>
                </a:rPr>
                <a:t>The spellchecker doesn’t recognise many people’s surnames and sometimes local place names.</a:t>
              </a:r>
            </a:p>
          </p:txBody>
        </p:sp>
      </p:grpSp>
      <p:sp>
        <p:nvSpPr>
          <p:cNvPr id="15" name="Rectangle 14">
            <a:extLst>
              <a:ext uri="{FF2B5EF4-FFF2-40B4-BE49-F238E27FC236}">
                <a16:creationId xmlns:a16="http://schemas.microsoft.com/office/drawing/2014/main" xmlns="" id="{44ADBB58-3AEE-4F3D-A17D-A6342B72B474}"/>
              </a:ext>
            </a:extLst>
          </p:cNvPr>
          <p:cNvSpPr/>
          <p:nvPr/>
        </p:nvSpPr>
        <p:spPr>
          <a:xfrm>
            <a:off x="985835" y="5551891"/>
            <a:ext cx="7196141" cy="646331"/>
          </a:xfrm>
          <a:prstGeom prst="rect">
            <a:avLst/>
          </a:prstGeom>
        </p:spPr>
        <p:txBody>
          <a:bodyPr wrap="square">
            <a:spAutoFit/>
          </a:bodyPr>
          <a:lstStyle/>
          <a:p>
            <a:pPr algn="ctr">
              <a:lnSpc>
                <a:spcPct val="100000"/>
              </a:lnSpc>
              <a:spcBef>
                <a:spcPct val="0"/>
              </a:spcBef>
              <a:buFontTx/>
              <a:buNone/>
            </a:pPr>
            <a:r>
              <a:rPr lang="en-GB" altLang="en-US" dirty="0">
                <a:ea typeface="SimSun" panose="02010600030101010101" pitchFamily="2" charset="-122"/>
                <a:cs typeface="SimSun" panose="02010600030101010101" pitchFamily="2" charset="-122"/>
              </a:rPr>
              <a:t>It is still very important that we learn to spell.  A spellchecker tool is not a replacement for a good knowledge of spelling strategies.</a:t>
            </a:r>
          </a:p>
        </p:txBody>
      </p:sp>
      <p:sp>
        <p:nvSpPr>
          <p:cNvPr id="18" name="Rectangle 17">
            <a:extLst>
              <a:ext uri="{FF2B5EF4-FFF2-40B4-BE49-F238E27FC236}">
                <a16:creationId xmlns:a16="http://schemas.microsoft.com/office/drawing/2014/main" xmlns="" id="{92EE022C-58A6-40B3-85C7-5E35CAA3245A}"/>
              </a:ext>
            </a:extLst>
          </p:cNvPr>
          <p:cNvSpPr/>
          <p:nvPr/>
        </p:nvSpPr>
        <p:spPr>
          <a:xfrm>
            <a:off x="969167" y="1425576"/>
            <a:ext cx="7229475" cy="646331"/>
          </a:xfrm>
          <a:prstGeom prst="rect">
            <a:avLst/>
          </a:prstGeom>
          <a:solidFill>
            <a:srgbClr val="FCC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ea typeface="SimSun" panose="02010600030101010101" pitchFamily="2" charset="-122"/>
                <a:cs typeface="SimSun" panose="02010600030101010101" pitchFamily="2" charset="-122"/>
              </a:rPr>
              <a:t>Did you think of these?</a:t>
            </a:r>
            <a:endParaRPr lang="en-GB" dirty="0"/>
          </a:p>
        </p:txBody>
      </p:sp>
    </p:spTree>
    <p:extLst>
      <p:ext uri="{BB962C8B-B14F-4D97-AF65-F5344CB8AC3E}">
        <p14:creationId xmlns:p14="http://schemas.microsoft.com/office/powerpoint/2010/main" val="201019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US" altLang="zh-CN" dirty="0">
                <a:latin typeface="Twinkl" pitchFamily="2" charset="0"/>
                <a:ea typeface="SimSun" panose="02010600030101010101" pitchFamily="2" charset="-122"/>
                <a:sym typeface="Twinkl" pitchFamily="2" charset="0"/>
              </a:rPr>
              <a:t>I can use the spellcheck tool.</a:t>
            </a:r>
            <a:endParaRPr lang="en-US" altLang="zh-CN" dirty="0">
              <a:ea typeface="SimSun" panose="02010600030101010101" pitchFamily="2" charset="-122"/>
            </a:endParaRP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latin typeface="+mn-lt"/>
              </a:rPr>
              <a:t>I know some of the main keyboard shortcuts.</a:t>
            </a:r>
          </a:p>
          <a:p>
            <a:r>
              <a:rPr lang="en-GB" altLang="en-US" dirty="0">
                <a:latin typeface="+mn-lt"/>
              </a:rPr>
              <a:t>I can find and use the different functions of the spellcheck tool.</a:t>
            </a:r>
          </a:p>
          <a:p>
            <a:r>
              <a:rPr lang="en-GB" altLang="en-US" dirty="0">
                <a:latin typeface="+mn-lt"/>
              </a:rPr>
              <a:t>I can add a spelling to the spelling dictionary. </a:t>
            </a:r>
            <a:endParaRPr lang="en-US" altLang="zh-CN" dirty="0">
              <a:solidFill>
                <a:schemeClr val="tx1"/>
              </a:solidFill>
              <a:latin typeface="+mn-lt"/>
              <a:ea typeface="SimSun" panose="02010600030101010101" pitchFamily="2" charset="-122"/>
            </a:endParaRPr>
          </a:p>
        </p:txBody>
      </p:sp>
      <p:pic>
        <p:nvPicPr>
          <p:cNvPr id="8" name="Picture 7">
            <a:extLst>
              <a:ext uri="{FF2B5EF4-FFF2-40B4-BE49-F238E27FC236}">
                <a16:creationId xmlns:a16="http://schemas.microsoft.com/office/drawing/2014/main" xmlns="" id="{CB04055E-9405-456B-B89C-906269276A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76" y="709227"/>
            <a:ext cx="752473" cy="752473"/>
          </a:xfrm>
          <a:prstGeom prst="rect">
            <a:avLst/>
          </a:prstGeom>
        </p:spPr>
      </p:pic>
    </p:spTree>
    <p:extLst>
      <p:ext uri="{BB962C8B-B14F-4D97-AF65-F5344CB8AC3E}">
        <p14:creationId xmlns:p14="http://schemas.microsoft.com/office/powerpoint/2010/main" val="2961974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US" altLang="zh-CN" dirty="0">
                <a:latin typeface="Twinkl" pitchFamily="2" charset="0"/>
                <a:ea typeface="SimSun" panose="02010600030101010101" pitchFamily="2" charset="-122"/>
                <a:sym typeface="Twinkl" pitchFamily="2" charset="0"/>
              </a:rPr>
              <a:t>I can use the spellcheck tool.</a:t>
            </a:r>
            <a:endParaRPr lang="en-US" altLang="zh-CN" dirty="0">
              <a:ea typeface="SimSun" panose="02010600030101010101" pitchFamily="2" charset="-122"/>
            </a:endParaRP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latin typeface="+mn-lt"/>
              </a:rPr>
              <a:t>I know some of the main keyboard shortcuts.</a:t>
            </a:r>
          </a:p>
          <a:p>
            <a:r>
              <a:rPr lang="en-GB" altLang="en-US" dirty="0">
                <a:latin typeface="+mn-lt"/>
              </a:rPr>
              <a:t>I can find and use the different functions of the spellcheck tool.</a:t>
            </a:r>
          </a:p>
          <a:p>
            <a:r>
              <a:rPr lang="en-GB" altLang="en-US" dirty="0">
                <a:latin typeface="+mn-lt"/>
              </a:rPr>
              <a:t>I can add a spelling to the spelling dictionary. </a:t>
            </a:r>
            <a:endParaRPr lang="en-US" altLang="zh-CN" dirty="0">
              <a:solidFill>
                <a:schemeClr val="tx1"/>
              </a:solidFill>
              <a:latin typeface="+mn-lt"/>
              <a:ea typeface="SimSun" panose="02010600030101010101" pitchFamily="2" charset="-122"/>
            </a:endParaRP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3E82CE-5040-4836-A7A5-44B3642E6C8B}"/>
              </a:ext>
            </a:extLst>
          </p:cNvPr>
          <p:cNvSpPr>
            <a:spLocks noGrp="1"/>
          </p:cNvSpPr>
          <p:nvPr>
            <p:ph type="title"/>
          </p:nvPr>
        </p:nvSpPr>
        <p:spPr/>
        <p:txBody>
          <a:bodyPr/>
          <a:lstStyle/>
          <a:p>
            <a:r>
              <a:rPr lang="en-US" altLang="zh-CN" dirty="0">
                <a:latin typeface="Twinkl" pitchFamily="2" charset="0"/>
                <a:ea typeface="SimSun" panose="02010600030101010101" pitchFamily="2" charset="-122"/>
                <a:sym typeface="Twinkl" pitchFamily="2" charset="0"/>
              </a:rPr>
              <a:t>Spot the Spelling Mistake</a:t>
            </a:r>
            <a:endParaRPr lang="en-GB" dirty="0"/>
          </a:p>
        </p:txBody>
      </p:sp>
      <p:grpSp>
        <p:nvGrpSpPr>
          <p:cNvPr id="10" name="Group 9">
            <a:extLst>
              <a:ext uri="{FF2B5EF4-FFF2-40B4-BE49-F238E27FC236}">
                <a16:creationId xmlns:a16="http://schemas.microsoft.com/office/drawing/2014/main" xmlns="" id="{16AB62ED-9B97-43B0-A0AD-67A45036652F}"/>
              </a:ext>
            </a:extLst>
          </p:cNvPr>
          <p:cNvGrpSpPr/>
          <p:nvPr/>
        </p:nvGrpSpPr>
        <p:grpSpPr>
          <a:xfrm>
            <a:off x="975674" y="1385837"/>
            <a:ext cx="7206792" cy="1805653"/>
            <a:chOff x="975674" y="1385837"/>
            <a:chExt cx="7206792" cy="1805653"/>
          </a:xfrm>
        </p:grpSpPr>
        <p:sp>
          <p:nvSpPr>
            <p:cNvPr id="7" name="Rectangle 6">
              <a:extLst>
                <a:ext uri="{FF2B5EF4-FFF2-40B4-BE49-F238E27FC236}">
                  <a16:creationId xmlns:a16="http://schemas.microsoft.com/office/drawing/2014/main" xmlns="" id="{35F7D7FB-BEF3-413B-A43D-037903F5929B}"/>
                </a:ext>
              </a:extLst>
            </p:cNvPr>
            <p:cNvSpPr/>
            <p:nvPr/>
          </p:nvSpPr>
          <p:spPr>
            <a:xfrm>
              <a:off x="996637" y="1385837"/>
              <a:ext cx="7164864" cy="1805653"/>
            </a:xfrm>
            <a:prstGeom prst="rect">
              <a:avLst/>
            </a:prstGeom>
            <a:solidFill>
              <a:srgbClr val="FCC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4966E991-B155-4FE0-B8F4-E643D02EE151}"/>
                </a:ext>
              </a:extLst>
            </p:cNvPr>
            <p:cNvSpPr/>
            <p:nvPr/>
          </p:nvSpPr>
          <p:spPr>
            <a:xfrm>
              <a:off x="975674" y="1419079"/>
              <a:ext cx="7206792" cy="1754326"/>
            </a:xfrm>
            <a:prstGeom prst="rect">
              <a:avLst/>
            </a:prstGeom>
          </p:spPr>
          <p:txBody>
            <a:bodyPr wrap="square">
              <a:spAutoFit/>
            </a:bodyPr>
            <a:lstStyle/>
            <a:p>
              <a:pPr>
                <a:defRPr/>
              </a:pPr>
              <a:r>
                <a:rPr lang="en-US" altLang="zh-CN" dirty="0">
                  <a:latin typeface="Twinkl" pitchFamily="2" charset="0"/>
                  <a:sym typeface="Twinkl" pitchFamily="2" charset="0"/>
                </a:rPr>
                <a:t>Spelling is very important.  It tells the reader how much care and effort we have put into our writing. Can you remember some spelling strategies that we use when we are writing?</a:t>
              </a:r>
            </a:p>
            <a:p>
              <a:pPr>
                <a:defRPr/>
              </a:pPr>
              <a:r>
                <a:rPr lang="en-US" altLang="zh-CN" dirty="0">
                  <a:latin typeface="Twinkl" pitchFamily="2" charset="0"/>
                  <a:sym typeface="Twinkl" pitchFamily="2" charset="0"/>
                </a:rPr>
                <a:t>Spelling is just as important in a word processing document as it is in your writing.</a:t>
              </a:r>
            </a:p>
            <a:p>
              <a:pPr>
                <a:defRPr/>
              </a:pPr>
              <a:r>
                <a:rPr lang="en-US" altLang="zh-CN" dirty="0">
                  <a:latin typeface="Twinkl" pitchFamily="2" charset="0"/>
                  <a:sym typeface="Twinkl" pitchFamily="2" charset="0"/>
                </a:rPr>
                <a:t>How can you spot the spelling mistakes in this document?</a:t>
              </a:r>
            </a:p>
          </p:txBody>
        </p:sp>
      </p:grpSp>
      <p:grpSp>
        <p:nvGrpSpPr>
          <p:cNvPr id="9" name="Group 8">
            <a:extLst>
              <a:ext uri="{FF2B5EF4-FFF2-40B4-BE49-F238E27FC236}">
                <a16:creationId xmlns:a16="http://schemas.microsoft.com/office/drawing/2014/main" xmlns="" id="{52EFEE53-DEB2-4062-BBEC-AEF540C54BF1}"/>
              </a:ext>
            </a:extLst>
          </p:cNvPr>
          <p:cNvGrpSpPr/>
          <p:nvPr/>
        </p:nvGrpSpPr>
        <p:grpSpPr>
          <a:xfrm>
            <a:off x="996637" y="1385837"/>
            <a:ext cx="7206792" cy="1805653"/>
            <a:chOff x="987210" y="1385837"/>
            <a:chExt cx="7206792" cy="1805653"/>
          </a:xfrm>
        </p:grpSpPr>
        <p:sp>
          <p:nvSpPr>
            <p:cNvPr id="8" name="Rectangle 7">
              <a:extLst>
                <a:ext uri="{FF2B5EF4-FFF2-40B4-BE49-F238E27FC236}">
                  <a16:creationId xmlns:a16="http://schemas.microsoft.com/office/drawing/2014/main" xmlns="" id="{53314C5E-BF3B-40C0-82AB-A31AA9D05A79}"/>
                </a:ext>
              </a:extLst>
            </p:cNvPr>
            <p:cNvSpPr/>
            <p:nvPr/>
          </p:nvSpPr>
          <p:spPr>
            <a:xfrm>
              <a:off x="987210" y="1385837"/>
              <a:ext cx="7164864" cy="1805653"/>
            </a:xfrm>
            <a:prstGeom prst="rect">
              <a:avLst/>
            </a:prstGeom>
            <a:solidFill>
              <a:srgbClr val="C6D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F90CCA56-B22D-454E-85AD-663C66D15180}"/>
                </a:ext>
              </a:extLst>
            </p:cNvPr>
            <p:cNvSpPr/>
            <p:nvPr/>
          </p:nvSpPr>
          <p:spPr>
            <a:xfrm>
              <a:off x="987210" y="1797460"/>
              <a:ext cx="7206792" cy="923330"/>
            </a:xfrm>
            <a:prstGeom prst="rect">
              <a:avLst/>
            </a:prstGeom>
          </p:spPr>
          <p:txBody>
            <a:bodyPr wrap="square">
              <a:spAutoFit/>
            </a:bodyPr>
            <a:lstStyle/>
            <a:p>
              <a:pPr>
                <a:defRPr/>
              </a:pPr>
              <a:r>
                <a:rPr lang="en-US" altLang="zh-CN" dirty="0">
                  <a:latin typeface="Twinkl" pitchFamily="2" charset="0"/>
                  <a:sym typeface="Twinkl" pitchFamily="2" charset="0"/>
                </a:rPr>
                <a:t>Word processing software is very helpful.  If it spots a spelling mistake, it will add a wavy red line beneath the misspelt word.</a:t>
              </a:r>
            </a:p>
            <a:p>
              <a:pPr>
                <a:defRPr/>
              </a:pPr>
              <a:r>
                <a:rPr lang="en-US" altLang="zh-CN" dirty="0">
                  <a:latin typeface="Twinkl" pitchFamily="2" charset="0"/>
                  <a:sym typeface="Twinkl" pitchFamily="2" charset="0"/>
                </a:rPr>
                <a:t>How would we normally check the spelling of a word in our writing?</a:t>
              </a:r>
            </a:p>
          </p:txBody>
        </p:sp>
      </p:grpSp>
      <p:grpSp>
        <p:nvGrpSpPr>
          <p:cNvPr id="11" name="Group 10">
            <a:extLst>
              <a:ext uri="{FF2B5EF4-FFF2-40B4-BE49-F238E27FC236}">
                <a16:creationId xmlns:a16="http://schemas.microsoft.com/office/drawing/2014/main" xmlns="" id="{C3F01008-5D66-491B-BADF-EA8D2F201DAB}"/>
              </a:ext>
            </a:extLst>
          </p:cNvPr>
          <p:cNvGrpSpPr/>
          <p:nvPr/>
        </p:nvGrpSpPr>
        <p:grpSpPr>
          <a:xfrm>
            <a:off x="1017602" y="3285761"/>
            <a:ext cx="7146009" cy="2706068"/>
            <a:chOff x="1017602" y="3285761"/>
            <a:chExt cx="7146009" cy="2706068"/>
          </a:xfrm>
        </p:grpSpPr>
        <p:pic>
          <p:nvPicPr>
            <p:cNvPr id="5" name="Picture 4">
              <a:extLst>
                <a:ext uri="{FF2B5EF4-FFF2-40B4-BE49-F238E27FC236}">
                  <a16:creationId xmlns:a16="http://schemas.microsoft.com/office/drawing/2014/main" xmlns="" id="{D83AF774-4ABA-4466-B71C-66A67E9389DE}"/>
                </a:ext>
              </a:extLst>
            </p:cNvPr>
            <p:cNvPicPr>
              <a:picLocks noChangeAspect="1"/>
            </p:cNvPicPr>
            <p:nvPr/>
          </p:nvPicPr>
          <p:blipFill>
            <a:blip r:embed="rId2"/>
            <a:stretch>
              <a:fillRect/>
            </a:stretch>
          </p:blipFill>
          <p:spPr>
            <a:xfrm>
              <a:off x="1017602" y="3285761"/>
              <a:ext cx="7146009" cy="2706068"/>
            </a:xfrm>
            <a:prstGeom prst="rect">
              <a:avLst/>
            </a:prstGeom>
            <a:ln w="19050">
              <a:solidFill>
                <a:schemeClr val="tx1"/>
              </a:solidFill>
            </a:ln>
          </p:spPr>
        </p:pic>
        <p:sp>
          <p:nvSpPr>
            <p:cNvPr id="4" name="Rectangle 3">
              <a:extLst>
                <a:ext uri="{FF2B5EF4-FFF2-40B4-BE49-F238E27FC236}">
                  <a16:creationId xmlns:a16="http://schemas.microsoft.com/office/drawing/2014/main" xmlns="" id="{36A9C26E-EA94-4AF2-B34A-CE1A1BFE445A}"/>
                </a:ext>
              </a:extLst>
            </p:cNvPr>
            <p:cNvSpPr/>
            <p:nvPr/>
          </p:nvSpPr>
          <p:spPr>
            <a:xfrm>
              <a:off x="5546690" y="3722967"/>
              <a:ext cx="462225" cy="311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700" dirty="0">
                  <a:solidFill>
                    <a:schemeClr val="tx1"/>
                  </a:solidFill>
                </a:rPr>
                <a:t>year</a:t>
              </a:r>
            </a:p>
          </p:txBody>
        </p:sp>
      </p:grpSp>
    </p:spTree>
    <p:extLst>
      <p:ext uri="{BB962C8B-B14F-4D97-AF65-F5344CB8AC3E}">
        <p14:creationId xmlns:p14="http://schemas.microsoft.com/office/powerpoint/2010/main" val="244127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8C5C0B-7C09-416F-8A7C-69771F3588BD}"/>
              </a:ext>
            </a:extLst>
          </p:cNvPr>
          <p:cNvSpPr>
            <a:spLocks noGrp="1"/>
          </p:cNvSpPr>
          <p:nvPr>
            <p:ph type="title"/>
          </p:nvPr>
        </p:nvSpPr>
        <p:spPr/>
        <p:txBody>
          <a:bodyPr/>
          <a:lstStyle/>
          <a:p>
            <a:r>
              <a:rPr lang="en-US" altLang="zh-CN" dirty="0">
                <a:latin typeface="Twinkl" pitchFamily="2" charset="0"/>
                <a:ea typeface="SimSun" panose="02010600030101010101" pitchFamily="2" charset="-122"/>
                <a:sym typeface="Twinkl" pitchFamily="2" charset="0"/>
              </a:rPr>
              <a:t>Spellcheck vs Dictionary</a:t>
            </a:r>
            <a:endParaRPr lang="en-GB" dirty="0"/>
          </a:p>
        </p:txBody>
      </p:sp>
      <p:sp>
        <p:nvSpPr>
          <p:cNvPr id="3" name="Rectangle 2">
            <a:extLst>
              <a:ext uri="{FF2B5EF4-FFF2-40B4-BE49-F238E27FC236}">
                <a16:creationId xmlns:a16="http://schemas.microsoft.com/office/drawing/2014/main" xmlns="" id="{263874F4-15D8-48D9-9D46-8B1E726344B7}"/>
              </a:ext>
            </a:extLst>
          </p:cNvPr>
          <p:cNvSpPr/>
          <p:nvPr/>
        </p:nvSpPr>
        <p:spPr>
          <a:xfrm>
            <a:off x="990599" y="1614785"/>
            <a:ext cx="7172325" cy="646331"/>
          </a:xfrm>
          <a:prstGeom prst="rect">
            <a:avLst/>
          </a:prstGeom>
          <a:solidFill>
            <a:srgbClr val="D87BA8"/>
          </a:solidFill>
        </p:spPr>
        <p:txBody>
          <a:bodyPr wrap="square">
            <a:spAutoFit/>
          </a:bodyPr>
          <a:lstStyle/>
          <a:p>
            <a:r>
              <a:rPr lang="en-US" altLang="zh-CN" dirty="0">
                <a:latin typeface="Twinkl" pitchFamily="2" charset="0"/>
                <a:ea typeface="SimSun" panose="02010600030101010101" pitchFamily="2" charset="-122"/>
                <a:sym typeface="Twinkl" pitchFamily="2" charset="0"/>
              </a:rPr>
              <a:t>If you weren</a:t>
            </a:r>
            <a:r>
              <a:rPr lang="en-US" altLang="zh-CN" dirty="0">
                <a:latin typeface="Arial" panose="020B0604020202020204" pitchFamily="34" charset="0"/>
                <a:ea typeface="SimSun" panose="02010600030101010101" pitchFamily="2" charset="-122"/>
                <a:sym typeface="Twinkl" pitchFamily="2" charset="0"/>
              </a:rPr>
              <a:t>’</a:t>
            </a:r>
            <a:r>
              <a:rPr lang="en-US" altLang="zh-CN" dirty="0">
                <a:latin typeface="Twinkl" pitchFamily="2" charset="0"/>
                <a:ea typeface="SimSun" panose="02010600030101010101" pitchFamily="2" charset="-122"/>
                <a:sym typeface="Twinkl" pitchFamily="2" charset="0"/>
              </a:rPr>
              <a:t>t working on a computer, you would use a dictionary to check how to spell words.  </a:t>
            </a:r>
          </a:p>
        </p:txBody>
      </p:sp>
      <p:sp>
        <p:nvSpPr>
          <p:cNvPr id="4" name="Rectangle 3">
            <a:extLst>
              <a:ext uri="{FF2B5EF4-FFF2-40B4-BE49-F238E27FC236}">
                <a16:creationId xmlns:a16="http://schemas.microsoft.com/office/drawing/2014/main" xmlns="" id="{84387868-4404-4FCF-B49C-AE61C92FE466}"/>
              </a:ext>
            </a:extLst>
          </p:cNvPr>
          <p:cNvSpPr/>
          <p:nvPr/>
        </p:nvSpPr>
        <p:spPr>
          <a:xfrm>
            <a:off x="990597" y="2899548"/>
            <a:ext cx="7172326" cy="369332"/>
          </a:xfrm>
          <a:prstGeom prst="rect">
            <a:avLst/>
          </a:prstGeom>
          <a:solidFill>
            <a:srgbClr val="D87BA8"/>
          </a:solidFill>
        </p:spPr>
        <p:txBody>
          <a:bodyPr wrap="square">
            <a:spAutoFit/>
          </a:bodyPr>
          <a:lstStyle/>
          <a:p>
            <a:r>
              <a:rPr lang="en-US" altLang="zh-CN" dirty="0" smtClean="0">
                <a:latin typeface="Twinkl" pitchFamily="2" charset="0"/>
                <a:ea typeface="SimSun" panose="02010600030101010101" pitchFamily="2" charset="-122"/>
                <a:sym typeface="Twinkl" pitchFamily="2" charset="0"/>
              </a:rPr>
              <a:t>Which do you think is quicker?</a:t>
            </a:r>
            <a:endParaRPr lang="en-US" altLang="zh-CN" dirty="0">
              <a:latin typeface="Twinkl" pitchFamily="2" charset="0"/>
              <a:ea typeface="SimSun" panose="02010600030101010101" pitchFamily="2" charset="-122"/>
              <a:sym typeface="Twinkl" pitchFamily="2" charset="0"/>
            </a:endParaRPr>
          </a:p>
        </p:txBody>
      </p:sp>
      <p:sp>
        <p:nvSpPr>
          <p:cNvPr id="6" name="Rectangle 5">
            <a:extLst>
              <a:ext uri="{FF2B5EF4-FFF2-40B4-BE49-F238E27FC236}">
                <a16:creationId xmlns:a16="http://schemas.microsoft.com/office/drawing/2014/main" xmlns="" id="{9FEE340A-25C8-4D95-9C4F-F38E045BCE50}"/>
              </a:ext>
            </a:extLst>
          </p:cNvPr>
          <p:cNvSpPr/>
          <p:nvPr/>
        </p:nvSpPr>
        <p:spPr>
          <a:xfrm>
            <a:off x="990598" y="2261116"/>
            <a:ext cx="7172325" cy="646331"/>
          </a:xfrm>
          <a:prstGeom prst="rect">
            <a:avLst/>
          </a:prstGeom>
          <a:solidFill>
            <a:srgbClr val="C22F5D"/>
          </a:solidFill>
        </p:spPr>
        <p:txBody>
          <a:bodyPr wrap="square">
            <a:spAutoFit/>
          </a:bodyPr>
          <a:lstStyle/>
          <a:p>
            <a:r>
              <a:rPr lang="en-US" altLang="zh-CN" dirty="0">
                <a:solidFill>
                  <a:schemeClr val="bg1"/>
                </a:solidFill>
                <a:latin typeface="Twinkl" pitchFamily="2" charset="0"/>
                <a:ea typeface="SimSun" panose="02010600030101010101" pitchFamily="2" charset="-122"/>
                <a:sym typeface="Twinkl" pitchFamily="2" charset="0"/>
              </a:rPr>
              <a:t>Dictionaries are very useful but when we are using word processing software, it is often more efficient to use the </a:t>
            </a:r>
            <a:r>
              <a:rPr lang="en-US" altLang="zh-CN" b="1" dirty="0">
                <a:solidFill>
                  <a:schemeClr val="bg1"/>
                </a:solidFill>
                <a:latin typeface="Twinkl" pitchFamily="2" charset="0"/>
                <a:ea typeface="SimSun" panose="02010600030101010101" pitchFamily="2" charset="-122"/>
                <a:sym typeface="Twinkl" pitchFamily="2" charset="0"/>
              </a:rPr>
              <a:t>spellchecking</a:t>
            </a:r>
            <a:r>
              <a:rPr lang="en-US" altLang="zh-CN" dirty="0">
                <a:solidFill>
                  <a:schemeClr val="bg1"/>
                </a:solidFill>
                <a:latin typeface="Twinkl" pitchFamily="2" charset="0"/>
                <a:ea typeface="SimSun" panose="02010600030101010101" pitchFamily="2" charset="-122"/>
                <a:sym typeface="Twinkl" pitchFamily="2" charset="0"/>
              </a:rPr>
              <a:t> tool.</a:t>
            </a:r>
          </a:p>
        </p:txBody>
      </p:sp>
      <p:grpSp>
        <p:nvGrpSpPr>
          <p:cNvPr id="14" name="Group 13">
            <a:extLst>
              <a:ext uri="{FF2B5EF4-FFF2-40B4-BE49-F238E27FC236}">
                <a16:creationId xmlns:a16="http://schemas.microsoft.com/office/drawing/2014/main" xmlns="" id="{FD934A14-FA83-488E-A1B2-39B7CA400488}"/>
              </a:ext>
            </a:extLst>
          </p:cNvPr>
          <p:cNvGrpSpPr/>
          <p:nvPr/>
        </p:nvGrpSpPr>
        <p:grpSpPr>
          <a:xfrm>
            <a:off x="1885340" y="4013299"/>
            <a:ext cx="5179410" cy="1786351"/>
            <a:chOff x="1840515" y="4219494"/>
            <a:chExt cx="5179410" cy="1786351"/>
          </a:xfrm>
        </p:grpSpPr>
        <p:pic>
          <p:nvPicPr>
            <p:cNvPr id="8" name="Picture 7">
              <a:extLst>
                <a:ext uri="{FF2B5EF4-FFF2-40B4-BE49-F238E27FC236}">
                  <a16:creationId xmlns:a16="http://schemas.microsoft.com/office/drawing/2014/main" xmlns="" id="{E7032661-54B4-47C0-9D74-0091C0FBE7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5235" y="4226763"/>
              <a:ext cx="1944690" cy="1682230"/>
            </a:xfrm>
            <a:prstGeom prst="rect">
              <a:avLst/>
            </a:prstGeom>
          </p:spPr>
        </p:pic>
        <p:pic>
          <p:nvPicPr>
            <p:cNvPr id="10" name="Picture 9">
              <a:extLst>
                <a:ext uri="{FF2B5EF4-FFF2-40B4-BE49-F238E27FC236}">
                  <a16:creationId xmlns:a16="http://schemas.microsoft.com/office/drawing/2014/main" xmlns="" id="{39020FAF-2D30-44FB-836D-85C9DDDE9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515" y="4219494"/>
              <a:ext cx="2157367" cy="1786351"/>
            </a:xfrm>
            <a:prstGeom prst="rect">
              <a:avLst/>
            </a:prstGeom>
          </p:spPr>
        </p:pic>
        <p:sp>
          <p:nvSpPr>
            <p:cNvPr id="11" name="Rectangle 10">
              <a:extLst>
                <a:ext uri="{FF2B5EF4-FFF2-40B4-BE49-F238E27FC236}">
                  <a16:creationId xmlns:a16="http://schemas.microsoft.com/office/drawing/2014/main" xmlns="" id="{9AA13D3A-53A3-4D72-BEFE-C4381A4746A3}"/>
                </a:ext>
              </a:extLst>
            </p:cNvPr>
            <p:cNvSpPr/>
            <p:nvPr/>
          </p:nvSpPr>
          <p:spPr>
            <a:xfrm>
              <a:off x="4312104" y="4743337"/>
              <a:ext cx="529312" cy="523220"/>
            </a:xfrm>
            <a:prstGeom prst="rect">
              <a:avLst/>
            </a:prstGeom>
          </p:spPr>
          <p:txBody>
            <a:bodyPr wrap="none">
              <a:spAutoFit/>
            </a:bodyPr>
            <a:lstStyle/>
            <a:p>
              <a:r>
                <a:rPr lang="en-US" altLang="zh-CN" sz="2800" b="1" dirty="0">
                  <a:latin typeface="Twinkl" pitchFamily="2" charset="0"/>
                  <a:ea typeface="SimSun" panose="02010600030101010101" pitchFamily="2" charset="-122"/>
                  <a:sym typeface="Twinkl" pitchFamily="2" charset="0"/>
                </a:rPr>
                <a:t>vs</a:t>
              </a:r>
              <a:endParaRPr lang="en-GB" sz="2800" b="1" dirty="0"/>
            </a:p>
          </p:txBody>
        </p:sp>
      </p:grpSp>
      <p:pic>
        <p:nvPicPr>
          <p:cNvPr id="13" name="Whole Class">
            <a:extLst>
              <a:ext uri="{FF2B5EF4-FFF2-40B4-BE49-F238E27FC236}">
                <a16:creationId xmlns:a16="http://schemas.microsoft.com/office/drawing/2014/main" xmlns="" id="{AE5D5BC1-7986-4D77-A308-EE1EBF53C3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595" y="918898"/>
            <a:ext cx="967108" cy="674673"/>
          </a:xfrm>
          <a:prstGeom prst="rect">
            <a:avLst/>
          </a:prstGeom>
        </p:spPr>
      </p:pic>
    </p:spTree>
    <p:extLst>
      <p:ext uri="{BB962C8B-B14F-4D97-AF65-F5344CB8AC3E}">
        <p14:creationId xmlns:p14="http://schemas.microsoft.com/office/powerpoint/2010/main" val="162751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9072A-1A11-49E8-A997-2D21C0375688}"/>
              </a:ext>
            </a:extLst>
          </p:cNvPr>
          <p:cNvSpPr>
            <a:spLocks noGrp="1"/>
          </p:cNvSpPr>
          <p:nvPr>
            <p:ph type="title"/>
          </p:nvPr>
        </p:nvSpPr>
        <p:spPr/>
        <p:txBody>
          <a:bodyPr/>
          <a:lstStyle/>
          <a:p>
            <a:r>
              <a:rPr lang="en-US" altLang="zh-CN" dirty="0">
                <a:latin typeface="Twinkl" pitchFamily="2" charset="0"/>
                <a:sym typeface="Twinkl" pitchFamily="2" charset="0"/>
              </a:rPr>
              <a:t>Spellchecking Tools</a:t>
            </a:r>
            <a:endParaRPr lang="en-GB" dirty="0"/>
          </a:p>
        </p:txBody>
      </p:sp>
      <p:pic>
        <p:nvPicPr>
          <p:cNvPr id="6" name="Picture 5">
            <a:extLst>
              <a:ext uri="{FF2B5EF4-FFF2-40B4-BE49-F238E27FC236}">
                <a16:creationId xmlns:a16="http://schemas.microsoft.com/office/drawing/2014/main" xmlns="" id="{6ACC7311-998C-4BF4-9427-FB65925B15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29" r="18541"/>
          <a:stretch/>
        </p:blipFill>
        <p:spPr>
          <a:xfrm>
            <a:off x="2451259" y="1739901"/>
            <a:ext cx="4231952" cy="4109956"/>
          </a:xfrm>
          <a:prstGeom prst="ellipse">
            <a:avLst/>
          </a:prstGeom>
          <a:solidFill>
            <a:srgbClr val="C6DB91"/>
          </a:solidFill>
          <a:ln w="38100">
            <a:solidFill>
              <a:srgbClr val="C22F5D"/>
            </a:solidFill>
          </a:ln>
        </p:spPr>
      </p:pic>
      <p:sp>
        <p:nvSpPr>
          <p:cNvPr id="7" name="Rectangle 6">
            <a:hlinkClick r:id="rId3" action="ppaction://hlinksldjump"/>
            <a:extLst>
              <a:ext uri="{FF2B5EF4-FFF2-40B4-BE49-F238E27FC236}">
                <a16:creationId xmlns:a16="http://schemas.microsoft.com/office/drawing/2014/main" xmlns="" id="{2DA69D24-E5E8-460D-A82D-DDAA27770E52}"/>
              </a:ext>
            </a:extLst>
          </p:cNvPr>
          <p:cNvSpPr/>
          <p:nvPr/>
        </p:nvSpPr>
        <p:spPr>
          <a:xfrm>
            <a:off x="981075" y="3490079"/>
            <a:ext cx="2105025" cy="609600"/>
          </a:xfrm>
          <a:prstGeom prst="rect">
            <a:avLst/>
          </a:prstGeom>
          <a:solidFill>
            <a:srgbClr val="C22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Twinkl" pitchFamily="2" charset="0"/>
                <a:sym typeface="Twinkl" pitchFamily="2" charset="0"/>
              </a:rPr>
              <a:t>Microsoft Word</a:t>
            </a:r>
            <a:endParaRPr lang="en-GB" dirty="0">
              <a:solidFill>
                <a:schemeClr val="bg1"/>
              </a:solidFill>
            </a:endParaRPr>
          </a:p>
        </p:txBody>
      </p:sp>
      <p:sp>
        <p:nvSpPr>
          <p:cNvPr id="8" name="Rectangle 7">
            <a:hlinkClick r:id="rId4" action="ppaction://hlinksldjump"/>
            <a:extLst>
              <a:ext uri="{FF2B5EF4-FFF2-40B4-BE49-F238E27FC236}">
                <a16:creationId xmlns:a16="http://schemas.microsoft.com/office/drawing/2014/main" xmlns="" id="{2FE610C3-ED9D-41B6-9478-6EBB57C3FF1C}"/>
              </a:ext>
            </a:extLst>
          </p:cNvPr>
          <p:cNvSpPr/>
          <p:nvPr/>
        </p:nvSpPr>
        <p:spPr>
          <a:xfrm>
            <a:off x="6067425" y="3490079"/>
            <a:ext cx="2105025" cy="609600"/>
          </a:xfrm>
          <a:prstGeom prst="rect">
            <a:avLst/>
          </a:prstGeom>
          <a:solidFill>
            <a:srgbClr val="C22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Twinkl" pitchFamily="2" charset="0"/>
                <a:sym typeface="Twinkl" pitchFamily="2" charset="0"/>
              </a:rPr>
              <a:t>Google Docs</a:t>
            </a:r>
            <a:endParaRPr lang="en-GB" dirty="0">
              <a:solidFill>
                <a:schemeClr val="bg1"/>
              </a:solidFill>
            </a:endParaRPr>
          </a:p>
        </p:txBody>
      </p:sp>
    </p:spTree>
    <p:extLst>
      <p:ext uri="{BB962C8B-B14F-4D97-AF65-F5344CB8AC3E}">
        <p14:creationId xmlns:p14="http://schemas.microsoft.com/office/powerpoint/2010/main" val="245943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937AA1-A653-4F25-BC22-AE61535BF44C}"/>
              </a:ext>
            </a:extLst>
          </p:cNvPr>
          <p:cNvSpPr>
            <a:spLocks noGrp="1"/>
          </p:cNvSpPr>
          <p:nvPr>
            <p:ph type="title"/>
          </p:nvPr>
        </p:nvSpPr>
        <p:spPr/>
        <p:txBody>
          <a:bodyPr/>
          <a:lstStyle/>
          <a:p>
            <a:r>
              <a:rPr lang="en-US" altLang="zh-CN" sz="2800" dirty="0">
                <a:latin typeface="Twinkl" pitchFamily="2" charset="0"/>
                <a:ea typeface="SimSun" panose="02010600030101010101" pitchFamily="2" charset="-122"/>
                <a:sym typeface="Twinkl" pitchFamily="2" charset="0"/>
              </a:rPr>
              <a:t>Spellchecking Tools</a:t>
            </a:r>
            <a:endParaRPr lang="en-GB" sz="2800" dirty="0"/>
          </a:p>
        </p:txBody>
      </p:sp>
      <p:sp>
        <p:nvSpPr>
          <p:cNvPr id="3" name="Rectangle 2">
            <a:extLst>
              <a:ext uri="{FF2B5EF4-FFF2-40B4-BE49-F238E27FC236}">
                <a16:creationId xmlns:a16="http://schemas.microsoft.com/office/drawing/2014/main" xmlns="" id="{03A94F6C-A163-4533-9BC2-770D18093B1A}"/>
              </a:ext>
            </a:extLst>
          </p:cNvPr>
          <p:cNvSpPr/>
          <p:nvPr/>
        </p:nvSpPr>
        <p:spPr>
          <a:xfrm>
            <a:off x="3705897" y="1182052"/>
            <a:ext cx="1732205" cy="369332"/>
          </a:xfrm>
          <a:prstGeom prst="rect">
            <a:avLst/>
          </a:prstGeom>
        </p:spPr>
        <p:txBody>
          <a:bodyPr wrap="none">
            <a:spAutoFit/>
          </a:bodyPr>
          <a:lstStyle/>
          <a:p>
            <a:pPr algn="ctr">
              <a:lnSpc>
                <a:spcPct val="100000"/>
              </a:lnSpc>
              <a:spcBef>
                <a:spcPct val="0"/>
              </a:spcBef>
              <a:buFontTx/>
              <a:buNone/>
            </a:pPr>
            <a:r>
              <a:rPr lang="en-GB" altLang="en-US" dirty="0">
                <a:ea typeface="SimSun" panose="02010600030101010101" pitchFamily="2" charset="-122"/>
                <a:cs typeface="SimSun" panose="02010600030101010101" pitchFamily="2" charset="-122"/>
              </a:rPr>
              <a:t>Microsoft Word</a:t>
            </a:r>
          </a:p>
        </p:txBody>
      </p:sp>
      <p:pic>
        <p:nvPicPr>
          <p:cNvPr id="4" name="Picture 7">
            <a:extLst>
              <a:ext uri="{FF2B5EF4-FFF2-40B4-BE49-F238E27FC236}">
                <a16:creationId xmlns:a16="http://schemas.microsoft.com/office/drawing/2014/main" xmlns="" id="{7D2E4A35-33A8-4D87-A43A-1532CE574087}"/>
              </a:ext>
            </a:extLst>
          </p:cNvPr>
          <p:cNvPicPr>
            <a:picLocks noChangeAspect="1"/>
          </p:cNvPicPr>
          <p:nvPr/>
        </p:nvPicPr>
        <p:blipFill rotWithShape="1">
          <a:blip r:embed="rId2">
            <a:extLst>
              <a:ext uri="{28A0092B-C50C-407E-A947-70E740481C1C}">
                <a14:useLocalDpi xmlns:a14="http://schemas.microsoft.com/office/drawing/2010/main" val="0"/>
              </a:ext>
            </a:extLst>
          </a:blip>
          <a:srcRect l="1" r="3746"/>
          <a:stretch/>
        </p:blipFill>
        <p:spPr bwMode="auto">
          <a:xfrm>
            <a:off x="886531" y="1647253"/>
            <a:ext cx="7403276" cy="834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xmlns="" id="{D103AB50-7868-4832-9B39-69001595AF5D}"/>
              </a:ext>
            </a:extLst>
          </p:cNvPr>
          <p:cNvSpPr/>
          <p:nvPr/>
        </p:nvSpPr>
        <p:spPr>
          <a:xfrm>
            <a:off x="769174" y="1926994"/>
            <a:ext cx="554834" cy="554834"/>
          </a:xfrm>
          <a:prstGeom prst="ellipse">
            <a:avLst/>
          </a:prstGeom>
          <a:noFill/>
          <a:ln w="19050">
            <a:solidFill>
              <a:srgbClr val="C22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xmlns="" id="{3BB2BBB6-1711-4CE2-88A8-1039C161370A}"/>
              </a:ext>
            </a:extLst>
          </p:cNvPr>
          <p:cNvSpPr/>
          <p:nvPr/>
        </p:nvSpPr>
        <p:spPr>
          <a:xfrm>
            <a:off x="3867823" y="1609444"/>
            <a:ext cx="421484" cy="421484"/>
          </a:xfrm>
          <a:prstGeom prst="ellipse">
            <a:avLst/>
          </a:prstGeom>
          <a:noFill/>
          <a:ln w="19050">
            <a:solidFill>
              <a:srgbClr val="C22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xmlns="" id="{5ECFDB9B-BB64-4B22-A87A-131009905023}"/>
              </a:ext>
            </a:extLst>
          </p:cNvPr>
          <p:cNvPicPr>
            <a:picLocks noChangeAspect="1"/>
          </p:cNvPicPr>
          <p:nvPr/>
        </p:nvPicPr>
        <p:blipFill>
          <a:blip r:embed="rId3">
            <a:extLst>
              <a:ext uri="{28A0092B-C50C-407E-A947-70E740481C1C}">
                <a14:useLocalDpi xmlns:a14="http://schemas.microsoft.com/office/drawing/2010/main" val="0"/>
              </a:ext>
            </a:extLst>
          </a:blip>
          <a:srcRect l="80482" t="18536" b="24619"/>
          <a:stretch>
            <a:fillRect/>
          </a:stretch>
        </p:blipFill>
        <p:spPr bwMode="auto">
          <a:xfrm>
            <a:off x="3644124" y="2697464"/>
            <a:ext cx="1927225" cy="315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xmlns="" id="{974A1A52-9B72-4938-8742-683EE3815A54}"/>
              </a:ext>
            </a:extLst>
          </p:cNvPr>
          <p:cNvGrpSpPr/>
          <p:nvPr/>
        </p:nvGrpSpPr>
        <p:grpSpPr>
          <a:xfrm>
            <a:off x="769174" y="2871228"/>
            <a:ext cx="2914100" cy="2073372"/>
            <a:chOff x="769174" y="2871228"/>
            <a:chExt cx="2914100" cy="2073372"/>
          </a:xfrm>
        </p:grpSpPr>
        <p:sp>
          <p:nvSpPr>
            <p:cNvPr id="14" name="1">
              <a:extLst>
                <a:ext uri="{FF2B5EF4-FFF2-40B4-BE49-F238E27FC236}">
                  <a16:creationId xmlns:a16="http://schemas.microsoft.com/office/drawing/2014/main" xmlns="" id="{0344D938-41FF-4D26-A6DF-FB5566C44AE0}"/>
                </a:ext>
              </a:extLst>
            </p:cNvPr>
            <p:cNvSpPr/>
            <p:nvPr/>
          </p:nvSpPr>
          <p:spPr>
            <a:xfrm>
              <a:off x="769174" y="2871228"/>
              <a:ext cx="2812226" cy="2073372"/>
            </a:xfrm>
            <a:prstGeom prst="rect">
              <a:avLst/>
            </a:prstGeom>
            <a:solidFill>
              <a:srgbClr val="FCC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E00D1E45-5C54-4DA2-AA12-19DB76905BB1}"/>
                </a:ext>
              </a:extLst>
            </p:cNvPr>
            <p:cNvSpPr/>
            <p:nvPr/>
          </p:nvSpPr>
          <p:spPr>
            <a:xfrm>
              <a:off x="769174" y="2882497"/>
              <a:ext cx="2914100" cy="2062103"/>
            </a:xfrm>
            <a:prstGeom prst="rect">
              <a:avLst/>
            </a:prstGeom>
          </p:spPr>
          <p:txBody>
            <a:bodyPr wrap="square">
              <a:spAutoFit/>
            </a:bodyPr>
            <a:lstStyle/>
            <a:p>
              <a:pPr>
                <a:lnSpc>
                  <a:spcPct val="100000"/>
                </a:lnSpc>
                <a:spcBef>
                  <a:spcPct val="0"/>
                </a:spcBef>
                <a:buFontTx/>
                <a:buNone/>
              </a:pPr>
              <a:r>
                <a:rPr lang="en-GB" altLang="en-US" sz="1600" dirty="0">
                  <a:ea typeface="SimSun" panose="02010600030101010101" pitchFamily="2" charset="-122"/>
                  <a:cs typeface="SimSun" panose="02010600030101010101" pitchFamily="2" charset="-122"/>
                </a:rPr>
                <a:t>You can </a:t>
              </a:r>
              <a:r>
                <a:rPr lang="en-GB" altLang="en-US" sz="1600" b="1" dirty="0">
                  <a:ea typeface="SimSun" panose="02010600030101010101" pitchFamily="2" charset="-122"/>
                  <a:cs typeface="SimSun" panose="02010600030101010101" pitchFamily="2" charset="-122"/>
                </a:rPr>
                <a:t>Ignore</a:t>
              </a:r>
              <a:r>
                <a:rPr lang="en-GB" altLang="en-US" sz="1600" dirty="0">
                  <a:ea typeface="SimSun" panose="02010600030101010101" pitchFamily="2" charset="-122"/>
                  <a:cs typeface="SimSun" panose="02010600030101010101" pitchFamily="2" charset="-122"/>
                </a:rPr>
                <a:t> the spellchecker if you think the word is spelt correctly – this could be a name or a special word that the software doesn’t recognise. Click </a:t>
              </a:r>
              <a:r>
                <a:rPr lang="en-GB" altLang="en-US" sz="1600" b="1" dirty="0">
                  <a:ea typeface="SimSun" panose="02010600030101010101" pitchFamily="2" charset="-122"/>
                  <a:cs typeface="SimSun" panose="02010600030101010101" pitchFamily="2" charset="-122"/>
                </a:rPr>
                <a:t>Ignore All</a:t>
              </a:r>
              <a:r>
                <a:rPr lang="en-GB" altLang="en-US" sz="1600" dirty="0">
                  <a:ea typeface="SimSun" panose="02010600030101010101" pitchFamily="2" charset="-122"/>
                  <a:cs typeface="SimSun" panose="02010600030101010101" pitchFamily="2" charset="-122"/>
                </a:rPr>
                <a:t> if you think this might happen lots of times.</a:t>
              </a:r>
            </a:p>
          </p:txBody>
        </p:sp>
      </p:grpSp>
      <p:grpSp>
        <p:nvGrpSpPr>
          <p:cNvPr id="30" name="Group 29">
            <a:extLst>
              <a:ext uri="{FF2B5EF4-FFF2-40B4-BE49-F238E27FC236}">
                <a16:creationId xmlns:a16="http://schemas.microsoft.com/office/drawing/2014/main" xmlns="" id="{F4F89C3C-E6BB-4F7C-8DA0-6E5C9B725839}"/>
              </a:ext>
            </a:extLst>
          </p:cNvPr>
          <p:cNvGrpSpPr/>
          <p:nvPr/>
        </p:nvGrpSpPr>
        <p:grpSpPr>
          <a:xfrm>
            <a:off x="769174" y="4974919"/>
            <a:ext cx="2812226" cy="830997"/>
            <a:chOff x="769174" y="4974919"/>
            <a:chExt cx="2812226" cy="830997"/>
          </a:xfrm>
        </p:grpSpPr>
        <p:sp>
          <p:nvSpPr>
            <p:cNvPr id="15" name="Rectangle 14">
              <a:extLst>
                <a:ext uri="{FF2B5EF4-FFF2-40B4-BE49-F238E27FC236}">
                  <a16:creationId xmlns:a16="http://schemas.microsoft.com/office/drawing/2014/main" xmlns="" id="{C35AC42E-76A6-4A96-AFF8-D552643783A9}"/>
                </a:ext>
              </a:extLst>
            </p:cNvPr>
            <p:cNvSpPr/>
            <p:nvPr/>
          </p:nvSpPr>
          <p:spPr>
            <a:xfrm>
              <a:off x="769174" y="4984444"/>
              <a:ext cx="2812226" cy="813691"/>
            </a:xfrm>
            <a:prstGeom prst="rect">
              <a:avLst/>
            </a:prstGeom>
            <a:solidFill>
              <a:srgbClr val="F7A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xmlns="" id="{ECBF834E-8D47-4A9B-AAEC-3D5D8D389A24}"/>
                </a:ext>
              </a:extLst>
            </p:cNvPr>
            <p:cNvSpPr/>
            <p:nvPr/>
          </p:nvSpPr>
          <p:spPr>
            <a:xfrm>
              <a:off x="769174" y="4974919"/>
              <a:ext cx="2721774" cy="830997"/>
            </a:xfrm>
            <a:prstGeom prst="rect">
              <a:avLst/>
            </a:prstGeom>
          </p:spPr>
          <p:txBody>
            <a:bodyPr wrap="square">
              <a:spAutoFit/>
            </a:bodyPr>
            <a:lstStyle/>
            <a:p>
              <a:pPr>
                <a:lnSpc>
                  <a:spcPct val="100000"/>
                </a:lnSpc>
                <a:spcBef>
                  <a:spcPct val="0"/>
                </a:spcBef>
                <a:buFontTx/>
                <a:buNone/>
              </a:pPr>
              <a:r>
                <a:rPr lang="en-GB" altLang="en-US" sz="1600" dirty="0">
                  <a:ea typeface="SimSun" panose="02010600030101010101" pitchFamily="2" charset="-122"/>
                  <a:cs typeface="SimSun" panose="02010600030101010101" pitchFamily="2" charset="-122"/>
                </a:rPr>
                <a:t>If you find the correct spelling, select the word and click </a:t>
              </a:r>
              <a:r>
                <a:rPr lang="en-GB" altLang="en-US" sz="1600" b="1" dirty="0">
                  <a:ea typeface="SimSun" panose="02010600030101010101" pitchFamily="2" charset="-122"/>
                  <a:cs typeface="SimSun" panose="02010600030101010101" pitchFamily="2" charset="-122"/>
                </a:rPr>
                <a:t>Change</a:t>
              </a:r>
              <a:r>
                <a:rPr lang="en-GB" altLang="en-US" sz="1600" dirty="0">
                  <a:ea typeface="SimSun" panose="02010600030101010101" pitchFamily="2" charset="-122"/>
                  <a:cs typeface="SimSun" panose="02010600030101010101" pitchFamily="2" charset="-122"/>
                </a:rPr>
                <a:t>.</a:t>
              </a:r>
            </a:p>
          </p:txBody>
        </p:sp>
      </p:grpSp>
      <p:grpSp>
        <p:nvGrpSpPr>
          <p:cNvPr id="32" name="Group 31">
            <a:extLst>
              <a:ext uri="{FF2B5EF4-FFF2-40B4-BE49-F238E27FC236}">
                <a16:creationId xmlns:a16="http://schemas.microsoft.com/office/drawing/2014/main" xmlns="" id="{C7F029B1-472F-49A5-896C-4EE68ABB27F7}"/>
              </a:ext>
            </a:extLst>
          </p:cNvPr>
          <p:cNvGrpSpPr/>
          <p:nvPr/>
        </p:nvGrpSpPr>
        <p:grpSpPr>
          <a:xfrm>
            <a:off x="5644591" y="2871228"/>
            <a:ext cx="2812226" cy="1849689"/>
            <a:chOff x="5644591" y="2871228"/>
            <a:chExt cx="2812226" cy="1849689"/>
          </a:xfrm>
        </p:grpSpPr>
        <p:sp>
          <p:nvSpPr>
            <p:cNvPr id="16" name="Rectangle 15">
              <a:extLst>
                <a:ext uri="{FF2B5EF4-FFF2-40B4-BE49-F238E27FC236}">
                  <a16:creationId xmlns:a16="http://schemas.microsoft.com/office/drawing/2014/main" xmlns="" id="{5C9309D7-4A52-401B-B7A7-99677BB682ED}"/>
                </a:ext>
              </a:extLst>
            </p:cNvPr>
            <p:cNvSpPr/>
            <p:nvPr/>
          </p:nvSpPr>
          <p:spPr>
            <a:xfrm>
              <a:off x="5644591" y="2871228"/>
              <a:ext cx="2812226" cy="1849689"/>
            </a:xfrm>
            <a:prstGeom prst="rect">
              <a:avLst/>
            </a:prstGeom>
            <a:solidFill>
              <a:srgbClr val="C6D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C6EC3227-FB34-4D44-89ED-BAD30BEFC2A9}"/>
                </a:ext>
              </a:extLst>
            </p:cNvPr>
            <p:cNvSpPr/>
            <p:nvPr/>
          </p:nvSpPr>
          <p:spPr>
            <a:xfrm>
              <a:off x="5876925" y="2882497"/>
              <a:ext cx="2460507" cy="1815882"/>
            </a:xfrm>
            <a:prstGeom prst="rect">
              <a:avLst/>
            </a:prstGeom>
          </p:spPr>
          <p:txBody>
            <a:bodyPr wrap="square">
              <a:spAutoFit/>
            </a:bodyPr>
            <a:lstStyle/>
            <a:p>
              <a:pPr algn="r">
                <a:lnSpc>
                  <a:spcPct val="100000"/>
                </a:lnSpc>
                <a:spcBef>
                  <a:spcPct val="0"/>
                </a:spcBef>
                <a:buFontTx/>
                <a:buNone/>
              </a:pPr>
              <a:r>
                <a:rPr lang="en-GB" altLang="en-US" sz="1600" dirty="0">
                  <a:ea typeface="SimSun" panose="02010600030101010101" pitchFamily="2" charset="-122"/>
                  <a:cs typeface="SimSun" panose="02010600030101010101" pitchFamily="2" charset="-122"/>
                </a:rPr>
                <a:t>If you want the dictionary to stop telling you that this word is wrong (for example, if it is your name), you can </a:t>
              </a:r>
              <a:r>
                <a:rPr lang="en-GB" altLang="en-US" sz="1600" b="1" dirty="0">
                  <a:ea typeface="SimSun" panose="02010600030101010101" pitchFamily="2" charset="-122"/>
                  <a:cs typeface="SimSun" panose="02010600030101010101" pitchFamily="2" charset="-122"/>
                </a:rPr>
                <a:t>Add </a:t>
              </a:r>
              <a:r>
                <a:rPr lang="en-GB" altLang="en-US" sz="1600" dirty="0">
                  <a:ea typeface="SimSun" panose="02010600030101010101" pitchFamily="2" charset="-122"/>
                  <a:cs typeface="SimSun" panose="02010600030101010101" pitchFamily="2" charset="-122"/>
                </a:rPr>
                <a:t>the word to the program’s dictionary.</a:t>
              </a:r>
              <a:endParaRPr lang="en-GB" altLang="en-US" sz="1600" b="1" dirty="0">
                <a:ea typeface="SimSun" panose="02010600030101010101" pitchFamily="2" charset="-122"/>
                <a:cs typeface="SimSun" panose="02010600030101010101" pitchFamily="2" charset="-122"/>
              </a:endParaRPr>
            </a:p>
          </p:txBody>
        </p:sp>
      </p:grpSp>
      <p:grpSp>
        <p:nvGrpSpPr>
          <p:cNvPr id="31" name="Group 30">
            <a:extLst>
              <a:ext uri="{FF2B5EF4-FFF2-40B4-BE49-F238E27FC236}">
                <a16:creationId xmlns:a16="http://schemas.microsoft.com/office/drawing/2014/main" xmlns="" id="{67472030-719B-42C6-AF5C-6797DA7490B4}"/>
              </a:ext>
            </a:extLst>
          </p:cNvPr>
          <p:cNvGrpSpPr/>
          <p:nvPr/>
        </p:nvGrpSpPr>
        <p:grpSpPr>
          <a:xfrm>
            <a:off x="5644591" y="4760762"/>
            <a:ext cx="2812226" cy="1016580"/>
            <a:chOff x="5644591" y="4760762"/>
            <a:chExt cx="2812226" cy="1016580"/>
          </a:xfrm>
        </p:grpSpPr>
        <p:sp>
          <p:nvSpPr>
            <p:cNvPr id="17" name="Rectangle 16">
              <a:extLst>
                <a:ext uri="{FF2B5EF4-FFF2-40B4-BE49-F238E27FC236}">
                  <a16:creationId xmlns:a16="http://schemas.microsoft.com/office/drawing/2014/main" xmlns="" id="{74658687-B5A5-45D8-A299-AADD50B5DBAB}"/>
                </a:ext>
              </a:extLst>
            </p:cNvPr>
            <p:cNvSpPr/>
            <p:nvPr/>
          </p:nvSpPr>
          <p:spPr>
            <a:xfrm>
              <a:off x="5644591" y="4760762"/>
              <a:ext cx="2812226" cy="1016580"/>
            </a:xfrm>
            <a:prstGeom prst="rect">
              <a:avLst/>
            </a:prstGeom>
            <a:solidFill>
              <a:srgbClr val="80B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FFFA62E0-FF5E-4BCD-B275-9DFD78CE445F}"/>
                </a:ext>
              </a:extLst>
            </p:cNvPr>
            <p:cNvSpPr/>
            <p:nvPr/>
          </p:nvSpPr>
          <p:spPr>
            <a:xfrm>
              <a:off x="5791201" y="4851808"/>
              <a:ext cx="2546232" cy="830997"/>
            </a:xfrm>
            <a:prstGeom prst="rect">
              <a:avLst/>
            </a:prstGeom>
          </p:spPr>
          <p:txBody>
            <a:bodyPr wrap="square">
              <a:spAutoFit/>
            </a:bodyPr>
            <a:lstStyle/>
            <a:p>
              <a:pPr algn="r">
                <a:lnSpc>
                  <a:spcPct val="100000"/>
                </a:lnSpc>
                <a:spcBef>
                  <a:spcPct val="0"/>
                </a:spcBef>
                <a:buFontTx/>
                <a:buNone/>
              </a:pPr>
              <a:r>
                <a:rPr lang="en-GB" altLang="en-US" sz="1600" dirty="0">
                  <a:ea typeface="SimSun" panose="02010600030101010101" pitchFamily="2" charset="-122"/>
                  <a:cs typeface="SimSun" panose="02010600030101010101" pitchFamily="2" charset="-122"/>
                </a:rPr>
                <a:t>The spellchecker gives you a choice of what the correct spelling could be.</a:t>
              </a:r>
            </a:p>
          </p:txBody>
        </p:sp>
      </p:grpSp>
      <p:sp>
        <p:nvSpPr>
          <p:cNvPr id="18" name="Rectangle 17">
            <a:extLst>
              <a:ext uri="{FF2B5EF4-FFF2-40B4-BE49-F238E27FC236}">
                <a16:creationId xmlns:a16="http://schemas.microsoft.com/office/drawing/2014/main" xmlns="" id="{42EBCA87-76FB-4706-B691-C1168C7E9367}"/>
              </a:ext>
            </a:extLst>
          </p:cNvPr>
          <p:cNvSpPr/>
          <p:nvPr/>
        </p:nvSpPr>
        <p:spPr>
          <a:xfrm>
            <a:off x="391209" y="6014873"/>
            <a:ext cx="8290876" cy="276999"/>
          </a:xfrm>
          <a:prstGeom prst="rect">
            <a:avLst/>
          </a:prstGeom>
        </p:spPr>
        <p:txBody>
          <a:bodyPr wrap="square">
            <a:spAutoFit/>
          </a:bodyPr>
          <a:lstStyle/>
          <a:p>
            <a:pPr algn="ctr">
              <a:spcBef>
                <a:spcPct val="0"/>
              </a:spcBef>
            </a:pPr>
            <a:r>
              <a:rPr lang="en-GB" altLang="en-US" sz="1200" b="1" dirty="0">
                <a:ea typeface="SimSun" panose="02010600030101010101" pitchFamily="2" charset="-122"/>
                <a:cs typeface="SimSun" panose="02010600030101010101" pitchFamily="2" charset="-122"/>
              </a:rPr>
              <a:t>Minimise the PowerPoint presentation and open </a:t>
            </a:r>
            <a:r>
              <a:rPr lang="en-GB" sz="1200" b="1" dirty="0">
                <a:solidFill>
                  <a:schemeClr val="accent5"/>
                </a:solidFill>
              </a:rPr>
              <a:t>Parents Middle Ability </a:t>
            </a:r>
            <a:r>
              <a:rPr lang="en-GB" altLang="en-US" sz="1200" b="1" dirty="0">
                <a:ea typeface="SimSun" panose="02010600030101010101" pitchFamily="2" charset="-122"/>
                <a:cs typeface="SimSun" panose="02010600030101010101" pitchFamily="2" charset="-122"/>
              </a:rPr>
              <a:t>document to try spellchecking some words.</a:t>
            </a:r>
          </a:p>
        </p:txBody>
      </p:sp>
      <p:cxnSp>
        <p:nvCxnSpPr>
          <p:cNvPr id="20" name="Straight Arrow Connector 19">
            <a:extLst>
              <a:ext uri="{FF2B5EF4-FFF2-40B4-BE49-F238E27FC236}">
                <a16:creationId xmlns:a16="http://schemas.microsoft.com/office/drawing/2014/main" xmlns="" id="{73A7CB35-235D-4099-B0A6-F43E36D77510}"/>
              </a:ext>
            </a:extLst>
          </p:cNvPr>
          <p:cNvCxnSpPr>
            <a:cxnSpLocks/>
          </p:cNvCxnSpPr>
          <p:nvPr/>
        </p:nvCxnSpPr>
        <p:spPr>
          <a:xfrm>
            <a:off x="2934586" y="3001397"/>
            <a:ext cx="774362" cy="239994"/>
          </a:xfrm>
          <a:prstGeom prst="straightConnector1">
            <a:avLst/>
          </a:prstGeom>
          <a:ln w="12700">
            <a:solidFill>
              <a:srgbClr val="C22F5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82FAFE32-1385-4FBB-87EA-143975FD4343}"/>
              </a:ext>
            </a:extLst>
          </p:cNvPr>
          <p:cNvCxnSpPr>
            <a:cxnSpLocks/>
          </p:cNvCxnSpPr>
          <p:nvPr/>
        </p:nvCxnSpPr>
        <p:spPr>
          <a:xfrm flipV="1">
            <a:off x="3241097" y="4518857"/>
            <a:ext cx="493479" cy="724440"/>
          </a:xfrm>
          <a:prstGeom prst="straightConnector1">
            <a:avLst/>
          </a:prstGeom>
          <a:ln w="12700">
            <a:solidFill>
              <a:srgbClr val="C22F5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06356000-B187-4285-9DBC-37414F5BB59A}"/>
              </a:ext>
            </a:extLst>
          </p:cNvPr>
          <p:cNvCxnSpPr>
            <a:cxnSpLocks/>
          </p:cNvCxnSpPr>
          <p:nvPr/>
        </p:nvCxnSpPr>
        <p:spPr>
          <a:xfrm flipH="1" flipV="1">
            <a:off x="4531043" y="4136715"/>
            <a:ext cx="1345882" cy="1106582"/>
          </a:xfrm>
          <a:prstGeom prst="straightConnector1">
            <a:avLst/>
          </a:prstGeom>
          <a:ln w="12700">
            <a:solidFill>
              <a:srgbClr val="C22F5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0938EC08-7B23-40C2-AB3D-F76D76419329}"/>
              </a:ext>
            </a:extLst>
          </p:cNvPr>
          <p:cNvCxnSpPr>
            <a:cxnSpLocks/>
          </p:cNvCxnSpPr>
          <p:nvPr/>
        </p:nvCxnSpPr>
        <p:spPr>
          <a:xfrm flipH="1" flipV="1">
            <a:off x="5062194" y="3358249"/>
            <a:ext cx="812166" cy="208773"/>
          </a:xfrm>
          <a:prstGeom prst="straightConnector1">
            <a:avLst/>
          </a:prstGeom>
          <a:ln w="12700">
            <a:solidFill>
              <a:srgbClr val="C22F5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3599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up)">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up)">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xmlns="" id="{541743B5-5BF8-4B7F-9980-45BC20BD6598}"/>
              </a:ext>
            </a:extLst>
          </p:cNvPr>
          <p:cNvPicPr>
            <a:picLocks noChangeAspect="1"/>
          </p:cNvPicPr>
          <p:nvPr/>
        </p:nvPicPr>
        <p:blipFill rotWithShape="1">
          <a:blip r:embed="rId2">
            <a:extLst>
              <a:ext uri="{28A0092B-C50C-407E-A947-70E740481C1C}">
                <a14:useLocalDpi xmlns:a14="http://schemas.microsoft.com/office/drawing/2010/main" val="0"/>
              </a:ext>
            </a:extLst>
          </a:blip>
          <a:srcRect t="10764" r="68597" b="52284"/>
          <a:stretch/>
        </p:blipFill>
        <p:spPr bwMode="auto">
          <a:xfrm>
            <a:off x="802477" y="1459111"/>
            <a:ext cx="7529515" cy="249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xmlns="" id="{D68B5475-7D39-4984-96B9-3525CA946AA4}"/>
              </a:ext>
            </a:extLst>
          </p:cNvPr>
          <p:cNvSpPr>
            <a:spLocks noGrp="1"/>
          </p:cNvSpPr>
          <p:nvPr>
            <p:ph type="title"/>
          </p:nvPr>
        </p:nvSpPr>
        <p:spPr>
          <a:xfrm>
            <a:off x="457198" y="478895"/>
            <a:ext cx="8220075" cy="994306"/>
          </a:xfrm>
        </p:spPr>
        <p:txBody>
          <a:bodyPr/>
          <a:lstStyle/>
          <a:p>
            <a:r>
              <a:rPr lang="en-US" altLang="zh-CN" sz="2800" dirty="0">
                <a:latin typeface="Twinkl" pitchFamily="2" charset="0"/>
                <a:ea typeface="SimSun" panose="02010600030101010101" pitchFamily="2" charset="-122"/>
                <a:sym typeface="Twinkl" pitchFamily="2" charset="0"/>
              </a:rPr>
              <a:t>Spellchecking Tools</a:t>
            </a:r>
            <a:endParaRPr lang="en-GB" sz="2800" dirty="0"/>
          </a:p>
        </p:txBody>
      </p:sp>
      <p:sp>
        <p:nvSpPr>
          <p:cNvPr id="5" name="Rectangle 4">
            <a:extLst>
              <a:ext uri="{FF2B5EF4-FFF2-40B4-BE49-F238E27FC236}">
                <a16:creationId xmlns:a16="http://schemas.microsoft.com/office/drawing/2014/main" xmlns="" id="{F6145EDC-2A48-427E-A27F-A8E42D9B3C5D}"/>
              </a:ext>
            </a:extLst>
          </p:cNvPr>
          <p:cNvSpPr/>
          <p:nvPr/>
        </p:nvSpPr>
        <p:spPr>
          <a:xfrm>
            <a:off x="3860907" y="1124902"/>
            <a:ext cx="1422184" cy="369332"/>
          </a:xfrm>
          <a:prstGeom prst="rect">
            <a:avLst/>
          </a:prstGeom>
        </p:spPr>
        <p:txBody>
          <a:bodyPr wrap="none">
            <a:spAutoFit/>
          </a:bodyPr>
          <a:lstStyle/>
          <a:p>
            <a:pPr algn="ctr">
              <a:lnSpc>
                <a:spcPct val="100000"/>
              </a:lnSpc>
              <a:spcBef>
                <a:spcPct val="0"/>
              </a:spcBef>
              <a:buFontTx/>
              <a:buNone/>
            </a:pPr>
            <a:r>
              <a:rPr lang="en-GB" altLang="en-US" dirty="0">
                <a:ea typeface="SimSun" panose="02010600030101010101" pitchFamily="2" charset="-122"/>
                <a:cs typeface="SimSun" panose="02010600030101010101" pitchFamily="2" charset="-122"/>
              </a:rPr>
              <a:t>Google Docs</a:t>
            </a:r>
          </a:p>
        </p:txBody>
      </p:sp>
      <p:sp>
        <p:nvSpPr>
          <p:cNvPr id="10" name="Rectangle 9">
            <a:extLst>
              <a:ext uri="{FF2B5EF4-FFF2-40B4-BE49-F238E27FC236}">
                <a16:creationId xmlns:a16="http://schemas.microsoft.com/office/drawing/2014/main" xmlns="" id="{EA292CB2-D9AD-4DEA-8EC0-D2E8D9090D3E}"/>
              </a:ext>
            </a:extLst>
          </p:cNvPr>
          <p:cNvSpPr/>
          <p:nvPr/>
        </p:nvSpPr>
        <p:spPr>
          <a:xfrm>
            <a:off x="802477" y="4200496"/>
            <a:ext cx="2502698" cy="1815882"/>
          </a:xfrm>
          <a:prstGeom prst="rect">
            <a:avLst/>
          </a:prstGeom>
          <a:solidFill>
            <a:srgbClr val="80B943"/>
          </a:solidFill>
        </p:spPr>
        <p:txBody>
          <a:bodyPr wrap="square">
            <a:spAutoFit/>
          </a:bodyPr>
          <a:lstStyle/>
          <a:p>
            <a:pPr>
              <a:lnSpc>
                <a:spcPct val="100000"/>
              </a:lnSpc>
              <a:spcBef>
                <a:spcPct val="0"/>
              </a:spcBef>
              <a:buFontTx/>
              <a:buNone/>
            </a:pPr>
            <a:r>
              <a:rPr lang="en-GB" altLang="en-US" sz="1600" dirty="0">
                <a:ea typeface="SimSun" panose="02010600030101010101" pitchFamily="2" charset="-122"/>
                <a:cs typeface="SimSun" panose="02010600030101010101" pitchFamily="2" charset="-122"/>
              </a:rPr>
              <a:t>If you want the dictionary to stop telling you that this word is wrong (for example, if it is your name), you can </a:t>
            </a:r>
            <a:r>
              <a:rPr lang="en-GB" altLang="en-US" sz="1600" b="1" dirty="0">
                <a:ea typeface="SimSun" panose="02010600030101010101" pitchFamily="2" charset="-122"/>
                <a:cs typeface="SimSun" panose="02010600030101010101" pitchFamily="2" charset="-122"/>
              </a:rPr>
              <a:t>Add </a:t>
            </a:r>
            <a:r>
              <a:rPr lang="en-GB" altLang="en-US" sz="1600" dirty="0">
                <a:ea typeface="SimSun" panose="02010600030101010101" pitchFamily="2" charset="-122"/>
                <a:cs typeface="SimSun" panose="02010600030101010101" pitchFamily="2" charset="-122"/>
              </a:rPr>
              <a:t>the word to the program’s </a:t>
            </a:r>
            <a:r>
              <a:rPr lang="en-GB" altLang="en-US" sz="1600" b="1" dirty="0">
                <a:ea typeface="SimSun" panose="02010600030101010101" pitchFamily="2" charset="-122"/>
                <a:cs typeface="SimSun" panose="02010600030101010101" pitchFamily="2" charset="-122"/>
              </a:rPr>
              <a:t>dictionary</a:t>
            </a:r>
            <a:r>
              <a:rPr lang="en-GB" altLang="en-US" sz="1600" dirty="0">
                <a:ea typeface="SimSun" panose="02010600030101010101" pitchFamily="2" charset="-122"/>
                <a:cs typeface="SimSun" panose="02010600030101010101" pitchFamily="2" charset="-122"/>
              </a:rPr>
              <a:t>.</a:t>
            </a:r>
          </a:p>
        </p:txBody>
      </p:sp>
      <p:sp>
        <p:nvSpPr>
          <p:cNvPr id="6" name="Oval 5">
            <a:extLst>
              <a:ext uri="{FF2B5EF4-FFF2-40B4-BE49-F238E27FC236}">
                <a16:creationId xmlns:a16="http://schemas.microsoft.com/office/drawing/2014/main" xmlns="" id="{A3A8785A-0D48-480F-BB67-8BBD3E9F97D0}"/>
              </a:ext>
            </a:extLst>
          </p:cNvPr>
          <p:cNvSpPr/>
          <p:nvPr/>
        </p:nvSpPr>
        <p:spPr>
          <a:xfrm>
            <a:off x="2524798" y="1426108"/>
            <a:ext cx="304127" cy="257175"/>
          </a:xfrm>
          <a:prstGeom prst="ellipse">
            <a:avLst/>
          </a:prstGeom>
          <a:noFill/>
          <a:ln w="19050">
            <a:solidFill>
              <a:srgbClr val="C22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xmlns="" id="{1EC801D6-D202-4CC8-B30D-BB1EB07BD603}"/>
              </a:ext>
            </a:extLst>
          </p:cNvPr>
          <p:cNvSpPr/>
          <p:nvPr/>
        </p:nvSpPr>
        <p:spPr>
          <a:xfrm>
            <a:off x="2658743" y="1681237"/>
            <a:ext cx="522607" cy="182362"/>
          </a:xfrm>
          <a:prstGeom prst="ellipse">
            <a:avLst/>
          </a:prstGeom>
          <a:noFill/>
          <a:ln w="19050">
            <a:solidFill>
              <a:srgbClr val="C22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17EBDC76-7D90-4E8E-85C7-32FFB005556E}"/>
              </a:ext>
            </a:extLst>
          </p:cNvPr>
          <p:cNvSpPr/>
          <p:nvPr/>
        </p:nvSpPr>
        <p:spPr>
          <a:xfrm>
            <a:off x="800100" y="3307998"/>
            <a:ext cx="2505075" cy="830997"/>
          </a:xfrm>
          <a:prstGeom prst="rect">
            <a:avLst/>
          </a:prstGeom>
          <a:solidFill>
            <a:srgbClr val="C6DB91"/>
          </a:solidFill>
        </p:spPr>
        <p:txBody>
          <a:bodyPr wrap="square">
            <a:spAutoFit/>
          </a:bodyPr>
          <a:lstStyle/>
          <a:p>
            <a:pPr>
              <a:lnSpc>
                <a:spcPct val="100000"/>
              </a:lnSpc>
              <a:spcBef>
                <a:spcPct val="0"/>
              </a:spcBef>
              <a:buFontTx/>
              <a:buNone/>
            </a:pPr>
            <a:r>
              <a:rPr lang="en-GB" altLang="en-US" sz="1600" dirty="0">
                <a:ea typeface="SimSun" panose="02010600030101010101" pitchFamily="2" charset="-122"/>
                <a:cs typeface="SimSun" panose="02010600030101010101" pitchFamily="2" charset="-122"/>
              </a:rPr>
              <a:t>The spellchecker gives you a choice of what the correct spelling could be.</a:t>
            </a:r>
          </a:p>
        </p:txBody>
      </p:sp>
      <p:pic>
        <p:nvPicPr>
          <p:cNvPr id="8" name="Picture 7">
            <a:extLst>
              <a:ext uri="{FF2B5EF4-FFF2-40B4-BE49-F238E27FC236}">
                <a16:creationId xmlns:a16="http://schemas.microsoft.com/office/drawing/2014/main" xmlns="" id="{896E7B76-6778-4FB2-A671-7E0614F9B684}"/>
              </a:ext>
            </a:extLst>
          </p:cNvPr>
          <p:cNvPicPr>
            <a:picLocks noChangeAspect="1"/>
          </p:cNvPicPr>
          <p:nvPr/>
        </p:nvPicPr>
        <p:blipFill>
          <a:blip r:embed="rId3">
            <a:extLst>
              <a:ext uri="{28A0092B-C50C-407E-A947-70E740481C1C}">
                <a14:useLocalDpi xmlns:a14="http://schemas.microsoft.com/office/drawing/2010/main" val="0"/>
              </a:ext>
            </a:extLst>
          </a:blip>
          <a:srcRect l="69617" t="21034" r="3111" b="54906"/>
          <a:stretch>
            <a:fillRect/>
          </a:stretch>
        </p:blipFill>
        <p:spPr bwMode="auto">
          <a:xfrm>
            <a:off x="4770437" y="2272965"/>
            <a:ext cx="3382963" cy="1677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50E0EACC-AE82-4675-9406-7AFA87785CE7}"/>
              </a:ext>
            </a:extLst>
          </p:cNvPr>
          <p:cNvSpPr/>
          <p:nvPr/>
        </p:nvSpPr>
        <p:spPr>
          <a:xfrm>
            <a:off x="3429001" y="4032131"/>
            <a:ext cx="4876799" cy="584775"/>
          </a:xfrm>
          <a:prstGeom prst="rect">
            <a:avLst/>
          </a:prstGeom>
          <a:solidFill>
            <a:srgbClr val="FCC67C"/>
          </a:solidFill>
        </p:spPr>
        <p:txBody>
          <a:bodyPr wrap="square">
            <a:spAutoFit/>
          </a:bodyPr>
          <a:lstStyle/>
          <a:p>
            <a:pPr>
              <a:lnSpc>
                <a:spcPct val="100000"/>
              </a:lnSpc>
              <a:spcBef>
                <a:spcPct val="0"/>
              </a:spcBef>
              <a:buFontTx/>
              <a:buNone/>
            </a:pPr>
            <a:r>
              <a:rPr lang="en-GB" altLang="en-US" sz="1600" dirty="0">
                <a:ea typeface="SimSun" panose="02010600030101010101" pitchFamily="2" charset="-122"/>
                <a:cs typeface="SimSun" panose="02010600030101010101" pitchFamily="2" charset="-122"/>
              </a:rPr>
              <a:t>If you find the correct spelling, select the word and click </a:t>
            </a:r>
            <a:r>
              <a:rPr lang="en-GB" altLang="en-US" sz="1600" b="1" dirty="0">
                <a:ea typeface="SimSun" panose="02010600030101010101" pitchFamily="2" charset="-122"/>
                <a:cs typeface="SimSun" panose="02010600030101010101" pitchFamily="2" charset="-122"/>
              </a:rPr>
              <a:t>Change</a:t>
            </a:r>
            <a:r>
              <a:rPr lang="en-GB" altLang="en-US" sz="1600" dirty="0">
                <a:ea typeface="SimSun" panose="02010600030101010101" pitchFamily="2" charset="-122"/>
                <a:cs typeface="SimSun" panose="02010600030101010101" pitchFamily="2" charset="-122"/>
              </a:rPr>
              <a:t>.</a:t>
            </a:r>
          </a:p>
        </p:txBody>
      </p:sp>
      <p:sp>
        <p:nvSpPr>
          <p:cNvPr id="13" name="Rectangle 12">
            <a:extLst>
              <a:ext uri="{FF2B5EF4-FFF2-40B4-BE49-F238E27FC236}">
                <a16:creationId xmlns:a16="http://schemas.microsoft.com/office/drawing/2014/main" xmlns="" id="{79328FF5-B107-4175-863D-DC671B1A0937}"/>
              </a:ext>
            </a:extLst>
          </p:cNvPr>
          <p:cNvSpPr/>
          <p:nvPr/>
        </p:nvSpPr>
        <p:spPr>
          <a:xfrm>
            <a:off x="3429001" y="4679034"/>
            <a:ext cx="4876800" cy="1323439"/>
          </a:xfrm>
          <a:prstGeom prst="rect">
            <a:avLst/>
          </a:prstGeom>
          <a:solidFill>
            <a:srgbClr val="F7A72A"/>
          </a:solidFill>
        </p:spPr>
        <p:txBody>
          <a:bodyPr wrap="square">
            <a:spAutoFit/>
          </a:bodyPr>
          <a:lstStyle/>
          <a:p>
            <a:pPr>
              <a:lnSpc>
                <a:spcPct val="100000"/>
              </a:lnSpc>
              <a:spcBef>
                <a:spcPct val="0"/>
              </a:spcBef>
              <a:buFontTx/>
              <a:buNone/>
            </a:pPr>
            <a:r>
              <a:rPr lang="en-GB" altLang="en-US" sz="1600" dirty="0">
                <a:ea typeface="SimSun" panose="02010600030101010101" pitchFamily="2" charset="-122"/>
                <a:cs typeface="SimSun" panose="02010600030101010101" pitchFamily="2" charset="-122"/>
              </a:rPr>
              <a:t>You can </a:t>
            </a:r>
            <a:r>
              <a:rPr lang="en-GB" altLang="en-US" sz="1600" b="1" dirty="0">
                <a:ea typeface="SimSun" panose="02010600030101010101" pitchFamily="2" charset="-122"/>
                <a:cs typeface="SimSun" panose="02010600030101010101" pitchFamily="2" charset="-122"/>
              </a:rPr>
              <a:t>Ignore</a:t>
            </a:r>
            <a:r>
              <a:rPr lang="en-GB" altLang="en-US" sz="1600" dirty="0">
                <a:ea typeface="SimSun" panose="02010600030101010101" pitchFamily="2" charset="-122"/>
                <a:cs typeface="SimSun" panose="02010600030101010101" pitchFamily="2" charset="-122"/>
              </a:rPr>
              <a:t> the spellchecker if you think the word is spelt correctly – this could be a name or a special word that the software doesn’t recognise. Use the drop-down menu to select </a:t>
            </a:r>
            <a:r>
              <a:rPr lang="en-GB" altLang="en-US" sz="1600" b="1" dirty="0">
                <a:ea typeface="SimSun" panose="02010600030101010101" pitchFamily="2" charset="-122"/>
                <a:cs typeface="SimSun" panose="02010600030101010101" pitchFamily="2" charset="-122"/>
              </a:rPr>
              <a:t>Ignore all</a:t>
            </a:r>
            <a:r>
              <a:rPr lang="en-GB" altLang="en-US" sz="1600" dirty="0">
                <a:ea typeface="SimSun" panose="02010600030101010101" pitchFamily="2" charset="-122"/>
                <a:cs typeface="SimSun" panose="02010600030101010101" pitchFamily="2" charset="-122"/>
              </a:rPr>
              <a:t> if you think that this might happen lots of times.</a:t>
            </a:r>
          </a:p>
        </p:txBody>
      </p:sp>
      <p:cxnSp>
        <p:nvCxnSpPr>
          <p:cNvPr id="15" name="Straight Arrow Connector 14">
            <a:extLst>
              <a:ext uri="{FF2B5EF4-FFF2-40B4-BE49-F238E27FC236}">
                <a16:creationId xmlns:a16="http://schemas.microsoft.com/office/drawing/2014/main" xmlns="" id="{FC1857F3-6EA5-4622-9026-7F16C7702A82}"/>
              </a:ext>
            </a:extLst>
          </p:cNvPr>
          <p:cNvCxnSpPr/>
          <p:nvPr/>
        </p:nvCxnSpPr>
        <p:spPr>
          <a:xfrm flipV="1">
            <a:off x="3181350" y="3111959"/>
            <a:ext cx="1905000" cy="431341"/>
          </a:xfrm>
          <a:prstGeom prst="straightConnector1">
            <a:avLst/>
          </a:prstGeom>
          <a:ln>
            <a:solidFill>
              <a:srgbClr val="C22F5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28B21B57-FF69-4CD3-8335-CB6677060AE8}"/>
              </a:ext>
            </a:extLst>
          </p:cNvPr>
          <p:cNvCxnSpPr>
            <a:cxnSpLocks/>
          </p:cNvCxnSpPr>
          <p:nvPr/>
        </p:nvCxnSpPr>
        <p:spPr>
          <a:xfrm flipV="1">
            <a:off x="2960292" y="3400417"/>
            <a:ext cx="3740942" cy="838994"/>
          </a:xfrm>
          <a:prstGeom prst="straightConnector1">
            <a:avLst/>
          </a:prstGeom>
          <a:ln>
            <a:solidFill>
              <a:srgbClr val="C22F5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0B42A932-7264-4D8B-B853-4685F6EFD84C}"/>
              </a:ext>
            </a:extLst>
          </p:cNvPr>
          <p:cNvCxnSpPr/>
          <p:nvPr/>
        </p:nvCxnSpPr>
        <p:spPr>
          <a:xfrm flipV="1">
            <a:off x="6296025" y="2847975"/>
            <a:ext cx="600075" cy="1243395"/>
          </a:xfrm>
          <a:prstGeom prst="straightConnector1">
            <a:avLst/>
          </a:prstGeom>
          <a:ln>
            <a:solidFill>
              <a:srgbClr val="C22F5D"/>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31D5A90A-E37D-475D-A53D-4400700E4C4F}"/>
              </a:ext>
            </a:extLst>
          </p:cNvPr>
          <p:cNvCxnSpPr/>
          <p:nvPr/>
        </p:nvCxnSpPr>
        <p:spPr>
          <a:xfrm flipH="1" flipV="1">
            <a:off x="7724775" y="3111959"/>
            <a:ext cx="320276" cy="1652848"/>
          </a:xfrm>
          <a:prstGeom prst="straightConnector1">
            <a:avLst/>
          </a:prstGeom>
          <a:ln>
            <a:solidFill>
              <a:srgbClr val="C22F5D"/>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808475A0-E816-4A59-955C-B6870B5FCA96}"/>
              </a:ext>
            </a:extLst>
          </p:cNvPr>
          <p:cNvSpPr/>
          <p:nvPr/>
        </p:nvSpPr>
        <p:spPr>
          <a:xfrm>
            <a:off x="391209" y="6024300"/>
            <a:ext cx="8290876" cy="276999"/>
          </a:xfrm>
          <a:prstGeom prst="rect">
            <a:avLst/>
          </a:prstGeom>
        </p:spPr>
        <p:txBody>
          <a:bodyPr wrap="square">
            <a:spAutoFit/>
          </a:bodyPr>
          <a:lstStyle/>
          <a:p>
            <a:pPr algn="ctr">
              <a:spcBef>
                <a:spcPct val="0"/>
              </a:spcBef>
            </a:pPr>
            <a:r>
              <a:rPr lang="en-GB" altLang="en-US" sz="1200" b="1" dirty="0">
                <a:ea typeface="SimSun" panose="02010600030101010101" pitchFamily="2" charset="-122"/>
                <a:cs typeface="SimSun" panose="02010600030101010101" pitchFamily="2" charset="-122"/>
              </a:rPr>
              <a:t>Minimise the PowerPoint presentation and open </a:t>
            </a:r>
            <a:r>
              <a:rPr lang="en-GB" sz="1200" b="1" dirty="0">
                <a:solidFill>
                  <a:schemeClr val="accent5"/>
                </a:solidFill>
              </a:rPr>
              <a:t>Parents Middle Ability </a:t>
            </a:r>
            <a:r>
              <a:rPr lang="en-GB" altLang="en-US" sz="1200" b="1" dirty="0">
                <a:ea typeface="SimSun" panose="02010600030101010101" pitchFamily="2" charset="-122"/>
                <a:cs typeface="SimSun" panose="02010600030101010101" pitchFamily="2" charset="-122"/>
              </a:rPr>
              <a:t>document to try spellchecking some words.</a:t>
            </a:r>
          </a:p>
        </p:txBody>
      </p:sp>
    </p:spTree>
    <p:extLst>
      <p:ext uri="{BB962C8B-B14F-4D97-AF65-F5344CB8AC3E}">
        <p14:creationId xmlns:p14="http://schemas.microsoft.com/office/powerpoint/2010/main" val="4019690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down)">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P spid="9" grpId="0" animBg="1"/>
      <p:bldP spid="12" grpId="0" animBg="1"/>
      <p:bldP spid="13"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A50372-6ACF-487B-85E4-9574BE01E554}"/>
              </a:ext>
            </a:extLst>
          </p:cNvPr>
          <p:cNvSpPr>
            <a:spLocks noGrp="1"/>
          </p:cNvSpPr>
          <p:nvPr>
            <p:ph type="title"/>
          </p:nvPr>
        </p:nvSpPr>
        <p:spPr/>
        <p:txBody>
          <a:bodyPr/>
          <a:lstStyle/>
          <a:p>
            <a:r>
              <a:rPr lang="en-US" altLang="zh-CN" dirty="0">
                <a:latin typeface="Twinkl" pitchFamily="2" charset="0"/>
                <a:ea typeface="SimSun" panose="02010600030101010101" pitchFamily="2" charset="-122"/>
                <a:sym typeface="Twinkl" pitchFamily="2" charset="0"/>
              </a:rPr>
              <a:t>Spellchecking Tools</a:t>
            </a:r>
            <a:endParaRPr lang="en-GB" dirty="0"/>
          </a:p>
        </p:txBody>
      </p:sp>
      <p:grpSp>
        <p:nvGrpSpPr>
          <p:cNvPr id="9" name="Group 8">
            <a:extLst>
              <a:ext uri="{FF2B5EF4-FFF2-40B4-BE49-F238E27FC236}">
                <a16:creationId xmlns:a16="http://schemas.microsoft.com/office/drawing/2014/main" xmlns="" id="{9A9CB91C-219A-4CC0-AB37-B25DB189C83D}"/>
              </a:ext>
            </a:extLst>
          </p:cNvPr>
          <p:cNvGrpSpPr/>
          <p:nvPr/>
        </p:nvGrpSpPr>
        <p:grpSpPr>
          <a:xfrm>
            <a:off x="971550" y="1495426"/>
            <a:ext cx="7200900" cy="3905250"/>
            <a:chOff x="971550" y="1495426"/>
            <a:chExt cx="7200900" cy="3905250"/>
          </a:xfrm>
        </p:grpSpPr>
        <p:grpSp>
          <p:nvGrpSpPr>
            <p:cNvPr id="6" name="Group 5">
              <a:extLst>
                <a:ext uri="{FF2B5EF4-FFF2-40B4-BE49-F238E27FC236}">
                  <a16:creationId xmlns:a16="http://schemas.microsoft.com/office/drawing/2014/main" xmlns="" id="{2F08DE80-6E87-4578-82CE-3706DA22BAEF}"/>
                </a:ext>
              </a:extLst>
            </p:cNvPr>
            <p:cNvGrpSpPr/>
            <p:nvPr/>
          </p:nvGrpSpPr>
          <p:grpSpPr>
            <a:xfrm>
              <a:off x="971550" y="1495426"/>
              <a:ext cx="7200900" cy="3905250"/>
              <a:chOff x="971550" y="1571626"/>
              <a:chExt cx="7200900" cy="3905250"/>
            </a:xfrm>
          </p:grpSpPr>
          <p:sp>
            <p:nvSpPr>
              <p:cNvPr id="5" name="Rectangle 4">
                <a:extLst>
                  <a:ext uri="{FF2B5EF4-FFF2-40B4-BE49-F238E27FC236}">
                    <a16:creationId xmlns:a16="http://schemas.microsoft.com/office/drawing/2014/main" xmlns="" id="{94762816-7763-434D-835C-EF72B37C1EC1}"/>
                  </a:ext>
                </a:extLst>
              </p:cNvPr>
              <p:cNvSpPr/>
              <p:nvPr/>
            </p:nvSpPr>
            <p:spPr>
              <a:xfrm>
                <a:off x="971550" y="1571626"/>
                <a:ext cx="7200900" cy="3905250"/>
              </a:xfrm>
              <a:prstGeom prst="rect">
                <a:avLst/>
              </a:prstGeom>
              <a:solidFill>
                <a:srgbClr val="C22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xmlns="" id="{9C73E1BC-5E66-4C1E-B106-6A0BD511C568}"/>
                  </a:ext>
                </a:extLst>
              </p:cNvPr>
              <p:cNvSpPr/>
              <p:nvPr/>
            </p:nvSpPr>
            <p:spPr>
              <a:xfrm>
                <a:off x="1095372" y="1659821"/>
                <a:ext cx="6943726" cy="923330"/>
              </a:xfrm>
              <a:prstGeom prst="rect">
                <a:avLst/>
              </a:prstGeom>
            </p:spPr>
            <p:txBody>
              <a:bodyPr wrap="square">
                <a:spAutoFit/>
              </a:bodyPr>
              <a:lstStyle/>
              <a:p>
                <a:r>
                  <a:rPr lang="en-GB" altLang="en-US" dirty="0">
                    <a:solidFill>
                      <a:schemeClr val="bg1"/>
                    </a:solidFill>
                  </a:rPr>
                  <a:t>Which one of these words does </a:t>
                </a:r>
                <a:r>
                  <a:rPr lang="en-GB" altLang="en-US" b="1" dirty="0">
                    <a:solidFill>
                      <a:schemeClr val="bg1"/>
                    </a:solidFill>
                  </a:rPr>
                  <a:t>not</a:t>
                </a:r>
                <a:r>
                  <a:rPr lang="en-GB" altLang="en-US" dirty="0">
                    <a:solidFill>
                      <a:schemeClr val="bg1"/>
                    </a:solidFill>
                  </a:rPr>
                  <a:t> need to be changed? </a:t>
                </a:r>
                <a:br>
                  <a:rPr lang="en-GB" altLang="en-US" dirty="0">
                    <a:solidFill>
                      <a:schemeClr val="bg1"/>
                    </a:solidFill>
                  </a:rPr>
                </a:br>
                <a:endParaRPr lang="en-GB" altLang="en-US" dirty="0">
                  <a:solidFill>
                    <a:schemeClr val="bg1"/>
                  </a:solidFill>
                </a:endParaRPr>
              </a:p>
              <a:p>
                <a:r>
                  <a:rPr lang="en-GB" altLang="en-US" dirty="0">
                    <a:solidFill>
                      <a:schemeClr val="bg1"/>
                    </a:solidFill>
                  </a:rPr>
                  <a:t>Which button would you use?</a:t>
                </a:r>
              </a:p>
            </p:txBody>
          </p:sp>
          <p:pic>
            <p:nvPicPr>
              <p:cNvPr id="4" name="Picture 3">
                <a:extLst>
                  <a:ext uri="{FF2B5EF4-FFF2-40B4-BE49-F238E27FC236}">
                    <a16:creationId xmlns:a16="http://schemas.microsoft.com/office/drawing/2014/main" xmlns="" id="{1D281A13-359D-4D6F-9193-E3C794EAAFE5}"/>
                  </a:ext>
                </a:extLst>
              </p:cNvPr>
              <p:cNvPicPr>
                <a:picLocks noChangeAspect="1"/>
              </p:cNvPicPr>
              <p:nvPr/>
            </p:nvPicPr>
            <p:blipFill>
              <a:blip r:embed="rId2"/>
              <a:stretch>
                <a:fillRect/>
              </a:stretch>
            </p:blipFill>
            <p:spPr>
              <a:xfrm>
                <a:off x="1095372" y="2716818"/>
                <a:ext cx="6943725" cy="2628900"/>
              </a:xfrm>
              <a:prstGeom prst="rect">
                <a:avLst/>
              </a:prstGeom>
              <a:solidFill>
                <a:srgbClr val="D87BA8"/>
              </a:solidFill>
              <a:ln>
                <a:solidFill>
                  <a:srgbClr val="D97BA9"/>
                </a:solidFill>
              </a:ln>
            </p:spPr>
          </p:pic>
        </p:grpSp>
        <p:sp>
          <p:nvSpPr>
            <p:cNvPr id="10" name="Rectangle 9">
              <a:extLst>
                <a:ext uri="{FF2B5EF4-FFF2-40B4-BE49-F238E27FC236}">
                  <a16:creationId xmlns:a16="http://schemas.microsoft.com/office/drawing/2014/main" xmlns="" id="{98586804-C01B-4124-A062-0F1F7D754E69}"/>
                </a:ext>
              </a:extLst>
            </p:cNvPr>
            <p:cNvSpPr/>
            <p:nvPr/>
          </p:nvSpPr>
          <p:spPr>
            <a:xfrm>
              <a:off x="5499555" y="3061550"/>
              <a:ext cx="462225" cy="311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700" dirty="0">
                  <a:solidFill>
                    <a:schemeClr val="tx1"/>
                  </a:solidFill>
                </a:rPr>
                <a:t>year</a:t>
              </a:r>
            </a:p>
          </p:txBody>
        </p:sp>
      </p:grpSp>
      <p:sp>
        <p:nvSpPr>
          <p:cNvPr id="7" name="Rectangle 6">
            <a:extLst>
              <a:ext uri="{FF2B5EF4-FFF2-40B4-BE49-F238E27FC236}">
                <a16:creationId xmlns:a16="http://schemas.microsoft.com/office/drawing/2014/main" xmlns="" id="{6307882A-EA61-477F-B510-9744C8DDB0A6}"/>
              </a:ext>
            </a:extLst>
          </p:cNvPr>
          <p:cNvSpPr/>
          <p:nvPr/>
        </p:nvSpPr>
        <p:spPr>
          <a:xfrm>
            <a:off x="971550" y="5469821"/>
            <a:ext cx="7200900" cy="646331"/>
          </a:xfrm>
          <a:prstGeom prst="rect">
            <a:avLst/>
          </a:prstGeom>
          <a:solidFill>
            <a:srgbClr val="C6DB91"/>
          </a:solidFill>
          <a:ln w="19050">
            <a:solidFill>
              <a:srgbClr val="80B943"/>
            </a:solidFill>
          </a:ln>
        </p:spPr>
        <p:txBody>
          <a:bodyPr wrap="square">
            <a:spAutoFit/>
          </a:bodyPr>
          <a:lstStyle/>
          <a:p>
            <a:r>
              <a:rPr lang="en-GB" altLang="en-US" dirty="0"/>
              <a:t>These words are names, and may not be spelt incorrectly. </a:t>
            </a:r>
            <a:br>
              <a:rPr lang="en-GB" altLang="en-US" dirty="0"/>
            </a:br>
            <a:r>
              <a:rPr lang="en-GB" altLang="en-US" dirty="0"/>
              <a:t>Use the ‘Ignore’ or the ‘Ignore All’ button for this.</a:t>
            </a:r>
          </a:p>
        </p:txBody>
      </p:sp>
      <p:sp>
        <p:nvSpPr>
          <p:cNvPr id="8" name="Oval 7">
            <a:extLst>
              <a:ext uri="{FF2B5EF4-FFF2-40B4-BE49-F238E27FC236}">
                <a16:creationId xmlns:a16="http://schemas.microsoft.com/office/drawing/2014/main" xmlns="" id="{2DFD2BB2-31A9-45A8-8763-8DB2180EF830}"/>
              </a:ext>
            </a:extLst>
          </p:cNvPr>
          <p:cNvSpPr/>
          <p:nvPr/>
        </p:nvSpPr>
        <p:spPr>
          <a:xfrm>
            <a:off x="3810000" y="3352448"/>
            <a:ext cx="1019175" cy="314325"/>
          </a:xfrm>
          <a:prstGeom prst="ellipse">
            <a:avLst/>
          </a:prstGeom>
          <a:noFill/>
          <a:ln w="19050">
            <a:solidFill>
              <a:srgbClr val="C22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xmlns="" id="{265D1EAB-4C84-4120-B530-1BEB01CE46B6}"/>
              </a:ext>
            </a:extLst>
          </p:cNvPr>
          <p:cNvSpPr/>
          <p:nvPr/>
        </p:nvSpPr>
        <p:spPr>
          <a:xfrm>
            <a:off x="1466850" y="4485923"/>
            <a:ext cx="1019175" cy="314325"/>
          </a:xfrm>
          <a:prstGeom prst="ellipse">
            <a:avLst/>
          </a:prstGeom>
          <a:noFill/>
          <a:ln w="19050">
            <a:solidFill>
              <a:srgbClr val="C22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660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2" presetClass="entr" presetSubtype="4" fill="hold" grpId="0" nodeType="afterEffect">
                                  <p:stCondLst>
                                    <p:cond delay="25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525474-2FCD-4AF5-B80C-033F753D863D}"/>
              </a:ext>
            </a:extLst>
          </p:cNvPr>
          <p:cNvSpPr>
            <a:spLocks noGrp="1"/>
          </p:cNvSpPr>
          <p:nvPr>
            <p:ph type="title"/>
          </p:nvPr>
        </p:nvSpPr>
        <p:spPr/>
        <p:txBody>
          <a:bodyPr/>
          <a:lstStyle/>
          <a:p>
            <a:r>
              <a:rPr lang="en-US" altLang="zh-CN" dirty="0">
                <a:latin typeface="Twinkl" pitchFamily="2" charset="0"/>
                <a:ea typeface="SimSun" panose="02010600030101010101" pitchFamily="2" charset="-122"/>
                <a:sym typeface="Twinkl" pitchFamily="2" charset="0"/>
              </a:rPr>
              <a:t>Invite the Parents</a:t>
            </a:r>
            <a:endParaRPr lang="en-GB" dirty="0"/>
          </a:p>
        </p:txBody>
      </p:sp>
      <p:pic>
        <p:nvPicPr>
          <p:cNvPr id="3" name="Individual Work">
            <a:extLst>
              <a:ext uri="{FF2B5EF4-FFF2-40B4-BE49-F238E27FC236}">
                <a16:creationId xmlns:a16="http://schemas.microsoft.com/office/drawing/2014/main" xmlns="" id="{D001D0E7-398D-4168-B7A3-5A10BC5F19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9159" y="976048"/>
            <a:ext cx="739516" cy="739516"/>
          </a:xfrm>
          <a:prstGeom prst="rect">
            <a:avLst/>
          </a:prstGeom>
        </p:spPr>
      </p:pic>
      <p:sp>
        <p:nvSpPr>
          <p:cNvPr id="4" name="Rectangle 3">
            <a:extLst>
              <a:ext uri="{FF2B5EF4-FFF2-40B4-BE49-F238E27FC236}">
                <a16:creationId xmlns:a16="http://schemas.microsoft.com/office/drawing/2014/main" xmlns="" id="{88731F7E-4714-486B-B2F4-A7FC9DF99A1C}"/>
              </a:ext>
            </a:extLst>
          </p:cNvPr>
          <p:cNvSpPr/>
          <p:nvPr/>
        </p:nvSpPr>
        <p:spPr>
          <a:xfrm>
            <a:off x="1000125" y="1734614"/>
            <a:ext cx="7181850" cy="646331"/>
          </a:xfrm>
          <a:prstGeom prst="rect">
            <a:avLst/>
          </a:prstGeom>
        </p:spPr>
        <p:txBody>
          <a:bodyPr wrap="square">
            <a:spAutoFit/>
          </a:bodyPr>
          <a:lstStyle/>
          <a:p>
            <a:pPr>
              <a:lnSpc>
                <a:spcPct val="100000"/>
              </a:lnSpc>
              <a:spcBef>
                <a:spcPct val="0"/>
              </a:spcBef>
              <a:buFontTx/>
              <a:buNone/>
            </a:pPr>
            <a:r>
              <a:rPr lang="en-GB" altLang="en-US" dirty="0">
                <a:ea typeface="SimSun" panose="02010600030101010101" pitchFamily="2" charset="-122"/>
                <a:cs typeface="SimSun" panose="02010600030101010101" pitchFamily="2" charset="-122"/>
              </a:rPr>
              <a:t>A child has written a letter to all the parents inviting them to a cake sale. Unfortunately, it is full of spelling mistakes.</a:t>
            </a:r>
          </a:p>
        </p:txBody>
      </p:sp>
      <p:sp>
        <p:nvSpPr>
          <p:cNvPr id="5" name="Rectangle 4">
            <a:extLst>
              <a:ext uri="{FF2B5EF4-FFF2-40B4-BE49-F238E27FC236}">
                <a16:creationId xmlns:a16="http://schemas.microsoft.com/office/drawing/2014/main" xmlns="" id="{FD1DBE8E-E93C-4BC8-AF23-E5838CC87C4D}"/>
              </a:ext>
            </a:extLst>
          </p:cNvPr>
          <p:cNvSpPr/>
          <p:nvPr/>
        </p:nvSpPr>
        <p:spPr>
          <a:xfrm>
            <a:off x="990600" y="5414224"/>
            <a:ext cx="7181850" cy="584775"/>
          </a:xfrm>
          <a:prstGeom prst="rect">
            <a:avLst/>
          </a:prstGeom>
        </p:spPr>
        <p:txBody>
          <a:bodyPr wrap="square">
            <a:spAutoFit/>
          </a:bodyPr>
          <a:lstStyle/>
          <a:p>
            <a:pPr>
              <a:lnSpc>
                <a:spcPct val="100000"/>
              </a:lnSpc>
              <a:spcBef>
                <a:spcPct val="0"/>
              </a:spcBef>
              <a:buFontTx/>
              <a:buNone/>
            </a:pPr>
            <a:r>
              <a:rPr lang="en-GB" altLang="en-US" sz="1600" dirty="0">
                <a:ea typeface="SimSun" panose="02010600030101010101" pitchFamily="2" charset="-122"/>
                <a:cs typeface="SimSun" panose="02010600030101010101" pitchFamily="2" charset="-122"/>
              </a:rPr>
              <a:t>Open the </a:t>
            </a:r>
            <a:r>
              <a:rPr lang="en-GB" altLang="en-US" sz="1600" b="1" dirty="0">
                <a:solidFill>
                  <a:srgbClr val="0070C0"/>
                </a:solidFill>
                <a:ea typeface="SimSun" panose="02010600030101010101" pitchFamily="2" charset="-122"/>
                <a:cs typeface="SimSun" panose="02010600030101010101" pitchFamily="2" charset="-122"/>
              </a:rPr>
              <a:t>Letter to Parents </a:t>
            </a:r>
            <a:r>
              <a:rPr lang="en-GB" altLang="en-US" sz="1600" dirty="0">
                <a:ea typeface="SimSun" panose="02010600030101010101" pitchFamily="2" charset="-122"/>
                <a:cs typeface="SimSun" panose="02010600030101010101" pitchFamily="2" charset="-122"/>
              </a:rPr>
              <a:t>document in your word processing software package and use the spellchecking tool to correct the spellings.</a:t>
            </a:r>
          </a:p>
        </p:txBody>
      </p:sp>
      <p:grpSp>
        <p:nvGrpSpPr>
          <p:cNvPr id="15" name="Group 14">
            <a:extLst>
              <a:ext uri="{FF2B5EF4-FFF2-40B4-BE49-F238E27FC236}">
                <a16:creationId xmlns:a16="http://schemas.microsoft.com/office/drawing/2014/main" xmlns="" id="{34F2B8AA-A500-4F03-BED3-961CA65A9DB8}"/>
              </a:ext>
            </a:extLst>
          </p:cNvPr>
          <p:cNvGrpSpPr/>
          <p:nvPr/>
        </p:nvGrpSpPr>
        <p:grpSpPr>
          <a:xfrm>
            <a:off x="1362075" y="2664594"/>
            <a:ext cx="1777082" cy="2513056"/>
            <a:chOff x="3013993" y="1775356"/>
            <a:chExt cx="2664640" cy="3768194"/>
          </a:xfrm>
        </p:grpSpPr>
        <p:pic>
          <p:nvPicPr>
            <p:cNvPr id="11" name="Picture 10">
              <a:extLst>
                <a:ext uri="{FF2B5EF4-FFF2-40B4-BE49-F238E27FC236}">
                  <a16:creationId xmlns:a16="http://schemas.microsoft.com/office/drawing/2014/main" xmlns="" id="{EED56F7C-B923-4000-81B5-C1AFA825D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993" y="1775356"/>
              <a:ext cx="2664640" cy="3768194"/>
            </a:xfrm>
            <a:prstGeom prst="rect">
              <a:avLst/>
            </a:prstGeom>
            <a:ln>
              <a:solidFill>
                <a:schemeClr val="tx1"/>
              </a:solidFill>
            </a:ln>
          </p:spPr>
        </p:pic>
        <p:pic>
          <p:nvPicPr>
            <p:cNvPr id="9" name="Picture 8">
              <a:extLst>
                <a:ext uri="{FF2B5EF4-FFF2-40B4-BE49-F238E27FC236}">
                  <a16:creationId xmlns:a16="http://schemas.microsoft.com/office/drawing/2014/main" xmlns="" id="{B3719E9B-D334-42C9-8037-02026B6708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61" t="24814" r="38854" b="16111"/>
            <a:stretch/>
          </p:blipFill>
          <p:spPr>
            <a:xfrm>
              <a:off x="3057289" y="2219325"/>
              <a:ext cx="2577182" cy="3038475"/>
            </a:xfrm>
            <a:prstGeom prst="rect">
              <a:avLst/>
            </a:prstGeom>
          </p:spPr>
        </p:pic>
        <p:pic>
          <p:nvPicPr>
            <p:cNvPr id="14" name="Picture 13">
              <a:extLst>
                <a:ext uri="{FF2B5EF4-FFF2-40B4-BE49-F238E27FC236}">
                  <a16:creationId xmlns:a16="http://schemas.microsoft.com/office/drawing/2014/main" xmlns="" id="{626F3F25-1A9E-451E-A9F0-EB953CF476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401" t="20185" r="38854" b="75186"/>
            <a:stretch/>
          </p:blipFill>
          <p:spPr>
            <a:xfrm>
              <a:off x="3371849" y="1981201"/>
              <a:ext cx="2262621" cy="238124"/>
            </a:xfrm>
            <a:prstGeom prst="rect">
              <a:avLst/>
            </a:prstGeom>
          </p:spPr>
        </p:pic>
      </p:grpSp>
      <p:grpSp>
        <p:nvGrpSpPr>
          <p:cNvPr id="23" name="Group 22">
            <a:extLst>
              <a:ext uri="{FF2B5EF4-FFF2-40B4-BE49-F238E27FC236}">
                <a16:creationId xmlns:a16="http://schemas.microsoft.com/office/drawing/2014/main" xmlns="" id="{967A6250-0186-4A29-820C-E98737768022}"/>
              </a:ext>
            </a:extLst>
          </p:cNvPr>
          <p:cNvGrpSpPr/>
          <p:nvPr/>
        </p:nvGrpSpPr>
        <p:grpSpPr>
          <a:xfrm>
            <a:off x="3677502" y="2661223"/>
            <a:ext cx="1779466" cy="2516428"/>
            <a:chOff x="3015866" y="2661223"/>
            <a:chExt cx="1779466" cy="2516428"/>
          </a:xfrm>
        </p:grpSpPr>
        <p:pic>
          <p:nvPicPr>
            <p:cNvPr id="17" name="Picture 16">
              <a:extLst>
                <a:ext uri="{FF2B5EF4-FFF2-40B4-BE49-F238E27FC236}">
                  <a16:creationId xmlns:a16="http://schemas.microsoft.com/office/drawing/2014/main" xmlns="" id="{DF601DDB-F15E-4E1F-8B88-F5CCEC6F9F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5866" y="2661223"/>
              <a:ext cx="1779466" cy="2516428"/>
            </a:xfrm>
            <a:prstGeom prst="rect">
              <a:avLst/>
            </a:prstGeom>
            <a:ln>
              <a:solidFill>
                <a:schemeClr val="tx1"/>
              </a:solidFill>
            </a:ln>
          </p:spPr>
        </p:pic>
        <p:pic>
          <p:nvPicPr>
            <p:cNvPr id="19" name="Picture 18">
              <a:extLst>
                <a:ext uri="{FF2B5EF4-FFF2-40B4-BE49-F238E27FC236}">
                  <a16:creationId xmlns:a16="http://schemas.microsoft.com/office/drawing/2014/main" xmlns="" id="{8B57DEF2-ACEE-4817-952C-91DD0C82D2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660" t="24444" r="39479" b="16003"/>
            <a:stretch/>
          </p:blipFill>
          <p:spPr>
            <a:xfrm>
              <a:off x="3074901" y="2897797"/>
              <a:ext cx="1708953" cy="2054744"/>
            </a:xfrm>
            <a:prstGeom prst="rect">
              <a:avLst/>
            </a:prstGeom>
          </p:spPr>
        </p:pic>
        <p:pic>
          <p:nvPicPr>
            <p:cNvPr id="22" name="Picture 21">
              <a:extLst>
                <a:ext uri="{FF2B5EF4-FFF2-40B4-BE49-F238E27FC236}">
                  <a16:creationId xmlns:a16="http://schemas.microsoft.com/office/drawing/2014/main" xmlns="" id="{DA76A17E-1FB3-4D70-BCC7-2D4853BC62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401" t="20185" r="38854" b="75186"/>
            <a:stretch/>
          </p:blipFill>
          <p:spPr>
            <a:xfrm>
              <a:off x="3174892" y="2724668"/>
              <a:ext cx="1508970" cy="158808"/>
            </a:xfrm>
            <a:prstGeom prst="rect">
              <a:avLst/>
            </a:prstGeom>
          </p:spPr>
        </p:pic>
      </p:grpSp>
      <p:grpSp>
        <p:nvGrpSpPr>
          <p:cNvPr id="30" name="Group 29">
            <a:extLst>
              <a:ext uri="{FF2B5EF4-FFF2-40B4-BE49-F238E27FC236}">
                <a16:creationId xmlns:a16="http://schemas.microsoft.com/office/drawing/2014/main" xmlns="" id="{3D232B17-CF5C-4B22-BC7C-00ABD1BB7DDC}"/>
              </a:ext>
            </a:extLst>
          </p:cNvPr>
          <p:cNvGrpSpPr/>
          <p:nvPr/>
        </p:nvGrpSpPr>
        <p:grpSpPr>
          <a:xfrm>
            <a:off x="5995313" y="2661224"/>
            <a:ext cx="1779817" cy="2516924"/>
            <a:chOff x="6144983" y="2661224"/>
            <a:chExt cx="1779817" cy="2516924"/>
          </a:xfrm>
        </p:grpSpPr>
        <p:grpSp>
          <p:nvGrpSpPr>
            <p:cNvPr id="28" name="Group 27">
              <a:extLst>
                <a:ext uri="{FF2B5EF4-FFF2-40B4-BE49-F238E27FC236}">
                  <a16:creationId xmlns:a16="http://schemas.microsoft.com/office/drawing/2014/main" xmlns="" id="{F1841EEB-42DC-4D4B-A48B-3DD2BCD73818}"/>
                </a:ext>
              </a:extLst>
            </p:cNvPr>
            <p:cNvGrpSpPr/>
            <p:nvPr/>
          </p:nvGrpSpPr>
          <p:grpSpPr>
            <a:xfrm>
              <a:off x="6144983" y="2661224"/>
              <a:ext cx="1779817" cy="2516924"/>
              <a:chOff x="2147217" y="0"/>
              <a:chExt cx="4849565" cy="6858000"/>
            </a:xfrm>
          </p:grpSpPr>
          <p:pic>
            <p:nvPicPr>
              <p:cNvPr id="25" name="Picture 24">
                <a:extLst>
                  <a:ext uri="{FF2B5EF4-FFF2-40B4-BE49-F238E27FC236}">
                    <a16:creationId xmlns:a16="http://schemas.microsoft.com/office/drawing/2014/main" xmlns="" id="{7473F868-04A5-49B8-A200-4BC1772AA2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7217" y="0"/>
                <a:ext cx="4849565" cy="6858000"/>
              </a:xfrm>
              <a:prstGeom prst="rect">
                <a:avLst/>
              </a:prstGeom>
              <a:ln>
                <a:solidFill>
                  <a:schemeClr val="tx1"/>
                </a:solidFill>
              </a:ln>
            </p:spPr>
          </p:pic>
          <p:pic>
            <p:nvPicPr>
              <p:cNvPr id="27" name="Picture 26">
                <a:extLst>
                  <a:ext uri="{FF2B5EF4-FFF2-40B4-BE49-F238E27FC236}">
                    <a16:creationId xmlns:a16="http://schemas.microsoft.com/office/drawing/2014/main" xmlns="" id="{32AD8F79-9F2C-445D-9688-4592574D4B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660" t="24444" r="39375" b="16003"/>
              <a:stretch/>
            </p:blipFill>
            <p:spPr>
              <a:xfrm>
                <a:off x="2261806" y="798392"/>
                <a:ext cx="4557727" cy="5459533"/>
              </a:xfrm>
              <a:prstGeom prst="rect">
                <a:avLst/>
              </a:prstGeom>
            </p:spPr>
          </p:pic>
        </p:grpSp>
        <p:pic>
          <p:nvPicPr>
            <p:cNvPr id="29" name="Picture 28">
              <a:extLst>
                <a:ext uri="{FF2B5EF4-FFF2-40B4-BE49-F238E27FC236}">
                  <a16:creationId xmlns:a16="http://schemas.microsoft.com/office/drawing/2014/main" xmlns="" id="{7C994265-90DE-4178-9BDA-1785A2E8F5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401" t="20185" r="38854" b="75186"/>
            <a:stretch/>
          </p:blipFill>
          <p:spPr>
            <a:xfrm>
              <a:off x="6403164" y="2738989"/>
              <a:ext cx="1508970" cy="158808"/>
            </a:xfrm>
            <a:prstGeom prst="rect">
              <a:avLst/>
            </a:prstGeom>
          </p:spPr>
        </p:pic>
      </p:grpSp>
    </p:spTree>
    <p:extLst>
      <p:ext uri="{BB962C8B-B14F-4D97-AF65-F5344CB8AC3E}">
        <p14:creationId xmlns:p14="http://schemas.microsoft.com/office/powerpoint/2010/main" val="267107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25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 id="{1A02F134-1E0F-46F1-8366-AE0E981ECB8A}" vid="{21996438-2B25-4C91-8451-190E7D1A29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256</TotalTime>
  <Words>738</Words>
  <Application>Microsoft Office PowerPoint</Application>
  <PresentationFormat>On-screen Show (4:3)</PresentationFormat>
  <Paragraphs>65</Paragraphs>
  <Slides>11</Slides>
  <Notes>0</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Twinkl SemiBold</vt:lpstr>
      <vt:lpstr>SimSun</vt:lpstr>
      <vt:lpstr>Arial</vt:lpstr>
      <vt:lpstr>Twinkl</vt:lpstr>
      <vt:lpstr>Sassoon Infant Rg</vt:lpstr>
      <vt:lpstr>Calibri</vt:lpstr>
      <vt:lpstr>Office Theme</vt:lpstr>
      <vt:lpstr>PowerPoint Presentation</vt:lpstr>
      <vt:lpstr>PowerPoint Presentation</vt:lpstr>
      <vt:lpstr>Spot the Spelling Mistake</vt:lpstr>
      <vt:lpstr>Spellcheck vs Dictionary</vt:lpstr>
      <vt:lpstr>Spellchecking Tools</vt:lpstr>
      <vt:lpstr>Spellchecking Tools</vt:lpstr>
      <vt:lpstr>Spellchecking Tools</vt:lpstr>
      <vt:lpstr>Spellchecking Tools</vt:lpstr>
      <vt:lpstr>Invite the Parents</vt:lpstr>
      <vt:lpstr>Spellchecker Pros and Cons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PlanIt</dc:title>
  <dc:creator>Aamina Rammah</dc:creator>
  <cp:lastModifiedBy>Microsoft account</cp:lastModifiedBy>
  <cp:revision>23</cp:revision>
  <dcterms:created xsi:type="dcterms:W3CDTF">2017-11-22T14:11:38Z</dcterms:created>
  <dcterms:modified xsi:type="dcterms:W3CDTF">2021-01-21T21:24:22Z</dcterms:modified>
</cp:coreProperties>
</file>