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88" r:id="rId2"/>
    <p:sldId id="307" r:id="rId3"/>
    <p:sldId id="289" r:id="rId4"/>
    <p:sldId id="290" r:id="rId5"/>
    <p:sldId id="292" r:id="rId6"/>
    <p:sldId id="293" r:id="rId7"/>
    <p:sldId id="291" r:id="rId8"/>
    <p:sldId id="294" r:id="rId9"/>
    <p:sldId id="295" r:id="rId10"/>
    <p:sldId id="296" r:id="rId11"/>
    <p:sldId id="305" r:id="rId12"/>
    <p:sldId id="306" r:id="rId13"/>
    <p:sldId id="299" r:id="rId14"/>
    <p:sldId id="29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872" y="3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B7A760-DABF-4061-ABD1-910018342376}" type="datetimeFigureOut">
              <a:rPr lang="en-GB" smtClean="0"/>
              <a:t>05/02/2021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F9AD20-191C-4C8A-988E-677E3FE498A0}" type="slidenum">
              <a:rPr lang="en-GB" smtClean="0"/>
              <a:t>‹#›</a:t>
            </a:fld>
            <a:endParaRPr lang="en-GB"/>
          </a:p>
        </p:txBody>
      </p:sp>
    </p:spTree>
    <p:extLst>
      <p:ext uri="{BB962C8B-B14F-4D97-AF65-F5344CB8AC3E}">
        <p14:creationId xmlns:p14="http://schemas.microsoft.com/office/powerpoint/2010/main" val="2428403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6C8F79-F712-4F01-A6A0-7169A157A00A}"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75E418-E157-4DF3-AAB4-7B2731D6FD16}"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C8F79-F712-4F01-A6A0-7169A157A00A}"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75E418-E157-4DF3-AAB4-7B2731D6FD1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36C8F79-F712-4F01-A6A0-7169A157A00A}"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75E418-E157-4DF3-AAB4-7B2731D6FD16}"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C8F79-F712-4F01-A6A0-7169A157A00A}"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75E418-E157-4DF3-AAB4-7B2731D6FD16}"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6C8F79-F712-4F01-A6A0-7169A157A00A}"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75E418-E157-4DF3-AAB4-7B2731D6FD16}"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36C8F79-F712-4F01-A6A0-7169A157A00A}"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75E418-E157-4DF3-AAB4-7B2731D6FD16}"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6C8F79-F712-4F01-A6A0-7169A157A00A}" type="datetimeFigureOut">
              <a:rPr lang="en-GB" smtClean="0"/>
              <a:t>05/02/2021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C75E418-E157-4DF3-AAB4-7B2731D6FD16}"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6C8F79-F712-4F01-A6A0-7169A157A00A}" type="datetimeFigureOut">
              <a:rPr lang="en-GB" smtClean="0"/>
              <a:t>05/02/2021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C75E418-E157-4DF3-AAB4-7B2731D6FD16}"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36C8F79-F712-4F01-A6A0-7169A157A00A}" type="datetimeFigureOut">
              <a:rPr lang="en-GB" smtClean="0"/>
              <a:t>05/02/2021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C75E418-E157-4DF3-AAB4-7B2731D6FD1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36C8F79-F712-4F01-A6A0-7169A157A00A}"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75E418-E157-4DF3-AAB4-7B2731D6FD16}"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6C8F79-F712-4F01-A6A0-7169A157A00A}"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75E418-E157-4DF3-AAB4-7B2731D6FD16}"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36C8F79-F712-4F01-A6A0-7169A157A00A}" type="datetimeFigureOut">
              <a:rPr lang="en-GB" smtClean="0"/>
              <a:t>05/02/2021</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C75E418-E157-4DF3-AAB4-7B2731D6FD16}"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st+luke's+catholic+primary+school+harlow&amp;source=images&amp;cd=&amp;cad=rja&amp;docid=0y78fmcY9Ji90M&amp;tbnid=d2QbsfmX4fl1uM:&amp;ved=0CAUQjRw&amp;url=http://www.e-ctg.com/adverts/8299.asp?Postcode%3Dcm19%204lu%26country%3D1%26type%3D1%26iref%3D115169&amp;ei=3f8EUp-dEeeX1AXl4ICIDw&amp;bvm=bv.50500085,d.ZG4&amp;psig=AFQjCNElcPTrs1gqWXGeAcJWMafKJvUrSA&amp;ust=1376145723878773" TargetMode="Externa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st+luke's+catholic+primary+school+harlow&amp;source=images&amp;cd=&amp;cad=rja&amp;docid=0y78fmcY9Ji90M&amp;tbnid=d2QbsfmX4fl1uM:&amp;ved=0CAUQjRw&amp;url=http://www.e-ctg.com/adverts/8299.asp?Postcode%3Dcm19%204lu%26country%3D1%26type%3D1%26iref%3D115169&amp;ei=3f8EUp-dEeeX1AXl4ICIDw&amp;bvm=bv.50500085,d.ZG4&amp;psig=AFQjCNElcPTrs1gqWXGeAcJWMafKJvUrSA&amp;ust=1376145723878773" TargetMode="Externa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st+luke's+catholic+primary+school+harlow&amp;source=images&amp;cd=&amp;cad=rja&amp;docid=0y78fmcY9Ji90M&amp;tbnid=d2QbsfmX4fl1uM:&amp;ved=0CAUQjRw&amp;url=http://www.e-ctg.com/adverts/8299.asp?Postcode%3Dcm19%204lu%26country%3D1%26type%3D1%26iref%3D115169&amp;ei=3f8EUp-dEeeX1AXl4ICIDw&amp;bvm=bv.50500085,d.ZG4&amp;psig=AFQjCNElcPTrs1gqWXGeAcJWMafKJvUrSA&amp;ust=1376145723878773" TargetMode="Externa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uk/url?sa=i&amp;rct=j&amp;q=st+luke's+catholic+primary+school+harlow&amp;source=images&amp;cd=&amp;cad=rja&amp;docid=0y78fmcY9Ji90M&amp;tbnid=d2QbsfmX4fl1uM:&amp;ved=0CAUQjRw&amp;url=http://www.e-ctg.com/adverts/8299.asp?Postcode%3Dcm19%204lu%26country%3D1%26type%3D1%26iref%3D115169&amp;ei=3f8EUp-dEeeX1AXl4ICIDw&amp;bvm=bv.50500085,d.ZG4&amp;psig=AFQjCNElcPTrs1gqWXGeAcJWMafKJvUrSA&amp;ust=1376145723878773"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st+luke's+catholic+primary+school+harlow&amp;source=images&amp;cd=&amp;cad=rja&amp;docid=0y78fmcY9Ji90M&amp;tbnid=d2QbsfmX4fl1uM:&amp;ved=0CAUQjRw&amp;url=http://www.e-ctg.com/adverts/8299.asp?Postcode%3Dcm19%204lu%26country%3D1%26type%3D1%26iref%3D115169&amp;ei=3f8EUp-dEeeX1AXl4ICIDw&amp;bvm=bv.50500085,d.ZG4&amp;psig=AFQjCNElcPTrs1gqWXGeAcJWMafKJvUrSA&amp;ust=1376145723878773" TargetMode="Externa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st+luke's+catholic+primary+school+harlow&amp;source=images&amp;cd=&amp;cad=rja&amp;docid=0y78fmcY9Ji90M&amp;tbnid=d2QbsfmX4fl1uM:&amp;ved=0CAUQjRw&amp;url=http://www.e-ctg.com/adverts/8299.asp?Postcode%3Dcm19%204lu%26country%3D1%26type%3D1%26iref%3D115169&amp;ei=3f8EUp-dEeeX1AXl4ICIDw&amp;bvm=bv.50500085,d.ZG4&amp;psig=AFQjCNElcPTrs1gqWXGeAcJWMafKJvUrSA&amp;ust=1376145723878773" TargetMode="Externa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www.google.co.uk/url?sa=i&amp;rct=j&amp;q=st+luke's+catholic+primary+school+harlow&amp;source=images&amp;cd=&amp;cad=rja&amp;docid=0y78fmcY9Ji90M&amp;tbnid=d2QbsfmX4fl1uM:&amp;ved=0CAUQjRw&amp;url=http://www.e-ctg.com/adverts/8299.asp?Postcode%3Dcm19%204lu%26country%3D1%26type%3D1%26iref%3D115169&amp;ei=3f8EUp-dEeeX1AXl4ICIDw&amp;bvm=bv.50500085,d.ZG4&amp;psig=AFQjCNElcPTrs1gqWXGeAcJWMafKJvUrSA&amp;ust=1376145723878773" TargetMode="Externa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www.google.co.uk/url?sa=i&amp;rct=j&amp;q=st+luke's+catholic+primary+school+harlow&amp;source=images&amp;cd=&amp;cad=rja&amp;docid=0y78fmcY9Ji90M&amp;tbnid=d2QbsfmX4fl1uM:&amp;ved=0CAUQjRw&amp;url=http://www.e-ctg.com/adverts/8299.asp?Postcode%3Dcm19%204lu%26country%3D1%26type%3D1%26iref%3D115169&amp;ei=3f8EUp-dEeeX1AXl4ICIDw&amp;bvm=bv.50500085,d.ZG4&amp;psig=AFQjCNElcPTrs1gqWXGeAcJWMafKJvUrSA&amp;ust=137614572387877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st+luke's+catholic+primary+school+harlow&amp;source=images&amp;cd=&amp;cad=rja&amp;docid=0y78fmcY9Ji90M&amp;tbnid=d2QbsfmX4fl1uM:&amp;ved=0CAUQjRw&amp;url=http://www.e-ctg.com/adverts/8299.asp?Postcode%3Dcm19%204lu%26country%3D1%26type%3D1%26iref%3D115169&amp;ei=3f8EUp-dEeeX1AXl4ICIDw&amp;bvm=bv.50500085,d.ZG4&amp;psig=AFQjCNElcPTrs1gqWXGeAcJWMafKJvUrSA&amp;ust=1376145723878773" TargetMode="Externa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st+luke's+catholic+primary+school+harlow&amp;source=images&amp;cd=&amp;cad=rja&amp;docid=0y78fmcY9Ji90M&amp;tbnid=d2QbsfmX4fl1uM:&amp;ved=0CAUQjRw&amp;url=http://www.e-ctg.com/adverts/8299.asp?Postcode%3Dcm19%204lu%26country%3D1%26type%3D1%26iref%3D115169&amp;ei=3f8EUp-dEeeX1AXl4ICIDw&amp;bvm=bv.50500085,d.ZG4&amp;psig=AFQjCNElcPTrs1gqWXGeAcJWMafKJvUrSA&amp;ust=1376145723878773" TargetMode="Externa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st+luke's+catholic+primary+school+harlow&amp;source=images&amp;cd=&amp;cad=rja&amp;docid=0y78fmcY9Ji90M&amp;tbnid=d2QbsfmX4fl1uM:&amp;ved=0CAUQjRw&amp;url=http://www.e-ctg.com/adverts/8299.asp?Postcode%3Dcm19%204lu%26country%3D1%26type%3D1%26iref%3D115169&amp;ei=3f8EUp-dEeeX1AXl4ICIDw&amp;bvm=bv.50500085,d.ZG4&amp;psig=AFQjCNElcPTrs1gqWXGeAcJWMafKJvUrSA&amp;ust=1376145723878773" TargetMode="Externa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Lesson </a:t>
            </a:r>
            <a:r>
              <a:rPr lang="en-GB" dirty="0" smtClean="0"/>
              <a:t>6</a:t>
            </a:r>
            <a:endParaRPr lang="en-GB" dirty="0"/>
          </a:p>
        </p:txBody>
      </p:sp>
      <p:sp>
        <p:nvSpPr>
          <p:cNvPr id="5" name="Subtitle 4"/>
          <p:cNvSpPr>
            <a:spLocks noGrp="1"/>
          </p:cNvSpPr>
          <p:nvPr>
            <p:ph type="subTitle" idx="1"/>
          </p:nvPr>
        </p:nvSpPr>
        <p:spPr/>
        <p:txBody>
          <a:bodyPr>
            <a:noAutofit/>
          </a:bodyPr>
          <a:lstStyle/>
          <a:p>
            <a:r>
              <a:rPr lang="en-GB" sz="5400" dirty="0" smtClean="0"/>
              <a:t>I </a:t>
            </a:r>
            <a:r>
              <a:rPr lang="en-GB" sz="5400" dirty="0" smtClean="0"/>
              <a:t>understand what Lamb of God means</a:t>
            </a:r>
            <a:endParaRPr lang="en-GB" sz="5400" dirty="0"/>
          </a:p>
        </p:txBody>
      </p:sp>
      <p:pic>
        <p:nvPicPr>
          <p:cNvPr id="6" name="Picture 2" descr="http://t3.gstatic.com/images?q=tbn:ANd9GcRu06bpcN471kfTD860zdW9Lpfp1e0hbTa_fmXn-PpSdKeHuBru">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476672"/>
            <a:ext cx="1174895" cy="14726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23526" y="407479"/>
            <a:ext cx="1341879" cy="1755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753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772816"/>
            <a:ext cx="8640959" cy="4680520"/>
          </a:xfrm>
        </p:spPr>
        <p:txBody>
          <a:bodyPr>
            <a:normAutofit fontScale="70000" lnSpcReduction="20000"/>
          </a:bodyPr>
          <a:lstStyle/>
          <a:p>
            <a:pPr>
              <a:lnSpc>
                <a:spcPct val="150000"/>
              </a:lnSpc>
            </a:pPr>
            <a:r>
              <a:rPr lang="en-GB" sz="3200" dirty="0" smtClean="0"/>
              <a:t>Who </a:t>
            </a:r>
            <a:r>
              <a:rPr lang="en-GB" sz="3200" dirty="0"/>
              <a:t>said in John’s Gospel; </a:t>
            </a:r>
            <a:r>
              <a:rPr lang="en-GB" sz="3200" i="1" dirty="0"/>
              <a:t>‘Behold the Lamb of </a:t>
            </a:r>
            <a:r>
              <a:rPr lang="en-GB" sz="3200" i="1" dirty="0" smtClean="0"/>
              <a:t>God’</a:t>
            </a:r>
            <a:r>
              <a:rPr lang="en-GB" sz="3200" dirty="0"/>
              <a:t> </a:t>
            </a:r>
            <a:r>
              <a:rPr lang="en-GB" sz="3200" dirty="0" smtClean="0"/>
              <a:t>and </a:t>
            </a:r>
            <a:r>
              <a:rPr lang="en-GB" sz="3200" dirty="0"/>
              <a:t>when</a:t>
            </a:r>
            <a:r>
              <a:rPr lang="en-GB" sz="3200" dirty="0" smtClean="0"/>
              <a:t>?</a:t>
            </a:r>
          </a:p>
          <a:p>
            <a:pPr>
              <a:lnSpc>
                <a:spcPct val="150000"/>
              </a:lnSpc>
            </a:pPr>
            <a:endParaRPr lang="en-GB" sz="3200" dirty="0"/>
          </a:p>
          <a:p>
            <a:pPr>
              <a:lnSpc>
                <a:spcPct val="150000"/>
              </a:lnSpc>
            </a:pPr>
            <a:r>
              <a:rPr lang="en-GB" sz="3200" dirty="0" smtClean="0"/>
              <a:t>What </a:t>
            </a:r>
            <a:r>
              <a:rPr lang="en-GB" sz="3200" dirty="0"/>
              <a:t>is the </a:t>
            </a:r>
            <a:r>
              <a:rPr lang="en-GB" sz="3200" i="1" dirty="0"/>
              <a:t>supper of the Lamb</a:t>
            </a:r>
            <a:r>
              <a:rPr lang="en-GB" sz="3200" dirty="0"/>
              <a:t>?</a:t>
            </a:r>
          </a:p>
          <a:p>
            <a:pPr>
              <a:lnSpc>
                <a:spcPct val="150000"/>
              </a:lnSpc>
            </a:pPr>
            <a:endParaRPr lang="en-GB" sz="3200" dirty="0" smtClean="0"/>
          </a:p>
          <a:p>
            <a:pPr>
              <a:lnSpc>
                <a:spcPct val="150000"/>
              </a:lnSpc>
            </a:pPr>
            <a:r>
              <a:rPr lang="en-GB" sz="3200" dirty="0" smtClean="0"/>
              <a:t>Of </a:t>
            </a:r>
            <a:r>
              <a:rPr lang="en-GB" sz="3200" dirty="0"/>
              <a:t>what might people want to be healed?</a:t>
            </a:r>
          </a:p>
          <a:p>
            <a:pPr>
              <a:lnSpc>
                <a:spcPct val="150000"/>
              </a:lnSpc>
            </a:pPr>
            <a:endParaRPr lang="en-GB" sz="3200" dirty="0" smtClean="0"/>
          </a:p>
          <a:p>
            <a:pPr>
              <a:lnSpc>
                <a:spcPct val="150000"/>
              </a:lnSpc>
            </a:pPr>
            <a:r>
              <a:rPr lang="en-GB" sz="3200" dirty="0" smtClean="0"/>
              <a:t>What </a:t>
            </a:r>
            <a:r>
              <a:rPr lang="en-GB" sz="3200" dirty="0"/>
              <a:t>does the priest say when the raises the Host and the chalice?</a:t>
            </a:r>
          </a:p>
          <a:p>
            <a:pPr>
              <a:lnSpc>
                <a:spcPct val="150000"/>
              </a:lnSpc>
            </a:pPr>
            <a:endParaRPr lang="en-GB" sz="3200" dirty="0" smtClean="0"/>
          </a:p>
          <a:p>
            <a:pPr>
              <a:lnSpc>
                <a:spcPct val="150000"/>
              </a:lnSpc>
            </a:pPr>
            <a:r>
              <a:rPr lang="en-GB" sz="3200" dirty="0" smtClean="0"/>
              <a:t>How </a:t>
            </a:r>
            <a:r>
              <a:rPr lang="en-GB" sz="3200" dirty="0"/>
              <a:t>do you think people can live in </a:t>
            </a:r>
            <a:r>
              <a:rPr lang="en-GB" sz="3200" i="1" dirty="0"/>
              <a:t>communion </a:t>
            </a:r>
            <a:r>
              <a:rPr lang="en-GB" sz="3200" dirty="0"/>
              <a:t>with one another?</a:t>
            </a:r>
          </a:p>
          <a:p>
            <a:endParaRPr lang="en-GB" dirty="0"/>
          </a:p>
        </p:txBody>
      </p:sp>
      <p:sp>
        <p:nvSpPr>
          <p:cNvPr id="3" name="Title 2"/>
          <p:cNvSpPr>
            <a:spLocks noGrp="1"/>
          </p:cNvSpPr>
          <p:nvPr>
            <p:ph type="title"/>
          </p:nvPr>
        </p:nvSpPr>
        <p:spPr/>
        <p:txBody>
          <a:bodyPr/>
          <a:lstStyle/>
          <a:p>
            <a:r>
              <a:rPr lang="en-GB" dirty="0" smtClean="0"/>
              <a:t>The Communion Rite</a:t>
            </a:r>
            <a:endParaRPr lang="en-GB" dirty="0"/>
          </a:p>
        </p:txBody>
      </p:sp>
      <p:pic>
        <p:nvPicPr>
          <p:cNvPr id="4" name="Picture 2" descr="http://t3.gstatic.com/images?q=tbn:ANd9GcRu06bpcN471kfTD860zdW9Lpfp1e0hbTa_fmXn-PpSdKeHuBru">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329841"/>
            <a:ext cx="1174895" cy="14726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23526" y="260648"/>
            <a:ext cx="1341879" cy="1755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8740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918" t="7376" b="5328"/>
          <a:stretch/>
        </p:blipFill>
        <p:spPr>
          <a:xfrm>
            <a:off x="179512" y="1124743"/>
            <a:ext cx="4536504" cy="5553307"/>
          </a:xfrm>
          <a:prstGeom prst="rect">
            <a:avLst/>
          </a:prstGeom>
        </p:spPr>
      </p:pic>
      <p:sp>
        <p:nvSpPr>
          <p:cNvPr id="3" name="TextBox 2"/>
          <p:cNvSpPr txBox="1"/>
          <p:nvPr/>
        </p:nvSpPr>
        <p:spPr>
          <a:xfrm>
            <a:off x="5796137" y="2924944"/>
            <a:ext cx="2880320" cy="2308324"/>
          </a:xfrm>
          <a:prstGeom prst="rect">
            <a:avLst/>
          </a:prstGeom>
          <a:noFill/>
        </p:spPr>
        <p:txBody>
          <a:bodyPr wrap="square" rtlCol="0">
            <a:spAutoFit/>
          </a:bodyPr>
          <a:lstStyle/>
          <a:p>
            <a:r>
              <a:rPr lang="en-US" sz="3600" dirty="0" smtClean="0"/>
              <a:t>How does this link to Holy Communion?</a:t>
            </a:r>
            <a:endParaRPr lang="en-GB" sz="3600" dirty="0"/>
          </a:p>
        </p:txBody>
      </p:sp>
    </p:spTree>
    <p:extLst>
      <p:ext uri="{BB962C8B-B14F-4D97-AF65-F5344CB8AC3E}">
        <p14:creationId xmlns:p14="http://schemas.microsoft.com/office/powerpoint/2010/main" val="1515410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918" t="7376" b="5328"/>
          <a:stretch/>
        </p:blipFill>
        <p:spPr>
          <a:xfrm>
            <a:off x="179512" y="1124743"/>
            <a:ext cx="4536504" cy="5553307"/>
          </a:xfrm>
          <a:prstGeom prst="rect">
            <a:avLst/>
          </a:prstGeom>
        </p:spPr>
      </p:pic>
      <p:sp>
        <p:nvSpPr>
          <p:cNvPr id="3" name="TextBox 2"/>
          <p:cNvSpPr txBox="1"/>
          <p:nvPr/>
        </p:nvSpPr>
        <p:spPr>
          <a:xfrm>
            <a:off x="4716016" y="1599737"/>
            <a:ext cx="4248472" cy="4401205"/>
          </a:xfrm>
          <a:prstGeom prst="rect">
            <a:avLst/>
          </a:prstGeom>
          <a:noFill/>
        </p:spPr>
        <p:txBody>
          <a:bodyPr wrap="square" rtlCol="0">
            <a:spAutoFit/>
          </a:bodyPr>
          <a:lstStyle/>
          <a:p>
            <a:r>
              <a:rPr lang="en-US" sz="2800" dirty="0" smtClean="0"/>
              <a:t>Communion means “together”.</a:t>
            </a:r>
          </a:p>
          <a:p>
            <a:r>
              <a:rPr lang="en-US" sz="2800" dirty="0" smtClean="0"/>
              <a:t>Just as the shepherd went after the one sheep, even though all the others were safe, so the parish looks after each and every one of its parishioners, just as God looks after each and every one of His children.</a:t>
            </a:r>
            <a:endParaRPr lang="en-GB" sz="2800" dirty="0"/>
          </a:p>
        </p:txBody>
      </p:sp>
    </p:spTree>
    <p:extLst>
      <p:ext uri="{BB962C8B-B14F-4D97-AF65-F5344CB8AC3E}">
        <p14:creationId xmlns:p14="http://schemas.microsoft.com/office/powerpoint/2010/main" val="2925620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800" dirty="0" smtClean="0"/>
              <a:t>In </a:t>
            </a:r>
            <a:r>
              <a:rPr lang="en-GB" sz="2800" dirty="0" smtClean="0"/>
              <a:t>your book, </a:t>
            </a:r>
            <a:r>
              <a:rPr lang="en-GB" sz="2800" dirty="0" smtClean="0"/>
              <a:t>you now need to write about</a:t>
            </a:r>
          </a:p>
          <a:p>
            <a:pPr lvl="1"/>
            <a:r>
              <a:rPr lang="en-GB" sz="2400" dirty="0" smtClean="0"/>
              <a:t>The Lamb of God and where it comes from </a:t>
            </a:r>
          </a:p>
          <a:p>
            <a:pPr lvl="1"/>
            <a:r>
              <a:rPr lang="en-GB" sz="2400" dirty="0" smtClean="0"/>
              <a:t>Body and Blood of Christ</a:t>
            </a:r>
          </a:p>
          <a:p>
            <a:pPr lvl="1"/>
            <a:r>
              <a:rPr lang="en-GB" sz="2400" dirty="0" smtClean="0"/>
              <a:t>The Prayer after </a:t>
            </a:r>
            <a:r>
              <a:rPr lang="en-GB" sz="2400" dirty="0" smtClean="0"/>
              <a:t>Communion – link to the Lost Sheep Parable</a:t>
            </a:r>
            <a:endParaRPr lang="en-GB" sz="2400" dirty="0" smtClean="0"/>
          </a:p>
        </p:txBody>
      </p:sp>
      <p:sp>
        <p:nvSpPr>
          <p:cNvPr id="3" name="Title 2"/>
          <p:cNvSpPr>
            <a:spLocks noGrp="1"/>
          </p:cNvSpPr>
          <p:nvPr>
            <p:ph type="title"/>
          </p:nvPr>
        </p:nvSpPr>
        <p:spPr/>
        <p:txBody>
          <a:bodyPr>
            <a:normAutofit fontScale="90000"/>
          </a:bodyPr>
          <a:lstStyle/>
          <a:p>
            <a:r>
              <a:rPr lang="en-GB" dirty="0" smtClean="0"/>
              <a:t>I understand what Lamb of God means</a:t>
            </a:r>
            <a:endParaRPr lang="en-GB" dirty="0"/>
          </a:p>
        </p:txBody>
      </p:sp>
      <p:pic>
        <p:nvPicPr>
          <p:cNvPr id="4" name="Picture 2" descr="http://t3.gstatic.com/images?q=tbn:ANd9GcRu06bpcN471kfTD860zdW9Lpfp1e0hbTa_fmXn-PpSdKeHuBru">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023033"/>
            <a:ext cx="1174895" cy="14726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23526" y="953840"/>
            <a:ext cx="1341879" cy="1755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99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normAutofit fontScale="90000"/>
          </a:bodyPr>
          <a:lstStyle/>
          <a:p>
            <a:r>
              <a:rPr lang="en-GB" dirty="0" smtClean="0"/>
              <a:t>When do you think this part of the Mass will happen?</a:t>
            </a:r>
            <a:endParaRPr lang="en-GB" dirty="0"/>
          </a:p>
        </p:txBody>
      </p:sp>
      <p:pic>
        <p:nvPicPr>
          <p:cNvPr id="4098" name="Picture 2" descr="I:\Planning 2013-2014\RE giving and recieving\Church's Story 3 - Pg 63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1844824"/>
            <a:ext cx="3021856" cy="45308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t3.gstatic.com/images?q=tbn:ANd9GcRu06bpcN471kfTD860zdW9Lpfp1e0hbTa_fmXn-PpSdKeHuBru">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1095041"/>
            <a:ext cx="1174895" cy="14726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23526" y="1025848"/>
            <a:ext cx="1341879" cy="1755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7237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79512" y="188640"/>
            <a:ext cx="8745966" cy="6496081"/>
            <a:chOff x="-645574" y="-436792"/>
            <a:chExt cx="10279187" cy="7634884"/>
          </a:xfrm>
        </p:grpSpPr>
        <p:pic>
          <p:nvPicPr>
            <p:cNvPr id="1536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574" y="-436792"/>
              <a:ext cx="10279187" cy="763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pic>
          <p:nvPicPr>
            <p:cNvPr id="2" name="Picture 1" descr="DSCF7849.JPG"/>
            <p:cNvPicPr>
              <a:picLocks noChangeAspect="1"/>
            </p:cNvPicPr>
            <p:nvPr/>
          </p:nvPicPr>
          <p:blipFill>
            <a:blip r:embed="rId3">
              <a:alphaModFix amt="64000"/>
              <a:extLst>
                <a:ext uri="{28A0092B-C50C-407E-A947-70E740481C1C}">
                  <a14:useLocalDpi xmlns:a14="http://schemas.microsoft.com/office/drawing/2010/main" val="0"/>
                </a:ext>
              </a:extLst>
            </a:blip>
            <a:stretch>
              <a:fillRect/>
            </a:stretch>
          </p:blipFill>
          <p:spPr>
            <a:xfrm>
              <a:off x="3154343" y="239270"/>
              <a:ext cx="5220959" cy="6247477"/>
            </a:xfrm>
            <a:prstGeom prst="rect">
              <a:avLst/>
            </a:prstGeom>
            <a:ln>
              <a:noFill/>
            </a:ln>
            <a:effectLst>
              <a:softEdge rad="112500"/>
            </a:effectLst>
          </p:spPr>
        </p:pic>
        <p:sp>
          <p:nvSpPr>
            <p:cNvPr id="4" name="TextBox 3"/>
            <p:cNvSpPr txBox="1"/>
            <p:nvPr/>
          </p:nvSpPr>
          <p:spPr>
            <a:xfrm>
              <a:off x="7457946" y="5352964"/>
              <a:ext cx="129902" cy="618918"/>
            </a:xfrm>
            <a:prstGeom prst="rect">
              <a:avLst/>
            </a:prstGeom>
            <a:noFill/>
          </p:spPr>
          <p:txBody>
            <a:bodyPr wrap="none" lIns="64291" tIns="32146" rIns="64291" bIns="32146"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prstClr val="black"/>
                </a:solidFill>
                <a:effectLst/>
                <a:uLnTx/>
                <a:uFillTx/>
                <a:latin typeface="Candar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 name="TextBox 4"/>
            <p:cNvSpPr txBox="1"/>
            <p:nvPr/>
          </p:nvSpPr>
          <p:spPr>
            <a:xfrm>
              <a:off x="5331459" y="5723150"/>
              <a:ext cx="2832746" cy="584295"/>
            </a:xfrm>
            <a:prstGeom prst="rect">
              <a:avLst/>
            </a:prstGeom>
            <a:solidFill>
              <a:srgbClr val="FFFFFF">
                <a:alpha val="69000"/>
              </a:srgbClr>
            </a:solidFill>
          </p:spPr>
          <p:txBody>
            <a:bodyPr wrap="square" lIns="64291" tIns="32146" rIns="64291" bIns="32146"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a:ln>
                    <a:noFill/>
                  </a:ln>
                  <a:solidFill>
                    <a:prstClr val="black"/>
                  </a:solidFill>
                  <a:effectLst/>
                  <a:uLnTx/>
                  <a:uFillTx/>
                  <a:latin typeface="Century Gothic"/>
                  <a:ea typeface="+mn-ea"/>
                  <a:cs typeface="Century Gothic"/>
                </a:rPr>
                <a:t>Luke 7: 6</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a:ln>
                    <a:noFill/>
                  </a:ln>
                  <a:solidFill>
                    <a:prstClr val="black"/>
                  </a:solidFill>
                  <a:effectLst/>
                  <a:uLnTx/>
                  <a:uFillTx/>
                  <a:latin typeface="Century Gothic"/>
                  <a:ea typeface="+mn-ea"/>
                  <a:cs typeface="Century Gothic"/>
                </a:rPr>
                <a:t>(NRSV)</a:t>
              </a:r>
            </a:p>
          </p:txBody>
        </p:sp>
        <p:sp>
          <p:nvSpPr>
            <p:cNvPr id="7" name="TextBox 6"/>
            <p:cNvSpPr txBox="1"/>
            <p:nvPr/>
          </p:nvSpPr>
          <p:spPr>
            <a:xfrm>
              <a:off x="673442" y="1758190"/>
              <a:ext cx="3746666" cy="2773354"/>
            </a:xfrm>
            <a:prstGeom prst="rect">
              <a:avLst/>
            </a:prstGeom>
            <a:solidFill>
              <a:srgbClr val="FFFFFF">
                <a:alpha val="51000"/>
              </a:srgbClr>
            </a:solidFill>
          </p:spPr>
          <p:txBody>
            <a:bodyPr wrap="square" lIns="64291" tIns="32146" rIns="64291" bIns="32146"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ndara"/>
                  <a:ea typeface="+mn-ea"/>
                  <a:cs typeface="+mn-cs"/>
                </a:rPr>
                <a:t>So Jesus went with them. He was not far from the house when the centurion sent friends to say to him: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ndar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ndara"/>
                  <a:ea typeface="+mn-ea"/>
                  <a:cs typeface="+mn-cs"/>
                </a:rPr>
                <a:t>"Lord, don't trouble yourself, for I do not deserve to have you come under my roof.”</a:t>
              </a:r>
              <a:endParaRPr kumimoji="0" lang="en-GB" sz="2200" b="1" i="0" u="none" strike="noStrike" kern="1200" cap="none" spc="0" normalizeH="0" baseline="0" noProof="0" dirty="0">
                <a:ln>
                  <a:noFill/>
                </a:ln>
                <a:solidFill>
                  <a:prstClr val="black"/>
                </a:solidFill>
                <a:effectLst/>
                <a:uLnTx/>
                <a:uFillTx/>
                <a:latin typeface="Candara"/>
                <a:ea typeface="+mn-ea"/>
                <a:cs typeface="Century Gothic"/>
              </a:endParaRPr>
            </a:p>
          </p:txBody>
        </p:sp>
        <p:sp>
          <p:nvSpPr>
            <p:cNvPr id="3" name="TextBox 2"/>
            <p:cNvSpPr txBox="1"/>
            <p:nvPr/>
          </p:nvSpPr>
          <p:spPr>
            <a:xfrm>
              <a:off x="899592" y="692696"/>
              <a:ext cx="309634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70C0"/>
                  </a:solidFill>
                  <a:effectLst/>
                  <a:uLnTx/>
                  <a:uFillTx/>
                  <a:latin typeface="Candara"/>
                  <a:ea typeface="+mn-ea"/>
                  <a:cs typeface="+mn-cs"/>
                </a:rPr>
                <a:t>The Supper of the Lamb</a:t>
              </a:r>
              <a:endParaRPr kumimoji="0" lang="en-GB" sz="2800" b="0" i="0" u="none" strike="noStrike" kern="1200" cap="none" spc="0" normalizeH="0" baseline="0" noProof="0" dirty="0">
                <a:ln>
                  <a:noFill/>
                </a:ln>
                <a:solidFill>
                  <a:srgbClr val="0070C0"/>
                </a:solidFill>
                <a:effectLst/>
                <a:uLnTx/>
                <a:uFillTx/>
                <a:latin typeface="Candara"/>
                <a:ea typeface="+mn-ea"/>
                <a:cs typeface="+mn-cs"/>
              </a:endParaRPr>
            </a:p>
          </p:txBody>
        </p:sp>
      </p:grpSp>
      <p:sp>
        <p:nvSpPr>
          <p:cNvPr id="10" name="TextBox 9"/>
          <p:cNvSpPr txBox="1"/>
          <p:nvPr/>
        </p:nvSpPr>
        <p:spPr>
          <a:xfrm>
            <a:off x="2032044" y="315133"/>
            <a:ext cx="4915128" cy="369332"/>
          </a:xfrm>
          <a:prstGeom prst="rect">
            <a:avLst/>
          </a:prstGeom>
          <a:noFill/>
        </p:spPr>
        <p:txBody>
          <a:bodyPr wrap="none" rtlCol="0">
            <a:spAutoFit/>
          </a:bodyPr>
          <a:lstStyle/>
          <a:p>
            <a:r>
              <a:rPr lang="en-US" dirty="0" err="1" smtClean="0"/>
              <a:t>Lectio</a:t>
            </a:r>
            <a:r>
              <a:rPr lang="en-US" dirty="0" smtClean="0"/>
              <a:t> </a:t>
            </a:r>
            <a:r>
              <a:rPr lang="en-US" dirty="0" err="1" smtClean="0"/>
              <a:t>Divina</a:t>
            </a:r>
            <a:r>
              <a:rPr lang="en-US" dirty="0" smtClean="0"/>
              <a:t>: which part speaks to you and why?</a:t>
            </a:r>
            <a:endParaRPr lang="en-GB" dirty="0"/>
          </a:p>
        </p:txBody>
      </p:sp>
    </p:spTree>
    <p:extLst>
      <p:ext uri="{BB962C8B-B14F-4D97-AF65-F5344CB8AC3E}">
        <p14:creationId xmlns:p14="http://schemas.microsoft.com/office/powerpoint/2010/main" val="747579370"/>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The main focus of this lesson is the Prayer</a:t>
            </a:r>
          </a:p>
          <a:p>
            <a:pPr lvl="1"/>
            <a:endParaRPr lang="en-GB" dirty="0" smtClean="0"/>
          </a:p>
          <a:p>
            <a:pPr lvl="1"/>
            <a:r>
              <a:rPr lang="en-GB" dirty="0" smtClean="0"/>
              <a:t>Lamb of God </a:t>
            </a:r>
          </a:p>
          <a:p>
            <a:pPr lvl="1"/>
            <a:endParaRPr lang="en-GB" dirty="0" smtClean="0"/>
          </a:p>
          <a:p>
            <a:pPr lvl="1"/>
            <a:r>
              <a:rPr lang="en-GB" dirty="0" smtClean="0"/>
              <a:t>The Holy Communion </a:t>
            </a:r>
          </a:p>
          <a:p>
            <a:pPr lvl="1"/>
            <a:endParaRPr lang="en-GB" dirty="0" smtClean="0"/>
          </a:p>
          <a:p>
            <a:pPr lvl="1"/>
            <a:r>
              <a:rPr lang="en-GB" dirty="0" smtClean="0"/>
              <a:t>The Prayer after the Communion </a:t>
            </a:r>
            <a:endParaRPr lang="en-GB" dirty="0"/>
          </a:p>
        </p:txBody>
      </p:sp>
      <p:sp>
        <p:nvSpPr>
          <p:cNvPr id="3" name="Title 2"/>
          <p:cNvSpPr>
            <a:spLocks noGrp="1"/>
          </p:cNvSpPr>
          <p:nvPr>
            <p:ph type="title"/>
          </p:nvPr>
        </p:nvSpPr>
        <p:spPr/>
        <p:txBody>
          <a:bodyPr/>
          <a:lstStyle/>
          <a:p>
            <a:r>
              <a:rPr lang="en-GB" dirty="0" smtClean="0"/>
              <a:t>The Communion rite (Continued)</a:t>
            </a:r>
            <a:endParaRPr lang="en-GB" dirty="0"/>
          </a:p>
        </p:txBody>
      </p:sp>
      <p:pic>
        <p:nvPicPr>
          <p:cNvPr id="4" name="Picture 2" descr="http://t3.gstatic.com/images?q=tbn:ANd9GcRu06bpcN471kfTD860zdW9Lpfp1e0hbTa_fmXn-PpSdKeHuBru">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193937"/>
            <a:ext cx="1174895" cy="14726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23526" y="1124744"/>
            <a:ext cx="1341879" cy="1755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9712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988840"/>
            <a:ext cx="8208911" cy="4536504"/>
          </a:xfrm>
        </p:spPr>
        <p:txBody>
          <a:bodyPr>
            <a:normAutofit fontScale="85000" lnSpcReduction="10000"/>
          </a:bodyPr>
          <a:lstStyle/>
          <a:p>
            <a:r>
              <a:rPr lang="en-GB" dirty="0" smtClean="0"/>
              <a:t>The lamb of God part of the Mass is about the </a:t>
            </a:r>
            <a:r>
              <a:rPr lang="en-GB" dirty="0" smtClean="0">
                <a:solidFill>
                  <a:srgbClr val="FF0000"/>
                </a:solidFill>
              </a:rPr>
              <a:t>giving and receiving of the Holy Communion and the Prayer after the Communion </a:t>
            </a:r>
          </a:p>
          <a:p>
            <a:endParaRPr lang="en-GB" dirty="0" smtClean="0"/>
          </a:p>
          <a:p>
            <a:r>
              <a:rPr lang="en-GB" dirty="0" smtClean="0"/>
              <a:t>The </a:t>
            </a:r>
            <a:r>
              <a:rPr lang="en-GB" dirty="0"/>
              <a:t>priest invites people to come to Communion. He lifts up the sacred host and says:</a:t>
            </a:r>
          </a:p>
          <a:p>
            <a:pPr lvl="1"/>
            <a:r>
              <a:rPr lang="en-GB" i="1" dirty="0">
                <a:solidFill>
                  <a:srgbClr val="FF0000"/>
                </a:solidFill>
              </a:rPr>
              <a:t>Behold the Lamb of God,</a:t>
            </a:r>
            <a:endParaRPr lang="en-GB" dirty="0">
              <a:solidFill>
                <a:srgbClr val="FF0000"/>
              </a:solidFill>
            </a:endParaRPr>
          </a:p>
          <a:p>
            <a:pPr lvl="1"/>
            <a:r>
              <a:rPr lang="en-GB" i="1" dirty="0">
                <a:solidFill>
                  <a:srgbClr val="FF0000"/>
                </a:solidFill>
              </a:rPr>
              <a:t>behold him who takes away the sins of the world. Blessed are those called to the supper of the Lamb.</a:t>
            </a:r>
            <a:endParaRPr lang="en-GB" dirty="0">
              <a:solidFill>
                <a:srgbClr val="FF0000"/>
              </a:solidFill>
            </a:endParaRPr>
          </a:p>
          <a:p>
            <a:endParaRPr lang="en-GB" dirty="0" smtClean="0"/>
          </a:p>
          <a:p>
            <a:r>
              <a:rPr lang="en-GB" dirty="0" smtClean="0"/>
              <a:t>The </a:t>
            </a:r>
            <a:r>
              <a:rPr lang="en-GB" dirty="0"/>
              <a:t>people respond:</a:t>
            </a:r>
          </a:p>
          <a:p>
            <a:pPr lvl="1"/>
            <a:r>
              <a:rPr lang="en-GB" i="1" dirty="0">
                <a:solidFill>
                  <a:srgbClr val="FF0000"/>
                </a:solidFill>
              </a:rPr>
              <a:t>Lord, I am not worthy</a:t>
            </a:r>
            <a:endParaRPr lang="en-GB" dirty="0">
              <a:solidFill>
                <a:srgbClr val="FF0000"/>
              </a:solidFill>
            </a:endParaRPr>
          </a:p>
          <a:p>
            <a:pPr lvl="1"/>
            <a:r>
              <a:rPr lang="en-GB" i="1" dirty="0">
                <a:solidFill>
                  <a:srgbClr val="FF0000"/>
                </a:solidFill>
              </a:rPr>
              <a:t>that you should enter under my roof, but only say the word</a:t>
            </a:r>
            <a:endParaRPr lang="en-GB" dirty="0">
              <a:solidFill>
                <a:srgbClr val="FF0000"/>
              </a:solidFill>
            </a:endParaRPr>
          </a:p>
          <a:p>
            <a:pPr lvl="1"/>
            <a:r>
              <a:rPr lang="en-GB" i="1" dirty="0">
                <a:solidFill>
                  <a:srgbClr val="FF0000"/>
                </a:solidFill>
              </a:rPr>
              <a:t>and my soul shall be healed.</a:t>
            </a:r>
            <a:endParaRPr lang="en-GB" dirty="0">
              <a:solidFill>
                <a:srgbClr val="FF0000"/>
              </a:solidFill>
            </a:endParaRPr>
          </a:p>
          <a:p>
            <a:pPr algn="r"/>
            <a:r>
              <a:rPr lang="en-GB" dirty="0" smtClean="0">
                <a:solidFill>
                  <a:srgbClr val="0070C0"/>
                </a:solidFill>
              </a:rPr>
              <a:t>DOES ANYONE KNOW WHERE THIS COMES FROM?</a:t>
            </a:r>
            <a:endParaRPr lang="en-GB" dirty="0">
              <a:solidFill>
                <a:srgbClr val="0070C0"/>
              </a:solidFill>
            </a:endParaRPr>
          </a:p>
        </p:txBody>
      </p:sp>
      <p:sp>
        <p:nvSpPr>
          <p:cNvPr id="3" name="Title 2"/>
          <p:cNvSpPr>
            <a:spLocks noGrp="1"/>
          </p:cNvSpPr>
          <p:nvPr>
            <p:ph type="title"/>
          </p:nvPr>
        </p:nvSpPr>
        <p:spPr/>
        <p:txBody>
          <a:bodyPr/>
          <a:lstStyle/>
          <a:p>
            <a:r>
              <a:rPr lang="en-GB" dirty="0" smtClean="0"/>
              <a:t>Lamb of God</a:t>
            </a:r>
            <a:endParaRPr lang="en-GB" dirty="0"/>
          </a:p>
        </p:txBody>
      </p:sp>
      <p:pic>
        <p:nvPicPr>
          <p:cNvPr id="4" name="Picture 2" descr="http://t3.gstatic.com/images?q=tbn:ANd9GcRu06bpcN471kfTD860zdW9Lpfp1e0hbTa_fmXn-PpSdKeHuBru">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476672"/>
            <a:ext cx="1174895" cy="14726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23526" y="407479"/>
            <a:ext cx="1341879" cy="1755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7594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54" y="-418927"/>
            <a:ext cx="10279187" cy="763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16387" name="TextBox 3"/>
          <p:cNvSpPr txBox="1">
            <a:spLocks noChangeArrowheads="1"/>
          </p:cNvSpPr>
          <p:nvPr/>
        </p:nvSpPr>
        <p:spPr bwMode="auto">
          <a:xfrm>
            <a:off x="7457406" y="5353348"/>
            <a:ext cx="129902" cy="434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p>
          <a:p>
            <a:pPr eaLnBrk="1" hangingPunct="1"/>
            <a:endParaRPr lang="en-GB"/>
          </a:p>
        </p:txBody>
      </p:sp>
      <p:sp>
        <p:nvSpPr>
          <p:cNvPr id="5" name="TextBox 4"/>
          <p:cNvSpPr txBox="1">
            <a:spLocks noChangeArrowheads="1"/>
          </p:cNvSpPr>
          <p:nvPr/>
        </p:nvSpPr>
        <p:spPr bwMode="auto">
          <a:xfrm>
            <a:off x="1432902" y="4694765"/>
            <a:ext cx="2832943" cy="584895"/>
          </a:xfrm>
          <a:prstGeom prst="rect">
            <a:avLst/>
          </a:prstGeom>
          <a:solidFill>
            <a:srgbClr val="FFFFFF">
              <a:alpha val="6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r" eaLnBrk="1" hangingPunct="1"/>
            <a:r>
              <a:rPr lang="en-GB" sz="1700" b="1" dirty="0">
                <a:latin typeface="Century Gothic" charset="0"/>
                <a:cs typeface="Century Gothic" charset="0"/>
              </a:rPr>
              <a:t>John 1: 29</a:t>
            </a:r>
          </a:p>
          <a:p>
            <a:pPr algn="r" eaLnBrk="1" hangingPunct="1"/>
            <a:r>
              <a:rPr lang="en-GB" sz="1700" b="1" dirty="0">
                <a:latin typeface="Century Gothic" charset="0"/>
                <a:cs typeface="Century Gothic" charset="0"/>
              </a:rPr>
              <a:t>(NRSV)</a:t>
            </a:r>
          </a:p>
        </p:txBody>
      </p:sp>
      <p:sp>
        <p:nvSpPr>
          <p:cNvPr id="7" name="TextBox 6"/>
          <p:cNvSpPr txBox="1"/>
          <p:nvPr/>
        </p:nvSpPr>
        <p:spPr>
          <a:xfrm>
            <a:off x="673442" y="2011343"/>
            <a:ext cx="3544510" cy="2142413"/>
          </a:xfrm>
          <a:prstGeom prst="rect">
            <a:avLst/>
          </a:prstGeom>
          <a:solidFill>
            <a:srgbClr val="FFFFFF">
              <a:alpha val="51000"/>
            </a:srgbClr>
          </a:solidFill>
        </p:spPr>
        <p:txBody>
          <a:bodyPr wrap="square" lIns="64291" tIns="32146" rIns="64291" bIns="32146">
            <a:spAutoFit/>
          </a:bodyPr>
          <a:lstStyle/>
          <a:p>
            <a:pPr>
              <a:defRPr/>
            </a:pPr>
            <a:r>
              <a:rPr lang="en-US" sz="2200" dirty="0"/>
              <a:t>The next day John saw Jesus coming toward him and said, </a:t>
            </a:r>
          </a:p>
          <a:p>
            <a:pPr>
              <a:defRPr/>
            </a:pPr>
            <a:endParaRPr lang="en-US" sz="2200" dirty="0"/>
          </a:p>
          <a:p>
            <a:pPr>
              <a:defRPr/>
            </a:pPr>
            <a:r>
              <a:rPr lang="en-US" sz="2200" dirty="0"/>
              <a:t>"Look, the Lamb of God, who takes away the sin of the world!</a:t>
            </a:r>
            <a:endParaRPr lang="en-GB" sz="2200" b="1" dirty="0">
              <a:ea typeface="ヒラギノ角ゴ ProN W3"/>
              <a:cs typeface="Century Gothic"/>
              <a:sym typeface="Gill Sans"/>
            </a:endParaRPr>
          </a:p>
        </p:txBody>
      </p:sp>
      <p:pic>
        <p:nvPicPr>
          <p:cNvPr id="3" name="Picture 2" descr="Jesus-Christ-Lamb-Mormon.jpg"/>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178" r="93428"/>
                    </a14:imgEffect>
                  </a14:imgLayer>
                </a14:imgProps>
              </a:ext>
              <a:ext uri="{28A0092B-C50C-407E-A947-70E740481C1C}">
                <a14:useLocalDpi xmlns:a14="http://schemas.microsoft.com/office/drawing/2010/main" val="0"/>
              </a:ext>
            </a:extLst>
          </a:blip>
          <a:srcRect r="6582"/>
          <a:stretch/>
        </p:blipFill>
        <p:spPr>
          <a:xfrm>
            <a:off x="4622631" y="1505036"/>
            <a:ext cx="3594536" cy="4961801"/>
          </a:xfrm>
          <a:prstGeom prst="rect">
            <a:avLst/>
          </a:prstGeom>
        </p:spPr>
      </p:pic>
      <p:sp>
        <p:nvSpPr>
          <p:cNvPr id="2" name="TextBox 1"/>
          <p:cNvSpPr txBox="1"/>
          <p:nvPr/>
        </p:nvSpPr>
        <p:spPr>
          <a:xfrm>
            <a:off x="758929" y="397113"/>
            <a:ext cx="3597047" cy="769441"/>
          </a:xfrm>
          <a:prstGeom prst="rect">
            <a:avLst/>
          </a:prstGeom>
          <a:noFill/>
        </p:spPr>
        <p:txBody>
          <a:bodyPr wrap="square" rtlCol="0">
            <a:spAutoFit/>
          </a:bodyPr>
          <a:lstStyle/>
          <a:p>
            <a:r>
              <a:rPr lang="en-GB" sz="4400" dirty="0" smtClean="0">
                <a:solidFill>
                  <a:srgbClr val="0070C0"/>
                </a:solidFill>
              </a:rPr>
              <a:t>‘Lamb of God’</a:t>
            </a:r>
            <a:endParaRPr lang="en-GB" sz="4400" dirty="0">
              <a:solidFill>
                <a:srgbClr val="0070C0"/>
              </a:solidFill>
            </a:endParaRPr>
          </a:p>
        </p:txBody>
      </p:sp>
      <p:pic>
        <p:nvPicPr>
          <p:cNvPr id="8" name="Picture 2" descr="http://t3.gstatic.com/images?q=tbn:ANd9GcRu06bpcN471kfTD860zdW9Lpfp1e0hbTa_fmXn-PpSdKeHuBru">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3572" y="7118"/>
            <a:ext cx="1174895" cy="14726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64785" y="-418927"/>
            <a:ext cx="1341879" cy="1755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511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nodeType="afterGroup">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574" y="-436792"/>
            <a:ext cx="10279187" cy="763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pic>
        <p:nvPicPr>
          <p:cNvPr id="2" name="Picture 1" descr="DSCF7849.JPG"/>
          <p:cNvPicPr>
            <a:picLocks noChangeAspect="1"/>
          </p:cNvPicPr>
          <p:nvPr/>
        </p:nvPicPr>
        <p:blipFill>
          <a:blip r:embed="rId3">
            <a:alphaModFix amt="64000"/>
            <a:extLst>
              <a:ext uri="{28A0092B-C50C-407E-A947-70E740481C1C}">
                <a14:useLocalDpi xmlns:a14="http://schemas.microsoft.com/office/drawing/2010/main" val="0"/>
              </a:ext>
            </a:extLst>
          </a:blip>
          <a:stretch>
            <a:fillRect/>
          </a:stretch>
        </p:blipFill>
        <p:spPr>
          <a:xfrm>
            <a:off x="3154343" y="239270"/>
            <a:ext cx="5220959" cy="6247477"/>
          </a:xfrm>
          <a:prstGeom prst="rect">
            <a:avLst/>
          </a:prstGeom>
          <a:ln>
            <a:noFill/>
          </a:ln>
          <a:effectLst>
            <a:softEdge rad="112500"/>
          </a:effectLst>
        </p:spPr>
      </p:pic>
      <p:sp>
        <p:nvSpPr>
          <p:cNvPr id="4" name="TextBox 3"/>
          <p:cNvSpPr txBox="1"/>
          <p:nvPr/>
        </p:nvSpPr>
        <p:spPr>
          <a:xfrm>
            <a:off x="7457946" y="5352964"/>
            <a:ext cx="129902" cy="618918"/>
          </a:xfrm>
          <a:prstGeom prst="rect">
            <a:avLst/>
          </a:prstGeom>
          <a:noFill/>
        </p:spPr>
        <p:txBody>
          <a:bodyPr wrap="none" lIns="64291" tIns="32146" rIns="64291" bIns="32146" rtlCol="0">
            <a:spAutoFit/>
          </a:bodyPr>
          <a:lstStyle/>
          <a:p>
            <a:endParaRPr lang="en-GB" dirty="0" smtClean="0"/>
          </a:p>
          <a:p>
            <a:endParaRPr lang="en-GB" dirty="0"/>
          </a:p>
        </p:txBody>
      </p:sp>
      <p:sp>
        <p:nvSpPr>
          <p:cNvPr id="5" name="TextBox 4"/>
          <p:cNvSpPr txBox="1"/>
          <p:nvPr/>
        </p:nvSpPr>
        <p:spPr>
          <a:xfrm>
            <a:off x="5331459" y="5723150"/>
            <a:ext cx="2832746" cy="584295"/>
          </a:xfrm>
          <a:prstGeom prst="rect">
            <a:avLst/>
          </a:prstGeom>
          <a:solidFill>
            <a:srgbClr val="FFFFFF">
              <a:alpha val="69000"/>
            </a:srgbClr>
          </a:solidFill>
        </p:spPr>
        <p:txBody>
          <a:bodyPr wrap="square" lIns="64291" tIns="32146" rIns="64291" bIns="32146" rtlCol="0">
            <a:spAutoFit/>
          </a:bodyPr>
          <a:lstStyle/>
          <a:p>
            <a:pPr algn="r"/>
            <a:r>
              <a:rPr lang="en-GB" sz="1700" b="1" dirty="0">
                <a:latin typeface="Century Gothic"/>
                <a:cs typeface="Century Gothic"/>
              </a:rPr>
              <a:t>Luke 7: 6</a:t>
            </a:r>
          </a:p>
          <a:p>
            <a:pPr algn="r"/>
            <a:r>
              <a:rPr lang="en-GB" sz="1700" b="1" dirty="0">
                <a:latin typeface="Century Gothic"/>
                <a:cs typeface="Century Gothic"/>
              </a:rPr>
              <a:t>(NRSV)</a:t>
            </a:r>
          </a:p>
        </p:txBody>
      </p:sp>
      <p:sp>
        <p:nvSpPr>
          <p:cNvPr id="7" name="TextBox 6"/>
          <p:cNvSpPr txBox="1"/>
          <p:nvPr/>
        </p:nvSpPr>
        <p:spPr>
          <a:xfrm>
            <a:off x="673442" y="1758190"/>
            <a:ext cx="3746666" cy="2773354"/>
          </a:xfrm>
          <a:prstGeom prst="rect">
            <a:avLst/>
          </a:prstGeom>
          <a:solidFill>
            <a:srgbClr val="FFFFFF">
              <a:alpha val="51000"/>
            </a:srgbClr>
          </a:solidFill>
        </p:spPr>
        <p:txBody>
          <a:bodyPr wrap="square" lIns="64291" tIns="32146" rIns="64291" bIns="32146" rtlCol="0">
            <a:spAutoFit/>
          </a:bodyPr>
          <a:lstStyle/>
          <a:p>
            <a:r>
              <a:rPr lang="en-US" sz="2200" b="1" dirty="0"/>
              <a:t>So Jesus went with them. He was not far from the house when the centurion sent friends to say to him: </a:t>
            </a:r>
          </a:p>
          <a:p>
            <a:endParaRPr lang="en-US" sz="2200" b="1" dirty="0"/>
          </a:p>
          <a:p>
            <a:r>
              <a:rPr lang="en-US" sz="2200" b="1" dirty="0"/>
              <a:t>"Lord, don't trouble yourself, for I do not deserve to have you come under my roof.”</a:t>
            </a:r>
            <a:endParaRPr lang="en-GB" sz="2200" b="1" dirty="0">
              <a:cs typeface="Century Gothic"/>
            </a:endParaRPr>
          </a:p>
        </p:txBody>
      </p:sp>
      <p:sp>
        <p:nvSpPr>
          <p:cNvPr id="3" name="TextBox 2"/>
          <p:cNvSpPr txBox="1"/>
          <p:nvPr/>
        </p:nvSpPr>
        <p:spPr>
          <a:xfrm>
            <a:off x="899592" y="692696"/>
            <a:ext cx="3096344" cy="954107"/>
          </a:xfrm>
          <a:prstGeom prst="rect">
            <a:avLst/>
          </a:prstGeom>
          <a:noFill/>
        </p:spPr>
        <p:txBody>
          <a:bodyPr wrap="square" rtlCol="0">
            <a:spAutoFit/>
          </a:bodyPr>
          <a:lstStyle/>
          <a:p>
            <a:r>
              <a:rPr lang="en-GB" sz="2800" dirty="0" smtClean="0">
                <a:solidFill>
                  <a:srgbClr val="0070C0"/>
                </a:solidFill>
              </a:rPr>
              <a:t>The Supper of the Lamb</a:t>
            </a:r>
            <a:endParaRPr lang="en-GB" sz="2800" dirty="0">
              <a:solidFill>
                <a:srgbClr val="0070C0"/>
              </a:solidFill>
            </a:endParaRPr>
          </a:p>
        </p:txBody>
      </p:sp>
      <p:pic>
        <p:nvPicPr>
          <p:cNvPr id="8" name="Picture 2" descr="http://t3.gstatic.com/images?q=tbn:ANd9GcRu06bpcN471kfTD860zdW9Lpfp1e0hbTa_fmXn-PpSdKeHuBru">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360" y="300137"/>
            <a:ext cx="1174895" cy="14726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070" y="-54272"/>
            <a:ext cx="1341879" cy="1755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7977725"/>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After the Lamb of God, The Priest then </a:t>
            </a:r>
            <a:r>
              <a:rPr lang="en-GB" dirty="0" smtClean="0"/>
              <a:t>receives </a:t>
            </a:r>
            <a:r>
              <a:rPr lang="en-GB" dirty="0" smtClean="0"/>
              <a:t>the Body and Blood of Christ. </a:t>
            </a:r>
          </a:p>
          <a:p>
            <a:r>
              <a:rPr lang="en-GB" dirty="0" smtClean="0"/>
              <a:t>It is then given to the Extraordinary </a:t>
            </a:r>
            <a:r>
              <a:rPr lang="en-GB" dirty="0" smtClean="0"/>
              <a:t>Ministers </a:t>
            </a:r>
            <a:r>
              <a:rPr lang="en-GB" dirty="0" smtClean="0"/>
              <a:t>of the Holy </a:t>
            </a:r>
            <a:r>
              <a:rPr lang="en-GB" dirty="0" smtClean="0"/>
              <a:t>Communion. </a:t>
            </a:r>
            <a:endParaRPr lang="en-GB" dirty="0" smtClean="0"/>
          </a:p>
          <a:p>
            <a:endParaRPr lang="en-GB" dirty="0"/>
          </a:p>
        </p:txBody>
      </p:sp>
      <p:sp>
        <p:nvSpPr>
          <p:cNvPr id="3" name="Title 2"/>
          <p:cNvSpPr>
            <a:spLocks noGrp="1"/>
          </p:cNvSpPr>
          <p:nvPr>
            <p:ph type="title"/>
          </p:nvPr>
        </p:nvSpPr>
        <p:spPr/>
        <p:txBody>
          <a:bodyPr/>
          <a:lstStyle/>
          <a:p>
            <a:r>
              <a:rPr lang="en-GB" dirty="0" smtClean="0"/>
              <a:t>The Body and blood of Christ </a:t>
            </a:r>
            <a:endParaRPr lang="en-GB" dirty="0"/>
          </a:p>
        </p:txBody>
      </p:sp>
      <p:pic>
        <p:nvPicPr>
          <p:cNvPr id="4" name="Picture 2" descr="http://t3.gstatic.com/images?q=tbn:ANd9GcRu06bpcN471kfTD860zdW9Lpfp1e0hbTa_fmXn-PpSdKeHuBru">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9105" y="5385321"/>
            <a:ext cx="1174895" cy="14726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142539"/>
            <a:ext cx="1341879" cy="1755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1461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700808"/>
            <a:ext cx="8712967" cy="4896544"/>
          </a:xfrm>
        </p:spPr>
        <p:txBody>
          <a:bodyPr>
            <a:normAutofit lnSpcReduction="10000"/>
          </a:bodyPr>
          <a:lstStyle/>
          <a:p>
            <a:endParaRPr lang="en-GB" sz="2800" dirty="0" smtClean="0"/>
          </a:p>
          <a:p>
            <a:r>
              <a:rPr lang="en-GB" sz="2800" dirty="0" smtClean="0"/>
              <a:t>The </a:t>
            </a:r>
            <a:r>
              <a:rPr lang="en-GB" sz="2800" dirty="0"/>
              <a:t>people process to the altar to receive </a:t>
            </a:r>
            <a:r>
              <a:rPr lang="en-GB" sz="2800" dirty="0" smtClean="0"/>
              <a:t>Holy Communion </a:t>
            </a:r>
            <a:r>
              <a:rPr lang="en-GB" sz="2800" dirty="0"/>
              <a:t>or a blessing. The priest or the Extraordinary Ministers raise the host to each person saying, ‘The </a:t>
            </a:r>
            <a:r>
              <a:rPr lang="en-GB" sz="2800" dirty="0" smtClean="0"/>
              <a:t>Body of </a:t>
            </a:r>
            <a:r>
              <a:rPr lang="en-GB" sz="2800" dirty="0"/>
              <a:t>Christ</a:t>
            </a:r>
            <a:r>
              <a:rPr lang="en-GB" sz="2800" dirty="0" smtClean="0"/>
              <a:t>’.</a:t>
            </a:r>
          </a:p>
          <a:p>
            <a:endParaRPr lang="en-GB" sz="2800" dirty="0"/>
          </a:p>
          <a:p>
            <a:r>
              <a:rPr lang="en-GB" sz="2800" dirty="0"/>
              <a:t>Each person replies ‘Amen’(which means ‘I agree’) and receives the host. Then sometimes the people receive the chalice and the priest or Extraordinary Minister says, ‘The Blood of Christ’ and each person replies ‘Amen’ and drinks from the chalice.</a:t>
            </a:r>
          </a:p>
          <a:p>
            <a:endParaRPr lang="en-GB" sz="2800" dirty="0"/>
          </a:p>
        </p:txBody>
      </p:sp>
      <p:sp>
        <p:nvSpPr>
          <p:cNvPr id="3" name="Title 2"/>
          <p:cNvSpPr>
            <a:spLocks noGrp="1"/>
          </p:cNvSpPr>
          <p:nvPr>
            <p:ph type="title"/>
          </p:nvPr>
        </p:nvSpPr>
        <p:spPr/>
        <p:txBody>
          <a:bodyPr/>
          <a:lstStyle/>
          <a:p>
            <a:r>
              <a:rPr lang="en-GB" dirty="0" smtClean="0"/>
              <a:t>The body and blood of Christ </a:t>
            </a:r>
            <a:endParaRPr lang="en-GB" dirty="0"/>
          </a:p>
        </p:txBody>
      </p:sp>
      <p:pic>
        <p:nvPicPr>
          <p:cNvPr id="4" name="Picture 2" descr="http://t3.gstatic.com/images?q=tbn:ANd9GcRu06bpcN471kfTD860zdW9Lpfp1e0hbTa_fmXn-PpSdKeHuBru">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1601" y="1308249"/>
            <a:ext cx="1174895" cy="14726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239" y="407479"/>
            <a:ext cx="1341879" cy="1755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9579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844824"/>
            <a:ext cx="8352927" cy="4608512"/>
          </a:xfrm>
        </p:spPr>
        <p:txBody>
          <a:bodyPr>
            <a:normAutofit fontScale="85000" lnSpcReduction="10000"/>
          </a:bodyPr>
          <a:lstStyle/>
          <a:p>
            <a:pPr>
              <a:lnSpc>
                <a:spcPct val="170000"/>
              </a:lnSpc>
            </a:pPr>
            <a:r>
              <a:rPr lang="en-GB" sz="4400" dirty="0"/>
              <a:t>T</a:t>
            </a:r>
            <a:r>
              <a:rPr lang="en-GB" sz="4400" dirty="0" smtClean="0"/>
              <a:t>he </a:t>
            </a:r>
            <a:r>
              <a:rPr lang="en-GB" sz="4400" dirty="0"/>
              <a:t>priest invites the people to pray that, having received Jesus in Holy Communion, they will have the strength to live in communion that is to ‘</a:t>
            </a:r>
            <a:r>
              <a:rPr lang="en-GB" sz="4400" dirty="0" smtClean="0"/>
              <a:t>give and </a:t>
            </a:r>
            <a:r>
              <a:rPr lang="en-GB" sz="4400" dirty="0"/>
              <a:t>take’ every day.</a:t>
            </a:r>
          </a:p>
          <a:p>
            <a:endParaRPr lang="en-GB" dirty="0"/>
          </a:p>
        </p:txBody>
      </p:sp>
      <p:sp>
        <p:nvSpPr>
          <p:cNvPr id="3" name="Title 2"/>
          <p:cNvSpPr>
            <a:spLocks noGrp="1"/>
          </p:cNvSpPr>
          <p:nvPr>
            <p:ph type="title"/>
          </p:nvPr>
        </p:nvSpPr>
        <p:spPr/>
        <p:txBody>
          <a:bodyPr/>
          <a:lstStyle/>
          <a:p>
            <a:r>
              <a:rPr lang="en-GB" dirty="0" smtClean="0"/>
              <a:t>Prayer after Communion</a:t>
            </a:r>
            <a:endParaRPr lang="en-GB" dirty="0"/>
          </a:p>
        </p:txBody>
      </p:sp>
      <p:pic>
        <p:nvPicPr>
          <p:cNvPr id="4" name="Picture 2" descr="http://t3.gstatic.com/images?q=tbn:ANd9GcRu06bpcN471kfTD860zdW9Lpfp1e0hbTa_fmXn-PpSdKeHuBru">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397607"/>
            <a:ext cx="1174895" cy="14726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5496" y="44624"/>
            <a:ext cx="1341879" cy="1755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45770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374</TotalTime>
  <Words>648</Words>
  <Application>Microsoft Office PowerPoint</Application>
  <PresentationFormat>On-screen Show (4:3)</PresentationFormat>
  <Paragraphs>70</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Calibri</vt:lpstr>
      <vt:lpstr>Candara</vt:lpstr>
      <vt:lpstr>Century Gothic</vt:lpstr>
      <vt:lpstr>Gill Sans</vt:lpstr>
      <vt:lpstr>Symbol</vt:lpstr>
      <vt:lpstr>ヒラギノ角ゴ ProN W3</vt:lpstr>
      <vt:lpstr>Waveform</vt:lpstr>
      <vt:lpstr>Lesson 6</vt:lpstr>
      <vt:lpstr>PowerPoint Presentation</vt:lpstr>
      <vt:lpstr>The Communion rite (Continued)</vt:lpstr>
      <vt:lpstr>Lamb of God</vt:lpstr>
      <vt:lpstr>PowerPoint Presentation</vt:lpstr>
      <vt:lpstr>PowerPoint Presentation</vt:lpstr>
      <vt:lpstr>The Body and blood of Christ </vt:lpstr>
      <vt:lpstr>The body and blood of Christ </vt:lpstr>
      <vt:lpstr>Prayer after Communion</vt:lpstr>
      <vt:lpstr>The Communion Rite</vt:lpstr>
      <vt:lpstr>PowerPoint Presentation</vt:lpstr>
      <vt:lpstr>PowerPoint Presentation</vt:lpstr>
      <vt:lpstr>I understand what Lamb of God means</vt:lpstr>
      <vt:lpstr>When do you think this part of the Mass will happen?</vt:lpstr>
    </vt:vector>
  </TitlesOfParts>
  <Company>St. Luke's Catholic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Giving and Receiving</dc:title>
  <dc:creator>Mr Mistry</dc:creator>
  <cp:lastModifiedBy>Judy Beer</cp:lastModifiedBy>
  <cp:revision>33</cp:revision>
  <dcterms:created xsi:type="dcterms:W3CDTF">2013-08-09T10:49:14Z</dcterms:created>
  <dcterms:modified xsi:type="dcterms:W3CDTF">2021-02-05T14:10:34Z</dcterms:modified>
</cp:coreProperties>
</file>