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61" r:id="rId2"/>
    <p:sldId id="258" r:id="rId3"/>
    <p:sldId id="263" r:id="rId4"/>
    <p:sldId id="456" r:id="rId5"/>
    <p:sldId id="468" r:id="rId6"/>
    <p:sldId id="469" r:id="rId7"/>
    <p:sldId id="470" r:id="rId8"/>
    <p:sldId id="471" r:id="rId9"/>
    <p:sldId id="472" r:id="rId10"/>
    <p:sldId id="473" r:id="rId11"/>
    <p:sldId id="474" r:id="rId12"/>
    <p:sldId id="475" r:id="rId13"/>
    <p:sldId id="476" r:id="rId14"/>
    <p:sldId id="478" r:id="rId15"/>
    <p:sldId id="494" r:id="rId16"/>
    <p:sldId id="479" r:id="rId17"/>
    <p:sldId id="480" r:id="rId18"/>
    <p:sldId id="481" r:id="rId19"/>
    <p:sldId id="482" r:id="rId20"/>
    <p:sldId id="495" r:id="rId21"/>
    <p:sldId id="483" r:id="rId22"/>
    <p:sldId id="484" r:id="rId23"/>
    <p:sldId id="485" r:id="rId24"/>
    <p:sldId id="486" r:id="rId25"/>
    <p:sldId id="489" r:id="rId26"/>
    <p:sldId id="493" r:id="rId27"/>
    <p:sldId id="350" r:id="rId28"/>
  </p:sldIdLst>
  <p:sldSz cx="9144000" cy="6858000" type="screen4x3"/>
  <p:notesSz cx="6858000" cy="9144000"/>
  <p:embeddedFontLst>
    <p:embeddedFont>
      <p:font typeface="Sassoon Infant Rg" panose="02000503030000020003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Sassoon Infant Md" panose="02000603050000020003" charset="0"/>
      <p:regular r:id="rId37"/>
    </p:embeddedFont>
    <p:embeddedFont>
      <p:font typeface="BPreplay" panose="0200050300000002000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530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21">
          <p15:clr>
            <a:srgbClr val="A4A3A4"/>
          </p15:clr>
        </p15:guide>
        <p15:guide id="6" orient="horz" pos="1502">
          <p15:clr>
            <a:srgbClr val="A4A3A4"/>
          </p15:clr>
        </p15:guide>
        <p15:guide id="7" orient="horz" pos="459">
          <p15:clr>
            <a:srgbClr val="A4A3A4"/>
          </p15:clr>
        </p15:guide>
        <p15:guide id="8" orient="horz" pos="3884">
          <p15:clr>
            <a:srgbClr val="A4A3A4"/>
          </p15:clr>
        </p15:guide>
        <p15:guide id="9" pos="5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44B"/>
    <a:srgbClr val="FC6F4E"/>
    <a:srgbClr val="FFD550"/>
    <a:srgbClr val="F8A9A9"/>
    <a:srgbClr val="8EE6D3"/>
    <a:srgbClr val="51D8BC"/>
    <a:srgbClr val="AE7ED0"/>
    <a:srgbClr val="629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286" y="67"/>
      </p:cViewPr>
      <p:guideLst>
        <p:guide orient="horz" pos="2183"/>
        <p:guide pos="2880"/>
        <p:guide pos="5307"/>
        <p:guide orient="horz" pos="3997"/>
        <p:guide pos="521"/>
        <p:guide orient="horz" pos="1502"/>
        <p:guide orient="horz" pos="459"/>
        <p:guide orient="horz" pos="3884"/>
        <p:guide pos="52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75A7289-22C5-4EFD-8ED9-0391A35821EE}" type="datetimeFigureOut">
              <a:rPr lang="en-GB"/>
              <a:pPr>
                <a:defRPr/>
              </a:pPr>
              <a:t>18/02/2021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1F15C6-A3E9-4C1C-8414-C42D637D53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772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6A2B882-A28D-434A-AF1F-E1D216C60636}" type="datetimeFigureOut">
              <a:rPr lang="en-GB"/>
              <a:pPr>
                <a:defRPr/>
              </a:pPr>
              <a:t>18/02/2021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7B9F78-D9FF-45C5-882B-436D403E01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4018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9D01B9-9AE6-4B4D-A099-F2C9D035BD8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07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64815E-4D49-4BD7-BE5D-1A05EB00F2C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0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025510-82DC-4691-8A4E-B99135D3685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925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E3BFE1-55EF-43C4-A521-9A9BA9D9D525}" type="slidenum">
              <a:rPr lang="en-GB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984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83780D-BACE-4C9E-B7E5-106AE981AC4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56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0A4F62-9F35-4E2C-AEA9-6598B01378D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196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2ED1FE-59E9-408D-9758-07469830AF3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182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E6F5A6-0944-44F3-A9AD-46AED52F6EC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28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E6F5A6-0944-44F3-A9AD-46AED52F6EC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253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FA5DEE-65D2-41A7-8FC6-F75A3B6AFB44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30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3BBB0E-4680-4885-B1BC-2B16CB82A50D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66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07BB73-6195-43A6-8BE2-06F6F59AB7D3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77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2D329C-8511-40F1-B4A2-D299D9945899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92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790163-8990-4877-836B-6B48C98424B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906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58583F-0088-405E-BF76-CFA7980C97D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30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E3BFE1-55EF-43C4-A521-9A9BA9D9D52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8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E16DC3-DF06-45C5-888C-B1BF68B9CEFE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65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A8D4AA-C917-4893-9679-C1C51E937EC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70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4CF75A-039C-4701-BD22-B0CE1C738EB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44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4C299-DB0C-4072-A071-F297EC5E8E4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612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43729F-D1AB-4D4B-803C-C4A466B7CCC6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4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7A68EF-B31E-43D1-81F0-03609AD7AD00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8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02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406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6957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2301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22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528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1" r:id="rId4"/>
    <p:sldLayoutId id="2147483842" r:id="rId5"/>
    <p:sldLayoutId id="214748384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13.png"/><Relationship Id="rId4" Type="http://schemas.openxmlformats.org/officeDocument/2006/relationships/image" Target="../media/image40.png"/><Relationship Id="rId9" Type="http://schemas.openxmlformats.org/officeDocument/2006/relationships/image" Target="../media/image12.png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13.png"/><Relationship Id="rId4" Type="http://schemas.openxmlformats.org/officeDocument/2006/relationships/image" Target="../media/image40.png"/><Relationship Id="rId9" Type="http://schemas.openxmlformats.org/officeDocument/2006/relationships/image" Target="../media/image12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4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4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9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/>
              <a:t>Living Things and Their Habitats</a:t>
            </a:r>
          </a:p>
        </p:txBody>
      </p:sp>
      <p:sp>
        <p:nvSpPr>
          <p:cNvPr id="8200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 dirty="0"/>
              <a:t>Science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554288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G</a:t>
            </a:r>
            <a:r>
              <a:rPr lang="en-GB" sz="3400" dirty="0">
                <a:latin typeface="+mn-lt"/>
              </a:rPr>
              <a:t>rowth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grow.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4206875"/>
            <a:ext cx="3794125" cy="19573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724650" y="1616075"/>
            <a:ext cx="160337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This ocean </a:t>
            </a:r>
            <a:r>
              <a:rPr lang="en-GB" sz="1600" dirty="0" err="1">
                <a:latin typeface="+mn-lt"/>
              </a:rPr>
              <a:t>mola</a:t>
            </a:r>
            <a:r>
              <a:rPr lang="en-GB" sz="1600" dirty="0">
                <a:latin typeface="+mn-lt"/>
              </a:rPr>
              <a:t> started life as an egg not much bigger than a full stop. It will grow to weigh about 1000 kg - this is the same size as a large bull!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27838" y="4614863"/>
            <a:ext cx="1397000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Bamboo can grow up to 3cm every hour. </a:t>
            </a:r>
          </a:p>
        </p:txBody>
      </p:sp>
      <p:sp>
        <p:nvSpPr>
          <p:cNvPr id="22538" name="Rectangle 3"/>
          <p:cNvSpPr>
            <a:spLocks noChangeArrowheads="1"/>
          </p:cNvSpPr>
          <p:nvPr/>
        </p:nvSpPr>
        <p:spPr bwMode="auto">
          <a:xfrm>
            <a:off x="1804988" y="6545263"/>
            <a:ext cx="55784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00">
                <a:solidFill>
                  <a:srgbClr val="000000"/>
                </a:solidFill>
                <a:latin typeface="BPreplay" panose="02000503000000020004" pitchFamily="50" charset="0"/>
              </a:rPr>
              <a:t>Photo courtesy of sandipb (@flickr.com) - granted under creative commons licence - attribution</a:t>
            </a:r>
            <a:endParaRPr lang="en-GB" altLang="en-US" sz="700">
              <a:solidFill>
                <a:schemeClr val="tx1"/>
              </a:solidFill>
              <a:latin typeface="BPreplay" panose="02000503000000020004" pitchFamily="50" charset="0"/>
            </a:endParaRPr>
          </a:p>
        </p:txBody>
      </p:sp>
      <p:pic>
        <p:nvPicPr>
          <p:cNvPr id="2253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441575"/>
            <a:ext cx="325278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Rectangle 19"/>
          <p:cNvSpPr>
            <a:spLocks noChangeArrowheads="1"/>
          </p:cNvSpPr>
          <p:nvPr/>
        </p:nvSpPr>
        <p:spPr bwMode="auto">
          <a:xfrm>
            <a:off x="2552700" y="2897188"/>
            <a:ext cx="1597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grow from babies to adults.</a:t>
            </a:r>
          </a:p>
        </p:txBody>
      </p:sp>
      <p:sp>
        <p:nvSpPr>
          <p:cNvPr id="22541" name="Rectangle 20"/>
          <p:cNvSpPr>
            <a:spLocks noChangeArrowheads="1"/>
          </p:cNvSpPr>
          <p:nvPr/>
        </p:nvSpPr>
        <p:spPr bwMode="auto">
          <a:xfrm>
            <a:off x="1077913" y="4030663"/>
            <a:ext cx="1339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Seeds grow into plants.</a:t>
            </a:r>
          </a:p>
        </p:txBody>
      </p:sp>
      <p:pic>
        <p:nvPicPr>
          <p:cNvPr id="22542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4052888"/>
            <a:ext cx="1727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0" b="29541"/>
          <a:stretch>
            <a:fillRect/>
          </a:stretch>
        </p:blipFill>
        <p:spPr bwMode="auto">
          <a:xfrm>
            <a:off x="4886325" y="4208463"/>
            <a:ext cx="182403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r="27315"/>
          <a:stretch>
            <a:fillRect/>
          </a:stretch>
        </p:blipFill>
        <p:spPr bwMode="auto">
          <a:xfrm>
            <a:off x="4810125" y="1803400"/>
            <a:ext cx="1874838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eproduction</a:t>
            </a:r>
          </a:p>
        </p:txBody>
      </p:sp>
      <p:pic>
        <p:nvPicPr>
          <p:cNvPr id="2458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647950"/>
            <a:ext cx="32527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11"/>
          <p:cNvSpPr>
            <a:spLocks noChangeArrowheads="1"/>
          </p:cNvSpPr>
          <p:nvPr/>
        </p:nvSpPr>
        <p:spPr bwMode="auto">
          <a:xfrm>
            <a:off x="1389063" y="3225800"/>
            <a:ext cx="15986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have young.</a:t>
            </a:r>
          </a:p>
        </p:txBody>
      </p:sp>
      <p:sp>
        <p:nvSpPr>
          <p:cNvPr id="24584" name="Rectangle 12"/>
          <p:cNvSpPr>
            <a:spLocks noChangeArrowheads="1"/>
          </p:cNvSpPr>
          <p:nvPr/>
        </p:nvSpPr>
        <p:spPr bwMode="auto">
          <a:xfrm>
            <a:off x="2987675" y="3887788"/>
            <a:ext cx="14906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Plants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produce seeds from which more plants grow.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reproduce.</a:t>
            </a:r>
          </a:p>
        </p:txBody>
      </p:sp>
      <p:pic>
        <p:nvPicPr>
          <p:cNvPr id="24586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lay eggs or give birth to live young. </a:t>
            </a:r>
          </a:p>
        </p:txBody>
      </p:sp>
      <p:sp>
        <p:nvSpPr>
          <p:cNvPr id="24589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Most plants reproduce by forming seeds. </a:t>
            </a:r>
          </a:p>
        </p:txBody>
      </p:sp>
      <p:pic>
        <p:nvPicPr>
          <p:cNvPr id="2459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4303713"/>
            <a:ext cx="18018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33513"/>
            <a:ext cx="88741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038350"/>
            <a:ext cx="11525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E</a:t>
            </a:r>
            <a:r>
              <a:rPr lang="en-GB" sz="3400" dirty="0">
                <a:latin typeface="+mn-lt"/>
              </a:rPr>
              <a:t>xcretion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excrete.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excrete waste through urine and faeces. </a:t>
            </a:r>
          </a:p>
        </p:txBody>
      </p:sp>
      <p:sp>
        <p:nvSpPr>
          <p:cNvPr id="26633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Leftover gases and water leave plants from their leaves. </a:t>
            </a:r>
          </a:p>
        </p:txBody>
      </p:sp>
      <p:pic>
        <p:nvPicPr>
          <p:cNvPr id="26634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562225"/>
            <a:ext cx="3251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Rectangle 17"/>
          <p:cNvSpPr>
            <a:spLocks noChangeArrowheads="1"/>
          </p:cNvSpPr>
          <p:nvPr/>
        </p:nvSpPr>
        <p:spPr bwMode="auto">
          <a:xfrm>
            <a:off x="2597150" y="3017838"/>
            <a:ext cx="1598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Waste products are removed from the body.</a:t>
            </a:r>
          </a:p>
        </p:txBody>
      </p:sp>
      <p:sp>
        <p:nvSpPr>
          <p:cNvPr id="26636" name="Rectangle 20"/>
          <p:cNvSpPr>
            <a:spLocks noChangeArrowheads="1"/>
          </p:cNvSpPr>
          <p:nvPr/>
        </p:nvSpPr>
        <p:spPr bwMode="auto">
          <a:xfrm>
            <a:off x="1104900" y="3789363"/>
            <a:ext cx="1409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Both plants and animals have to get rid of excess gas and water.</a:t>
            </a:r>
          </a:p>
        </p:txBody>
      </p:sp>
      <p:pic>
        <p:nvPicPr>
          <p:cNvPr id="26637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173538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016125"/>
            <a:ext cx="128111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4251325"/>
            <a:ext cx="19923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N</a:t>
            </a:r>
            <a:r>
              <a:rPr lang="en-GB" sz="3400" dirty="0">
                <a:latin typeface="+mn-lt"/>
              </a:rPr>
              <a:t>utrition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need nutrition.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078038"/>
            <a:ext cx="1603375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may be carnivores, herbivores or omnivores. </a:t>
            </a:r>
          </a:p>
        </p:txBody>
      </p:sp>
      <p:sp>
        <p:nvSpPr>
          <p:cNvPr id="28681" name="Rectangle 19"/>
          <p:cNvSpPr>
            <a:spLocks noChangeArrowheads="1"/>
          </p:cNvSpPr>
          <p:nvPr/>
        </p:nvSpPr>
        <p:spPr bwMode="auto">
          <a:xfrm>
            <a:off x="6778625" y="4351338"/>
            <a:ext cx="1495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Green plants make their own food using the energy from the sun. </a:t>
            </a:r>
          </a:p>
        </p:txBody>
      </p:sp>
      <p:pic>
        <p:nvPicPr>
          <p:cNvPr id="28682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562225"/>
            <a:ext cx="3251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Rectangle 17"/>
          <p:cNvSpPr>
            <a:spLocks noChangeArrowheads="1"/>
          </p:cNvSpPr>
          <p:nvPr/>
        </p:nvSpPr>
        <p:spPr bwMode="auto">
          <a:xfrm>
            <a:off x="2597150" y="3017838"/>
            <a:ext cx="1598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Food is eaten to provide energy to live.</a:t>
            </a:r>
          </a:p>
        </p:txBody>
      </p:sp>
      <p:sp>
        <p:nvSpPr>
          <p:cNvPr id="28684" name="Rectangle 20"/>
          <p:cNvSpPr>
            <a:spLocks noChangeArrowheads="1"/>
          </p:cNvSpPr>
          <p:nvPr/>
        </p:nvSpPr>
        <p:spPr bwMode="auto">
          <a:xfrm>
            <a:off x="1052513" y="3938588"/>
            <a:ext cx="1498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Green plants make their own food using sunlight.</a:t>
            </a:r>
          </a:p>
        </p:txBody>
      </p:sp>
      <p:pic>
        <p:nvPicPr>
          <p:cNvPr id="28685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129088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4224338"/>
            <a:ext cx="159226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2444750"/>
            <a:ext cx="1165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2606675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755775"/>
            <a:ext cx="23653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30724" name="Rectangle 1"/>
          <p:cNvSpPr>
            <a:spLocks noChangeArrowheads="1"/>
          </p:cNvSpPr>
          <p:nvPr/>
        </p:nvSpPr>
        <p:spPr bwMode="auto">
          <a:xfrm>
            <a:off x="973138" y="1870075"/>
            <a:ext cx="71913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All living organisms share these characteristics. This is how we know they are alive!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Living things have lots of other similarities, and many differences too. We can use these similarities and differences to sort the living things into groups. </a:t>
            </a:r>
          </a:p>
        </p:txBody>
      </p:sp>
      <p:pic>
        <p:nvPicPr>
          <p:cNvPr id="307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3533775"/>
            <a:ext cx="798513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4710113"/>
            <a:ext cx="13144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1082675" y="2971800"/>
            <a:ext cx="3005138" cy="3006725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72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873375"/>
            <a:ext cx="14224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902075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5006975" y="2971800"/>
            <a:ext cx="3005138" cy="3006725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731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3160713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446588"/>
            <a:ext cx="18669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4141788"/>
            <a:ext cx="1714500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995863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41322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u="sng" dirty="0" smtClean="0"/>
              <a:t>I Can Explain How I know Something is Alive</a:t>
            </a:r>
            <a:endParaRPr lang="en-GB" altLang="en-US" u="sng" dirty="0"/>
          </a:p>
        </p:txBody>
      </p:sp>
      <p:sp>
        <p:nvSpPr>
          <p:cNvPr id="5" name="Rectangle 4"/>
          <p:cNvSpPr/>
          <p:nvPr/>
        </p:nvSpPr>
        <p:spPr>
          <a:xfrm>
            <a:off x="1012825" y="1703388"/>
            <a:ext cx="3573463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 smtClean="0">
                <a:solidFill>
                  <a:srgbClr val="FFD550"/>
                </a:solidFill>
                <a:latin typeface="Sassoon Infant Rg"/>
              </a:rPr>
              <a:t>Write MRS GREN down the left hand side of your page and write next to each one what it stands for</a:t>
            </a:r>
            <a:endParaRPr lang="en-GB" sz="3400" dirty="0">
              <a:solidFill>
                <a:srgbClr val="1C1C1C"/>
              </a:solidFill>
              <a:latin typeface="Sassoon Infant Rg"/>
            </a:endParaRPr>
          </a:p>
        </p:txBody>
      </p:sp>
      <p:pic>
        <p:nvPicPr>
          <p:cNvPr id="14342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3135313"/>
            <a:ext cx="256857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968875" y="2009775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400" b="1" dirty="0">
                <a:solidFill>
                  <a:srgbClr val="FC6F4E"/>
                </a:solidFill>
                <a:latin typeface="Sassoon Infant Rg"/>
              </a:rPr>
              <a:t>MRS GREN</a:t>
            </a:r>
          </a:p>
        </p:txBody>
      </p:sp>
    </p:spTree>
    <p:extLst>
      <p:ext uri="{BB962C8B-B14F-4D97-AF65-F5344CB8AC3E}">
        <p14:creationId xmlns:p14="http://schemas.microsoft.com/office/powerpoint/2010/main" val="1819770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946275"/>
            <a:ext cx="7867650" cy="42687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685800" y="1512888"/>
            <a:ext cx="78168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With a partner, think of a way we could sort these organisms into two groups. </a:t>
            </a:r>
          </a:p>
        </p:txBody>
      </p:sp>
      <p:pic>
        <p:nvPicPr>
          <p:cNvPr id="3277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508250"/>
            <a:ext cx="185420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3160713"/>
            <a:ext cx="1011237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995863"/>
            <a:ext cx="13144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489200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632075"/>
            <a:ext cx="142398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3754438" y="3854450"/>
            <a:ext cx="96361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902075"/>
            <a:ext cx="1277937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2401888"/>
            <a:ext cx="186690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3789363"/>
            <a:ext cx="1712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5081588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Talking Partner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4820" name="Rectangle 1"/>
          <p:cNvSpPr>
            <a:spLocks noChangeArrowheads="1"/>
          </p:cNvSpPr>
          <p:nvPr/>
        </p:nvSpPr>
        <p:spPr bwMode="auto">
          <a:xfrm>
            <a:off x="973138" y="1735138"/>
            <a:ext cx="71913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Here the organisms have been sorted into two groups. We have used a diagram to represent these groups. 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Can an organism be in both groups at the same time? </a:t>
            </a:r>
          </a:p>
        </p:txBody>
      </p:sp>
      <p:sp>
        <p:nvSpPr>
          <p:cNvPr id="13" name="Oval 12"/>
          <p:cNvSpPr/>
          <p:nvPr/>
        </p:nvSpPr>
        <p:spPr>
          <a:xfrm>
            <a:off x="10826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0069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34823" name="Group 1"/>
          <p:cNvGrpSpPr>
            <a:grpSpLocks/>
          </p:cNvGrpSpPr>
          <p:nvPr/>
        </p:nvGrpSpPr>
        <p:grpSpPr bwMode="auto">
          <a:xfrm>
            <a:off x="4656138" y="3094038"/>
            <a:ext cx="3355975" cy="2559050"/>
            <a:chOff x="4224211" y="2955204"/>
            <a:chExt cx="4067531" cy="3099788"/>
          </a:xfrm>
        </p:grpSpPr>
        <p:pic>
          <p:nvPicPr>
            <p:cNvPr id="34830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309" y="4235187"/>
              <a:ext cx="667737" cy="1819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1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162" y="4644253"/>
              <a:ext cx="1314095" cy="84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2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822" y="3977373"/>
              <a:ext cx="1085131" cy="860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3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78590">
              <a:off x="5806603" y="5067461"/>
              <a:ext cx="1373760" cy="70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4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660" y="2955204"/>
              <a:ext cx="2575286" cy="899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5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857" y="3216093"/>
              <a:ext cx="1622885" cy="132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6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211" y="3218920"/>
              <a:ext cx="1713710" cy="1314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4" name="Whole Clas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3144838"/>
            <a:ext cx="1316037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2144713" y="2868613"/>
            <a:ext cx="9953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962400"/>
            <a:ext cx="9080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Rectangle 1"/>
          <p:cNvSpPr>
            <a:spLocks noChangeArrowheads="1"/>
          </p:cNvSpPr>
          <p:nvPr/>
        </p:nvSpPr>
        <p:spPr bwMode="auto">
          <a:xfrm>
            <a:off x="5976938" y="5857875"/>
            <a:ext cx="8461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animals</a:t>
            </a:r>
          </a:p>
        </p:txBody>
      </p:sp>
      <p:sp>
        <p:nvSpPr>
          <p:cNvPr id="34829" name="Rectangle 1"/>
          <p:cNvSpPr>
            <a:spLocks noChangeArrowheads="1"/>
          </p:cNvSpPr>
          <p:nvPr/>
        </p:nvSpPr>
        <p:spPr bwMode="auto">
          <a:xfrm>
            <a:off x="2168525" y="585787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6868" name="Rectangle 1"/>
          <p:cNvSpPr>
            <a:spLocks noChangeArrowheads="1"/>
          </p:cNvSpPr>
          <p:nvPr/>
        </p:nvSpPr>
        <p:spPr bwMode="auto">
          <a:xfrm>
            <a:off x="973138" y="1963738"/>
            <a:ext cx="71913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Here, an organism cannot be both an animal and a plant, so it can not be in both groups at the same time. </a:t>
            </a:r>
          </a:p>
        </p:txBody>
      </p:sp>
      <p:sp>
        <p:nvSpPr>
          <p:cNvPr id="13" name="Oval 12"/>
          <p:cNvSpPr/>
          <p:nvPr/>
        </p:nvSpPr>
        <p:spPr>
          <a:xfrm>
            <a:off x="10826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0069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36871" name="Group 1"/>
          <p:cNvGrpSpPr>
            <a:grpSpLocks/>
          </p:cNvGrpSpPr>
          <p:nvPr/>
        </p:nvGrpSpPr>
        <p:grpSpPr bwMode="auto">
          <a:xfrm>
            <a:off x="4656138" y="3094038"/>
            <a:ext cx="3355975" cy="2559050"/>
            <a:chOff x="4224211" y="2955204"/>
            <a:chExt cx="4067531" cy="3099788"/>
          </a:xfrm>
        </p:grpSpPr>
        <p:pic>
          <p:nvPicPr>
            <p:cNvPr id="36878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309" y="4235187"/>
              <a:ext cx="667737" cy="1819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9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162" y="4644253"/>
              <a:ext cx="1314095" cy="84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822" y="3977373"/>
              <a:ext cx="1085131" cy="860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78590">
              <a:off x="5806603" y="5067461"/>
              <a:ext cx="1373760" cy="70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2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660" y="2955204"/>
              <a:ext cx="2575286" cy="899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3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857" y="3216093"/>
              <a:ext cx="1622885" cy="132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4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211" y="3218920"/>
              <a:ext cx="1713710" cy="1314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2" name="Whole Clas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3144838"/>
            <a:ext cx="1316037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2144713" y="2868613"/>
            <a:ext cx="9953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962400"/>
            <a:ext cx="9080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6" name="Rectangle 1"/>
          <p:cNvSpPr>
            <a:spLocks noChangeArrowheads="1"/>
          </p:cNvSpPr>
          <p:nvPr/>
        </p:nvSpPr>
        <p:spPr bwMode="auto">
          <a:xfrm>
            <a:off x="5976938" y="5857875"/>
            <a:ext cx="8461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animals</a:t>
            </a:r>
          </a:p>
        </p:txBody>
      </p:sp>
      <p:sp>
        <p:nvSpPr>
          <p:cNvPr id="36877" name="Rectangle 1"/>
          <p:cNvSpPr>
            <a:spLocks noChangeArrowheads="1"/>
          </p:cNvSpPr>
          <p:nvPr/>
        </p:nvSpPr>
        <p:spPr bwMode="auto">
          <a:xfrm>
            <a:off x="2168525" y="585787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8916" name="Rectangle 1"/>
          <p:cNvSpPr>
            <a:spLocks noChangeArrowheads="1"/>
          </p:cNvSpPr>
          <p:nvPr/>
        </p:nvSpPr>
        <p:spPr bwMode="auto">
          <a:xfrm>
            <a:off x="973138" y="1814513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This is called a Venn Diagram. Where does a cactus go in this diagram? How about a polar bear?   </a:t>
            </a:r>
          </a:p>
        </p:txBody>
      </p:sp>
      <p:sp>
        <p:nvSpPr>
          <p:cNvPr id="13" name="Oval 12"/>
          <p:cNvSpPr/>
          <p:nvPr/>
        </p:nvSpPr>
        <p:spPr>
          <a:xfrm>
            <a:off x="1624013" y="2279650"/>
            <a:ext cx="3338512" cy="333692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141788" y="2278063"/>
            <a:ext cx="3338512" cy="333851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891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959100"/>
            <a:ext cx="11318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Whole Clas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3857625"/>
            <a:ext cx="10048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Rectangle 1"/>
          <p:cNvSpPr>
            <a:spLocks noChangeArrowheads="1"/>
          </p:cNvSpPr>
          <p:nvPr/>
        </p:nvSpPr>
        <p:spPr bwMode="auto">
          <a:xfrm>
            <a:off x="5303838" y="2362200"/>
            <a:ext cx="101282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lives in the desert</a:t>
            </a:r>
          </a:p>
        </p:txBody>
      </p:sp>
      <p:sp>
        <p:nvSpPr>
          <p:cNvPr id="38923" name="Rectangle 1"/>
          <p:cNvSpPr>
            <a:spLocks noChangeArrowheads="1"/>
          </p:cNvSpPr>
          <p:nvPr/>
        </p:nvSpPr>
        <p:spPr bwMode="auto">
          <a:xfrm>
            <a:off x="2870200" y="244792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  <p:pic>
        <p:nvPicPr>
          <p:cNvPr id="3892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4108450"/>
            <a:ext cx="1611313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3113088"/>
            <a:ext cx="8937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9674">
            <a:off x="2952750" y="2879725"/>
            <a:ext cx="12906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95"/>
          <a:stretch>
            <a:fillRect/>
          </a:stretch>
        </p:blipFill>
        <p:spPr bwMode="auto">
          <a:xfrm>
            <a:off x="1966913" y="2603500"/>
            <a:ext cx="103981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660775"/>
            <a:ext cx="10350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5065713"/>
            <a:ext cx="9731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0" name="Rectangle 1"/>
          <p:cNvSpPr>
            <a:spLocks noChangeArrowheads="1"/>
          </p:cNvSpPr>
          <p:nvPr/>
        </p:nvSpPr>
        <p:spPr bwMode="auto">
          <a:xfrm>
            <a:off x="973138" y="5810250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How is this diagram different to the previous diagram?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8916" name="Rectangle 1"/>
          <p:cNvSpPr>
            <a:spLocks noChangeArrowheads="1"/>
          </p:cNvSpPr>
          <p:nvPr/>
        </p:nvSpPr>
        <p:spPr bwMode="auto">
          <a:xfrm>
            <a:off x="973138" y="1814513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This is called a Venn Diagram. Where does a cactus go in this diagram? How about a polar bear?   </a:t>
            </a:r>
          </a:p>
        </p:txBody>
      </p:sp>
      <p:sp>
        <p:nvSpPr>
          <p:cNvPr id="13" name="Oval 12"/>
          <p:cNvSpPr/>
          <p:nvPr/>
        </p:nvSpPr>
        <p:spPr>
          <a:xfrm>
            <a:off x="1624013" y="2279650"/>
            <a:ext cx="3338512" cy="333692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141788" y="2278063"/>
            <a:ext cx="3338512" cy="333851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891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959100"/>
            <a:ext cx="11318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Whole Clas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3857625"/>
            <a:ext cx="10048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Rectangle 1"/>
          <p:cNvSpPr>
            <a:spLocks noChangeArrowheads="1"/>
          </p:cNvSpPr>
          <p:nvPr/>
        </p:nvSpPr>
        <p:spPr bwMode="auto">
          <a:xfrm>
            <a:off x="5303838" y="2362200"/>
            <a:ext cx="101282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lives in the desert</a:t>
            </a:r>
          </a:p>
        </p:txBody>
      </p:sp>
      <p:sp>
        <p:nvSpPr>
          <p:cNvPr id="38923" name="Rectangle 1"/>
          <p:cNvSpPr>
            <a:spLocks noChangeArrowheads="1"/>
          </p:cNvSpPr>
          <p:nvPr/>
        </p:nvSpPr>
        <p:spPr bwMode="auto">
          <a:xfrm>
            <a:off x="2870200" y="244792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  <p:pic>
        <p:nvPicPr>
          <p:cNvPr id="3892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4108450"/>
            <a:ext cx="1611313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3113088"/>
            <a:ext cx="8937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9674">
            <a:off x="2952750" y="2879725"/>
            <a:ext cx="12906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95"/>
          <a:stretch>
            <a:fillRect/>
          </a:stretch>
        </p:blipFill>
        <p:spPr bwMode="auto">
          <a:xfrm>
            <a:off x="1966913" y="2603500"/>
            <a:ext cx="103981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660775"/>
            <a:ext cx="10350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5065713"/>
            <a:ext cx="9731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0" name="Rectangle 1"/>
          <p:cNvSpPr>
            <a:spLocks noChangeArrowheads="1"/>
          </p:cNvSpPr>
          <p:nvPr/>
        </p:nvSpPr>
        <p:spPr bwMode="auto">
          <a:xfrm>
            <a:off x="973138" y="5810250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How is this diagram different to the previous diagram?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67181" y="3708761"/>
            <a:ext cx="107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CACTUS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3439" y="2209241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POLAR BEAR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03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40964" name="Rectangle 1"/>
          <p:cNvSpPr>
            <a:spLocks noChangeArrowheads="1"/>
          </p:cNvSpPr>
          <p:nvPr/>
        </p:nvSpPr>
        <p:spPr bwMode="auto">
          <a:xfrm>
            <a:off x="973138" y="1814513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This is a Carroll Diagram. Can you name an animal to go in each section of this diagram?  </a:t>
            </a:r>
          </a:p>
        </p:txBody>
      </p:sp>
      <p:pic>
        <p:nvPicPr>
          <p:cNvPr id="40965" name="Whole Clas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1"/>
          <p:cNvSpPr>
            <a:spLocks noChangeArrowheads="1"/>
          </p:cNvSpPr>
          <p:nvPr/>
        </p:nvSpPr>
        <p:spPr bwMode="auto">
          <a:xfrm>
            <a:off x="973138" y="5810250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Could you put a plant in this diagram? What about a dandelion? Or seaweed? </a:t>
            </a:r>
          </a:p>
        </p:txBody>
      </p:sp>
      <p:sp>
        <p:nvSpPr>
          <p:cNvPr id="2" name="Rectangle 1"/>
          <p:cNvSpPr/>
          <p:nvPr/>
        </p:nvSpPr>
        <p:spPr>
          <a:xfrm>
            <a:off x="973138" y="2311400"/>
            <a:ext cx="7129462" cy="3268663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969963" y="2776538"/>
            <a:ext cx="7129462" cy="2811462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969963" y="4046538"/>
            <a:ext cx="7129462" cy="1533525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976313" y="2319338"/>
            <a:ext cx="971550" cy="3260725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1947863" y="2319338"/>
            <a:ext cx="3063875" cy="3260725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0972" name="Rectangle 1"/>
          <p:cNvSpPr>
            <a:spLocks noChangeArrowheads="1"/>
          </p:cNvSpPr>
          <p:nvPr/>
        </p:nvSpPr>
        <p:spPr bwMode="auto">
          <a:xfrm>
            <a:off x="2747963" y="2425700"/>
            <a:ext cx="1463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Lives in water</a:t>
            </a:r>
          </a:p>
        </p:txBody>
      </p:sp>
      <p:sp>
        <p:nvSpPr>
          <p:cNvPr id="40973" name="Rectangle 1"/>
          <p:cNvSpPr>
            <a:spLocks noChangeArrowheads="1"/>
          </p:cNvSpPr>
          <p:nvPr/>
        </p:nvSpPr>
        <p:spPr bwMode="auto">
          <a:xfrm>
            <a:off x="5822950" y="2425700"/>
            <a:ext cx="14652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Lives on land</a:t>
            </a:r>
          </a:p>
        </p:txBody>
      </p:sp>
      <p:sp>
        <p:nvSpPr>
          <p:cNvPr id="40974" name="Rectangle 1"/>
          <p:cNvSpPr>
            <a:spLocks noChangeArrowheads="1"/>
          </p:cNvSpPr>
          <p:nvPr/>
        </p:nvSpPr>
        <p:spPr bwMode="auto">
          <a:xfrm>
            <a:off x="730250" y="2905125"/>
            <a:ext cx="1463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Has legs</a:t>
            </a:r>
          </a:p>
        </p:txBody>
      </p:sp>
      <p:sp>
        <p:nvSpPr>
          <p:cNvPr id="40975" name="Rectangle 1"/>
          <p:cNvSpPr>
            <a:spLocks noChangeArrowheads="1"/>
          </p:cNvSpPr>
          <p:nvPr/>
        </p:nvSpPr>
        <p:spPr bwMode="auto">
          <a:xfrm>
            <a:off x="979488" y="4183063"/>
            <a:ext cx="9652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Does not have legs</a:t>
            </a:r>
          </a:p>
        </p:txBody>
      </p:sp>
      <p:sp>
        <p:nvSpPr>
          <p:cNvPr id="40976" name="Rectangle 1"/>
          <p:cNvSpPr>
            <a:spLocks noChangeArrowheads="1"/>
          </p:cNvSpPr>
          <p:nvPr/>
        </p:nvSpPr>
        <p:spPr bwMode="auto">
          <a:xfrm>
            <a:off x="2138363" y="2905125"/>
            <a:ext cx="14652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Crab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Sea otter</a:t>
            </a:r>
          </a:p>
        </p:txBody>
      </p:sp>
      <p:sp>
        <p:nvSpPr>
          <p:cNvPr id="40977" name="Rectangle 1"/>
          <p:cNvSpPr>
            <a:spLocks noChangeArrowheads="1"/>
          </p:cNvSpPr>
          <p:nvPr/>
        </p:nvSpPr>
        <p:spPr bwMode="auto">
          <a:xfrm>
            <a:off x="2138363" y="4205288"/>
            <a:ext cx="14652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Whale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Fish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400"/>
          </a:p>
        </p:txBody>
      </p:sp>
      <p:sp>
        <p:nvSpPr>
          <p:cNvPr id="40978" name="Rectangle 1"/>
          <p:cNvSpPr>
            <a:spLocks noChangeArrowheads="1"/>
          </p:cNvSpPr>
          <p:nvPr/>
        </p:nvSpPr>
        <p:spPr bwMode="auto">
          <a:xfrm>
            <a:off x="5253038" y="2905125"/>
            <a:ext cx="14652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Horse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Spider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400"/>
          </a:p>
        </p:txBody>
      </p:sp>
      <p:sp>
        <p:nvSpPr>
          <p:cNvPr id="40979" name="Rectangle 1"/>
          <p:cNvSpPr>
            <a:spLocks noChangeArrowheads="1"/>
          </p:cNvSpPr>
          <p:nvPr/>
        </p:nvSpPr>
        <p:spPr bwMode="auto">
          <a:xfrm>
            <a:off x="5253038" y="4205288"/>
            <a:ext cx="14652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Snake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Worm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676400"/>
            <a:ext cx="7867650" cy="448627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Criteria</a:t>
            </a:r>
            <a:endParaRPr lang="en-GB" altLang="en-US" dirty="0"/>
          </a:p>
        </p:txBody>
      </p:sp>
      <p:sp>
        <p:nvSpPr>
          <p:cNvPr id="43012" name="Rectangle 1"/>
          <p:cNvSpPr>
            <a:spLocks noChangeArrowheads="1"/>
          </p:cNvSpPr>
          <p:nvPr/>
        </p:nvSpPr>
        <p:spPr bwMode="auto">
          <a:xfrm>
            <a:off x="973138" y="1900238"/>
            <a:ext cx="71913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600" dirty="0"/>
              <a:t>We have asked some questions to sort our living things into groups so far.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 dirty="0"/>
              <a:t>We sometimes call these criteria, which means a rule that we use to decide something. 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600" dirty="0"/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 dirty="0"/>
              <a:t>Plant or animal.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 dirty="0"/>
              <a:t>Lives in the desert or does not live in the desert.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 dirty="0"/>
              <a:t>Has legs or does not have legs.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 dirty="0"/>
              <a:t>Lives on the land or lives in the water.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600" dirty="0"/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 dirty="0"/>
              <a:t>Today, you are going to be sorting animals.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 dirty="0" smtClean="0"/>
              <a:t>Think </a:t>
            </a:r>
            <a:r>
              <a:rPr lang="en-GB" altLang="en-US" sz="1600" dirty="0"/>
              <a:t>of different groups that you could sort animals into.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 dirty="0"/>
              <a:t>Think of as many different groups as you can. </a:t>
            </a:r>
          </a:p>
        </p:txBody>
      </p:sp>
      <p:pic>
        <p:nvPicPr>
          <p:cNvPr id="43013" name="Talking Part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1541463"/>
            <a:ext cx="2598737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676400"/>
            <a:ext cx="7867650" cy="448627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Criteria</a:t>
            </a:r>
            <a:endParaRPr lang="en-GB" altLang="en-US" dirty="0"/>
          </a:p>
        </p:txBody>
      </p:sp>
      <p:pic>
        <p:nvPicPr>
          <p:cNvPr id="45060" name="Talking Part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024063"/>
            <a:ext cx="2366963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3590925"/>
            <a:ext cx="21526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4940300" y="2487613"/>
            <a:ext cx="167481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2400" dirty="0">
                <a:solidFill>
                  <a:srgbClr val="FC6F4E"/>
                </a:solidFill>
                <a:latin typeface="+mj-lt"/>
              </a:rPr>
              <a:t>What criteria did you think of?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u="sng" dirty="0" smtClean="0"/>
              <a:t>I can group animals</a:t>
            </a:r>
            <a:endParaRPr lang="en-GB" altLang="en-US" u="sng" dirty="0"/>
          </a:p>
        </p:txBody>
      </p:sp>
      <p:pic>
        <p:nvPicPr>
          <p:cNvPr id="47108" name="Individual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1"/>
          <p:cNvSpPr>
            <a:spLocks noChangeArrowheads="1"/>
          </p:cNvSpPr>
          <p:nvPr/>
        </p:nvSpPr>
        <p:spPr bwMode="auto">
          <a:xfrm>
            <a:off x="973138" y="1900238"/>
            <a:ext cx="7191375" cy="89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 dirty="0"/>
              <a:t>You are going to group animals in a variety of ways, using some criteria that have been chosen for you, and some that you choose yourself. </a:t>
            </a:r>
            <a:endParaRPr lang="en-GB" altLang="en-US" sz="1600" dirty="0" smtClean="0"/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 dirty="0" smtClean="0"/>
              <a:t>Copy the sheet into your book or print it off.</a:t>
            </a:r>
            <a:endParaRPr lang="en-GB" alt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179763"/>
            <a:ext cx="3562350" cy="2519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725" y="2752725"/>
            <a:ext cx="3562350" cy="2519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Now </a:t>
            </a:r>
            <a:r>
              <a:rPr lang="en-GB" dirty="0"/>
              <a:t>c</a:t>
            </a:r>
            <a:r>
              <a:rPr lang="en-GB" dirty="0" smtClean="0"/>
              <a:t>omplete the </a:t>
            </a:r>
            <a:br>
              <a:rPr lang="en-GB" dirty="0" smtClean="0"/>
            </a:br>
            <a:r>
              <a:rPr lang="en-GB" dirty="0" smtClean="0"/>
              <a:t>Grouping </a:t>
            </a:r>
            <a:r>
              <a:rPr lang="en-GB" dirty="0"/>
              <a:t>Animals Quiz</a:t>
            </a:r>
            <a:endParaRPr lang="en-GB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88" y="1907718"/>
            <a:ext cx="2892425" cy="4090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61444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61445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6144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group living things in a range of ways. </a:t>
            </a:r>
          </a:p>
          <a:p>
            <a:pPr eaLnBrk="1" hangingPunct="1"/>
            <a:r>
              <a:rPr lang="en-GB" altLang="en-US"/>
              <a:t>I can use a range of methods to sort living things. </a:t>
            </a:r>
          </a:p>
        </p:txBody>
      </p:sp>
      <p:sp>
        <p:nvSpPr>
          <p:cNvPr id="61447" name="Content Placeholder 15"/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r>
              <a:rPr lang="en-GB" altLang="en-US"/>
              <a:t>I can sort living things into groups. </a:t>
            </a:r>
          </a:p>
          <a:p>
            <a:r>
              <a:rPr lang="en-GB" altLang="en-US"/>
              <a:t>I can generate criteria to sort living things.</a:t>
            </a:r>
          </a:p>
          <a:p>
            <a:r>
              <a:rPr lang="en-GB" altLang="en-US"/>
              <a:t>I can sort living things into a Venn diagram.</a:t>
            </a:r>
          </a:p>
          <a:p>
            <a:r>
              <a:rPr lang="en-GB" altLang="en-US"/>
              <a:t>I can sort living things into a Carroll diagram. </a:t>
            </a:r>
          </a:p>
        </p:txBody>
      </p:sp>
      <p:pic>
        <p:nvPicPr>
          <p:cNvPr id="6144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group living things in a range of ways. </a:t>
            </a:r>
          </a:p>
          <a:p>
            <a:pPr eaLnBrk="1" hangingPunct="1"/>
            <a:r>
              <a:rPr lang="en-GB" altLang="en-US"/>
              <a:t>I can use a range of methods to sort living things. 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r>
              <a:rPr lang="en-GB" altLang="en-US"/>
              <a:t>I can sort living things into groups. </a:t>
            </a:r>
          </a:p>
          <a:p>
            <a:r>
              <a:rPr lang="en-GB" altLang="en-US"/>
              <a:t>I can generate criteria to sort living things.</a:t>
            </a:r>
          </a:p>
          <a:p>
            <a:r>
              <a:rPr lang="en-GB" altLang="en-US"/>
              <a:t>I can sort living things into a Venn diagram.</a:t>
            </a:r>
          </a:p>
          <a:p>
            <a:r>
              <a:rPr lang="en-GB" altLang="en-US"/>
              <a:t>I can sort living things into a Carroll diagram.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946275"/>
            <a:ext cx="7867650" cy="42687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10244" name="Rectangle 1"/>
          <p:cNvSpPr>
            <a:spLocks noChangeArrowheads="1"/>
          </p:cNvSpPr>
          <p:nvPr/>
        </p:nvSpPr>
        <p:spPr bwMode="auto">
          <a:xfrm>
            <a:off x="2239963" y="1447800"/>
            <a:ext cx="47085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What do all these things have in common? </a:t>
            </a:r>
          </a:p>
        </p:txBody>
      </p:sp>
      <p:pic>
        <p:nvPicPr>
          <p:cNvPr id="1024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508250"/>
            <a:ext cx="185420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3160713"/>
            <a:ext cx="1011237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995863"/>
            <a:ext cx="13144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489200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632075"/>
            <a:ext cx="142398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3754438" y="3854450"/>
            <a:ext cx="96361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902075"/>
            <a:ext cx="1277937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2401888"/>
            <a:ext cx="186690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3789363"/>
            <a:ext cx="1712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5081588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995863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4132263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020763" y="1855788"/>
            <a:ext cx="3573462" cy="42465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All of these images are of living things. Sometimes we call them </a:t>
            </a:r>
            <a:r>
              <a:rPr lang="en-GB" b="1" dirty="0">
                <a:latin typeface="+mn-lt"/>
              </a:rPr>
              <a:t>‘organisms’. </a:t>
            </a:r>
          </a:p>
          <a:p>
            <a:pPr algn="ctr">
              <a:defRPr/>
            </a:pPr>
            <a:endParaRPr lang="en-GB" dirty="0">
              <a:latin typeface="+mn-lt"/>
            </a:endParaRPr>
          </a:p>
          <a:p>
            <a:pPr algn="ctr">
              <a:defRPr/>
            </a:pPr>
            <a:r>
              <a:rPr lang="en-GB" dirty="0">
                <a:latin typeface="+mn-lt"/>
              </a:rPr>
              <a:t>Even though they might be very different from each other, all of these organisms share certain characteristics. All living things do certain things to stay alive. These are called </a:t>
            </a:r>
            <a:r>
              <a:rPr lang="en-GB" b="1" dirty="0">
                <a:latin typeface="+mn-lt"/>
              </a:rPr>
              <a:t>life processes.</a:t>
            </a:r>
          </a:p>
          <a:p>
            <a:pPr algn="ctr">
              <a:defRPr/>
            </a:pPr>
            <a:endParaRPr lang="en-GB" b="1" dirty="0">
              <a:latin typeface="+mn-lt"/>
            </a:endParaRPr>
          </a:p>
          <a:p>
            <a:pPr algn="ctr">
              <a:defRPr/>
            </a:pPr>
            <a:r>
              <a:rPr lang="en-GB" dirty="0">
                <a:latin typeface="+mn-lt"/>
              </a:rPr>
              <a:t>All animals, including humans, do these things. Plants do too, although they do them in different ways. </a:t>
            </a:r>
          </a:p>
          <a:p>
            <a:pPr algn="ctr">
              <a:defRPr/>
            </a:pPr>
            <a:endParaRPr lang="en-GB" dirty="0">
              <a:latin typeface="+mn-lt"/>
            </a:endParaRPr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5397500" y="1855788"/>
            <a:ext cx="264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We can remember life processes by thinking about Mrs Gren.</a:t>
            </a:r>
          </a:p>
        </p:txBody>
      </p:sp>
      <p:pic>
        <p:nvPicPr>
          <p:cNvPr id="12295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3135313"/>
            <a:ext cx="256857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995863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41322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012825" y="1703388"/>
            <a:ext cx="3573463" cy="42783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M</a:t>
            </a:r>
            <a:r>
              <a:rPr lang="en-GB" sz="3400" dirty="0">
                <a:latin typeface="+mn-lt"/>
              </a:rPr>
              <a:t>ovement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espiration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S</a:t>
            </a:r>
            <a:r>
              <a:rPr lang="en-GB" sz="3400" dirty="0">
                <a:latin typeface="+mn-lt"/>
              </a:rPr>
              <a:t>ensitivity</a:t>
            </a:r>
          </a:p>
          <a:p>
            <a:pPr>
              <a:defRPr/>
            </a:pPr>
            <a:endParaRPr lang="en-GB" sz="3400" dirty="0">
              <a:latin typeface="+mn-lt"/>
            </a:endParaRP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G</a:t>
            </a:r>
            <a:r>
              <a:rPr lang="en-GB" sz="3400" dirty="0">
                <a:latin typeface="+mn-lt"/>
              </a:rPr>
              <a:t>rowth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eproduction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E</a:t>
            </a:r>
            <a:r>
              <a:rPr lang="en-GB" sz="3400" dirty="0">
                <a:latin typeface="+mn-lt"/>
              </a:rPr>
              <a:t>xcretion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N</a:t>
            </a:r>
            <a:r>
              <a:rPr lang="en-GB" sz="3400" dirty="0">
                <a:latin typeface="+mn-lt"/>
              </a:rPr>
              <a:t>utrition</a:t>
            </a:r>
          </a:p>
        </p:txBody>
      </p:sp>
      <p:pic>
        <p:nvPicPr>
          <p:cNvPr id="14342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3135313"/>
            <a:ext cx="256857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968875" y="2009775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400" b="1" dirty="0">
                <a:solidFill>
                  <a:srgbClr val="FC6F4E"/>
                </a:solidFill>
                <a:latin typeface="+mn-lt"/>
              </a:rPr>
              <a:t>MRS GREN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M</a:t>
            </a:r>
            <a:r>
              <a:rPr lang="en-GB" sz="3400" dirty="0">
                <a:latin typeface="+mn-lt"/>
              </a:rPr>
              <a:t>ovement</a:t>
            </a:r>
          </a:p>
        </p:txBody>
      </p:sp>
      <p:pic>
        <p:nvPicPr>
          <p:cNvPr id="1639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647950"/>
            <a:ext cx="32527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11"/>
          <p:cNvSpPr>
            <a:spLocks noChangeArrowheads="1"/>
          </p:cNvSpPr>
          <p:nvPr/>
        </p:nvSpPr>
        <p:spPr bwMode="auto">
          <a:xfrm>
            <a:off x="1362075" y="2851150"/>
            <a:ext cx="1597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move around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to get from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place to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place.</a:t>
            </a:r>
          </a:p>
        </p:txBody>
      </p:sp>
      <p:sp>
        <p:nvSpPr>
          <p:cNvPr id="16392" name="Rectangle 12"/>
          <p:cNvSpPr>
            <a:spLocks noChangeArrowheads="1"/>
          </p:cNvSpPr>
          <p:nvPr/>
        </p:nvSpPr>
        <p:spPr bwMode="auto">
          <a:xfrm>
            <a:off x="2987675" y="4052888"/>
            <a:ext cx="14906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Plants grow and turn towards the light.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move.</a:t>
            </a:r>
          </a:p>
        </p:txBody>
      </p:sp>
      <p:pic>
        <p:nvPicPr>
          <p:cNvPr id="1639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 hare runs to escape from danger. </a:t>
            </a:r>
          </a:p>
        </p:txBody>
      </p:sp>
      <p:sp>
        <p:nvSpPr>
          <p:cNvPr id="16397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 sunflower moves to turn its face towards the sun. </a:t>
            </a:r>
          </a:p>
        </p:txBody>
      </p:sp>
      <p:pic>
        <p:nvPicPr>
          <p:cNvPr id="16398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3"/>
          <a:stretch>
            <a:fillRect/>
          </a:stretch>
        </p:blipFill>
        <p:spPr bwMode="auto">
          <a:xfrm>
            <a:off x="4703763" y="3819525"/>
            <a:ext cx="201453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15525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4" y="1498600"/>
            <a:ext cx="3792712" cy="2209334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espiration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respire.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921333" y="1588075"/>
            <a:ext cx="25632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Land animals breathe oxygen through their mouths or noses. Sea creatures breathe oxygen dissolved in the water through their gills. Both types of creature then use this oxygen in their </a:t>
            </a:r>
          </a:p>
          <a:p>
            <a:pPr algn="ctr">
              <a:defRPr/>
            </a:pPr>
            <a:r>
              <a:rPr lang="en-GB" sz="1600" dirty="0"/>
              <a:t>body for </a:t>
            </a:r>
            <a:r>
              <a:rPr lang="en-GB" sz="1600" b="1" dirty="0"/>
              <a:t>respiration</a:t>
            </a:r>
            <a:r>
              <a:rPr lang="en-GB" sz="1600" dirty="0"/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94225" y="4067175"/>
            <a:ext cx="2544763" cy="20605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Plants both respire and photosynthesise. While photosynthesis happens when the plant is in light, plants respire by taking in oxygen and giving out carbon dioxide during darkness.</a:t>
            </a:r>
          </a:p>
        </p:txBody>
      </p:sp>
      <p:pic>
        <p:nvPicPr>
          <p:cNvPr id="1844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30" y="2480026"/>
            <a:ext cx="2214678" cy="258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64" y="2854976"/>
            <a:ext cx="1443629" cy="76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42" y="1407318"/>
            <a:ext cx="139421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3859">
            <a:off x="6932613" y="4143375"/>
            <a:ext cx="1481137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2445542" y="2904105"/>
            <a:ext cx="158908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</a:rPr>
              <a:t>Plants and animals both use oxygen gas from the air to turn their food into energy. This is called </a:t>
            </a:r>
            <a:r>
              <a:rPr lang="en-GB" altLang="en-US" sz="1400" b="1" dirty="0">
                <a:solidFill>
                  <a:schemeClr val="tx1"/>
                </a:solidFill>
              </a:rPr>
              <a:t>respiration</a:t>
            </a:r>
            <a:r>
              <a:rPr lang="en-GB" altLang="en-US" sz="14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S</a:t>
            </a:r>
            <a:r>
              <a:rPr lang="en-GB" sz="3400" dirty="0">
                <a:latin typeface="+mn-lt"/>
              </a:rPr>
              <a:t>ensitivity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are sensitive.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724650" y="1831975"/>
            <a:ext cx="1603375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use their senses to see, hear, taste, touch and smell the world around them.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27838" y="4024313"/>
            <a:ext cx="1397000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Plants can also detect changes in the environment. This mimosa plant curls up when you touch it!</a:t>
            </a:r>
          </a:p>
        </p:txBody>
      </p:sp>
      <p:pic>
        <p:nvPicPr>
          <p:cNvPr id="2049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0025"/>
            <a:ext cx="17018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1041400" y="3076575"/>
            <a:ext cx="15986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Every living thing can detect changes in their surroundings.</a:t>
            </a:r>
          </a:p>
        </p:txBody>
      </p:sp>
      <p:pic>
        <p:nvPicPr>
          <p:cNvPr id="20492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213225"/>
            <a:ext cx="1727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1930400"/>
            <a:ext cx="1547812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4284663"/>
            <a:ext cx="20494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4883</TotalTime>
  <Words>1143</Words>
  <Application>Microsoft Office PowerPoint</Application>
  <PresentationFormat>On-screen Show (4:3)</PresentationFormat>
  <Paragraphs>180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Sassoon Infant Rg</vt:lpstr>
      <vt:lpstr>Calibri</vt:lpstr>
      <vt:lpstr>Sassoon Infant Md</vt:lpstr>
      <vt:lpstr>BPreplay</vt:lpstr>
      <vt:lpstr>Arial</vt:lpstr>
      <vt:lpstr>Office Theme</vt:lpstr>
      <vt:lpstr>Science</vt:lpstr>
      <vt:lpstr>PowerPoint Presentation</vt:lpstr>
      <vt:lpstr>PowerPoint Presentation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I Can Explain How I know Something is Alive</vt:lpstr>
      <vt:lpstr>Grouping Living Things</vt:lpstr>
      <vt:lpstr>Grouping Living Things</vt:lpstr>
      <vt:lpstr>Grouping Living Things</vt:lpstr>
      <vt:lpstr>Grouping Living Things</vt:lpstr>
      <vt:lpstr>Grouping Living Things</vt:lpstr>
      <vt:lpstr>Grouping Living Things</vt:lpstr>
      <vt:lpstr>Criteria</vt:lpstr>
      <vt:lpstr>Criteria</vt:lpstr>
      <vt:lpstr>I can group animals</vt:lpstr>
      <vt:lpstr>Now complete the  Grouping Animals Quiz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Microsoft account</cp:lastModifiedBy>
  <cp:revision>377</cp:revision>
  <dcterms:created xsi:type="dcterms:W3CDTF">2014-10-01T16:09:27Z</dcterms:created>
  <dcterms:modified xsi:type="dcterms:W3CDTF">2021-02-18T10:52:46Z</dcterms:modified>
</cp:coreProperties>
</file>