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71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6" r:id="rId12"/>
    <p:sldId id="288" r:id="rId13"/>
    <p:sldId id="287" r:id="rId14"/>
    <p:sldId id="28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91" d="100"/>
          <a:sy n="91" d="100"/>
        </p:scale>
        <p:origin x="9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5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11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42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48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31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913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861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6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27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37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10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91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23455" y="353290"/>
            <a:ext cx="7762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 smtClean="0">
                <a:latin typeface="Comic Sans MS" panose="030F0702030302020204" pitchFamily="66" charset="0"/>
              </a:rPr>
              <a:t>Can I identify </a:t>
            </a:r>
            <a:r>
              <a:rPr lang="en-GB" sz="3200" u="sng" dirty="0" smtClean="0">
                <a:latin typeface="Comic Sans MS" panose="030F0702030302020204" pitchFamily="66" charset="0"/>
              </a:rPr>
              <a:t>complex </a:t>
            </a:r>
            <a:r>
              <a:rPr lang="en-GB" sz="3200" u="sng" dirty="0" smtClean="0">
                <a:latin typeface="Comic Sans MS" panose="030F0702030302020204" pitchFamily="66" charset="0"/>
              </a:rPr>
              <a:t>sentences? </a:t>
            </a:r>
            <a:endParaRPr lang="en-GB" sz="3200" u="sng" dirty="0">
              <a:latin typeface="Comic Sans MS" panose="030F0702030302020204" pitchFamily="66" charset="0"/>
            </a:endParaRPr>
          </a:p>
        </p:txBody>
      </p:sp>
      <p:pic>
        <p:nvPicPr>
          <p:cNvPr id="1028" name="Picture 4" descr="Image result for complex sente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334" y="1166664"/>
            <a:ext cx="6572250" cy="46482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10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21346" t="14491" r="22398" b="44152"/>
          <a:stretch/>
        </p:blipFill>
        <p:spPr>
          <a:xfrm>
            <a:off x="419006" y="2063681"/>
            <a:ext cx="8217581" cy="377564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88583" y="124689"/>
            <a:ext cx="6618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u="sng" dirty="0">
                <a:latin typeface="Comic Sans MS" panose="030F0702030302020204" pitchFamily="66" charset="0"/>
              </a:rPr>
              <a:t>Complex </a:t>
            </a:r>
            <a:r>
              <a:rPr lang="en-GB" sz="4000" u="sng" dirty="0" smtClean="0">
                <a:latin typeface="Comic Sans MS" panose="030F0702030302020204" pitchFamily="66" charset="0"/>
              </a:rPr>
              <a:t>sentences are joined with subordinating conjunctions</a:t>
            </a:r>
            <a:endParaRPr lang="en-GB" sz="40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67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21346" t="14491" r="22398" b="44152"/>
          <a:stretch/>
        </p:blipFill>
        <p:spPr>
          <a:xfrm>
            <a:off x="1406028" y="2063681"/>
            <a:ext cx="6501339" cy="29871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88583" y="124689"/>
            <a:ext cx="6618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u="sng" dirty="0">
                <a:latin typeface="Comic Sans MS" panose="030F0702030302020204" pitchFamily="66" charset="0"/>
              </a:rPr>
              <a:t>Complex </a:t>
            </a:r>
            <a:r>
              <a:rPr lang="en-GB" sz="4000" u="sng" dirty="0" smtClean="0">
                <a:latin typeface="Comic Sans MS" panose="030F0702030302020204" pitchFamily="66" charset="0"/>
              </a:rPr>
              <a:t>sentences are joined with subordinating conjunctions</a:t>
            </a:r>
            <a:endParaRPr lang="en-GB" sz="4000" u="sng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3455" y="5226627"/>
            <a:ext cx="7949045" cy="10079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01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21346" t="14491" r="22398" b="44152"/>
          <a:stretch/>
        </p:blipFill>
        <p:spPr>
          <a:xfrm>
            <a:off x="1406028" y="2063681"/>
            <a:ext cx="6501339" cy="29871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88583" y="124689"/>
            <a:ext cx="6618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u="sng" dirty="0">
                <a:latin typeface="Comic Sans MS" panose="030F0702030302020204" pitchFamily="66" charset="0"/>
              </a:rPr>
              <a:t>Complex </a:t>
            </a:r>
            <a:r>
              <a:rPr lang="en-GB" sz="4000" u="sng" dirty="0" smtClean="0">
                <a:latin typeface="Comic Sans MS" panose="030F0702030302020204" pitchFamily="66" charset="0"/>
              </a:rPr>
              <a:t>sentences are joined with subordinating conjunctions</a:t>
            </a:r>
            <a:endParaRPr lang="en-GB" sz="4000" u="sng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3455" y="5226627"/>
            <a:ext cx="7949045" cy="10079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147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21346" t="14491" r="22398" b="44152"/>
          <a:stretch/>
        </p:blipFill>
        <p:spPr>
          <a:xfrm>
            <a:off x="1406028" y="2063681"/>
            <a:ext cx="6501339" cy="29871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88583" y="124689"/>
            <a:ext cx="6618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u="sng" dirty="0">
                <a:latin typeface="Comic Sans MS" panose="030F0702030302020204" pitchFamily="66" charset="0"/>
              </a:rPr>
              <a:t>Complex </a:t>
            </a:r>
            <a:r>
              <a:rPr lang="en-GB" sz="4000" u="sng" dirty="0" smtClean="0">
                <a:latin typeface="Comic Sans MS" panose="030F0702030302020204" pitchFamily="66" charset="0"/>
              </a:rPr>
              <a:t>sentences are joined with subordinating conjunctions</a:t>
            </a:r>
            <a:endParaRPr lang="en-GB" sz="4000" u="sng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3455" y="5226627"/>
            <a:ext cx="7949045" cy="10079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39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288583" y="124689"/>
            <a:ext cx="66187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u="sng" smtClean="0">
                <a:latin typeface="Comic Sans MS" panose="030F0702030302020204" pitchFamily="66" charset="0"/>
              </a:rPr>
              <a:t>Can I identify </a:t>
            </a:r>
            <a:r>
              <a:rPr lang="en-GB" sz="4000" u="sng" dirty="0" smtClean="0">
                <a:latin typeface="Comic Sans MS" panose="030F0702030302020204" pitchFamily="66" charset="0"/>
              </a:rPr>
              <a:t>a </a:t>
            </a:r>
            <a:r>
              <a:rPr lang="en-GB" sz="4000" u="sng" smtClean="0">
                <a:latin typeface="Comic Sans MS" panose="030F0702030302020204" pitchFamily="66" charset="0"/>
              </a:rPr>
              <a:t>complex </a:t>
            </a:r>
            <a:r>
              <a:rPr lang="en-GB" sz="4000" u="sng" smtClean="0">
                <a:latin typeface="Comic Sans MS" panose="030F0702030302020204" pitchFamily="66" charset="0"/>
              </a:rPr>
              <a:t>sentence?</a:t>
            </a:r>
            <a:endParaRPr lang="en-GB" sz="4000" u="sng" dirty="0" smtClean="0">
              <a:latin typeface="Comic Sans MS" panose="030F0702030302020204" pitchFamily="66" charset="0"/>
            </a:endParaRPr>
          </a:p>
          <a:p>
            <a:pPr algn="ctr"/>
            <a:endParaRPr lang="en-GB" sz="4000" u="sng" dirty="0">
              <a:latin typeface="Comic Sans MS" panose="030F0702030302020204" pitchFamily="66" charset="0"/>
            </a:endParaRPr>
          </a:p>
          <a:p>
            <a:pPr algn="ctr"/>
            <a:r>
              <a:rPr lang="en-GB" sz="4800" dirty="0" smtClean="0">
                <a:latin typeface="Comic Sans MS" panose="030F0702030302020204" pitchFamily="66" charset="0"/>
              </a:rPr>
              <a:t>Join the main clause to a subordinate clause using a subordinating conjunction. Choose from the sheet.</a:t>
            </a:r>
            <a:endParaRPr lang="en-GB" sz="4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16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342900"/>
            <a:ext cx="88114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Does anyone know what a sentence needs to be a sentence?</a:t>
            </a:r>
          </a:p>
          <a:p>
            <a:pPr algn="ctr"/>
            <a:endParaRPr lang="en-GB" sz="5400" u="sng" dirty="0">
              <a:latin typeface="Comic Sans MS" panose="030F0702030302020204" pitchFamily="66" charset="0"/>
            </a:endParaRPr>
          </a:p>
          <a:p>
            <a:pPr algn="ctr"/>
            <a:endParaRPr lang="en-GB" sz="5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62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342900"/>
            <a:ext cx="881149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-a noun and a verb (a clause)</a:t>
            </a:r>
          </a:p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-a capital letter and a full stop.</a:t>
            </a:r>
          </a:p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-It has to make sense on its own.</a:t>
            </a:r>
          </a:p>
          <a:p>
            <a:pPr algn="ctr"/>
            <a:endParaRPr lang="en-GB" sz="5400" dirty="0">
              <a:latin typeface="Comic Sans MS" panose="030F0702030302020204" pitchFamily="66" charset="0"/>
            </a:endParaRPr>
          </a:p>
          <a:p>
            <a:pPr algn="ctr"/>
            <a:endParaRPr lang="en-GB" sz="5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81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342900"/>
            <a:ext cx="88114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There are 3 types of sentence. Does anyone know what they are?</a:t>
            </a:r>
            <a:endParaRPr lang="en-GB" sz="5400" dirty="0">
              <a:latin typeface="Comic Sans MS" panose="030F0702030302020204" pitchFamily="66" charset="0"/>
            </a:endParaRPr>
          </a:p>
          <a:p>
            <a:pPr algn="ctr"/>
            <a:endParaRPr lang="en-GB" sz="5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93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342900"/>
            <a:ext cx="881149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Simple</a:t>
            </a:r>
          </a:p>
          <a:p>
            <a:pPr algn="ctr"/>
            <a:endParaRPr lang="en-GB" sz="5400" dirty="0">
              <a:latin typeface="Comic Sans MS" panose="030F0702030302020204" pitchFamily="66" charset="0"/>
            </a:endParaRPr>
          </a:p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Compound</a:t>
            </a:r>
          </a:p>
          <a:p>
            <a:pPr algn="ctr"/>
            <a:endParaRPr lang="en-GB" sz="5400" dirty="0">
              <a:latin typeface="Comic Sans MS" panose="030F0702030302020204" pitchFamily="66" charset="0"/>
            </a:endParaRPr>
          </a:p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Complex</a:t>
            </a:r>
            <a:endParaRPr lang="en-GB" sz="5400" dirty="0">
              <a:latin typeface="Comic Sans MS" panose="030F0702030302020204" pitchFamily="66" charset="0"/>
            </a:endParaRPr>
          </a:p>
          <a:p>
            <a:pPr algn="ctr"/>
            <a:endParaRPr lang="en-GB" sz="5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06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342900"/>
            <a:ext cx="881149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 smtClean="0">
                <a:latin typeface="Comic Sans MS" panose="030F0702030302020204" pitchFamily="66" charset="0"/>
              </a:rPr>
              <a:t>Complex sentences.</a:t>
            </a:r>
          </a:p>
          <a:p>
            <a:pPr algn="ctr"/>
            <a:endParaRPr lang="en-GB" sz="5400" dirty="0">
              <a:latin typeface="Comic Sans MS" panose="030F0702030302020204" pitchFamily="66" charset="0"/>
            </a:endParaRPr>
          </a:p>
          <a:p>
            <a:r>
              <a:rPr lang="en-GB" sz="4400" dirty="0" smtClean="0">
                <a:latin typeface="Comic Sans MS" panose="030F0702030302020204" pitchFamily="66" charset="0"/>
              </a:rPr>
              <a:t>Has two clauses:</a:t>
            </a:r>
          </a:p>
          <a:p>
            <a:endParaRPr lang="en-GB" sz="4400" dirty="0">
              <a:latin typeface="Comic Sans MS" panose="030F0702030302020204" pitchFamily="66" charset="0"/>
            </a:endParaRPr>
          </a:p>
          <a:p>
            <a:r>
              <a:rPr lang="en-GB" sz="4400" dirty="0" smtClean="0">
                <a:latin typeface="Comic Sans MS" panose="030F0702030302020204" pitchFamily="66" charset="0"/>
              </a:rPr>
              <a:t>1) Main clause </a:t>
            </a:r>
          </a:p>
          <a:p>
            <a:endParaRPr lang="en-GB" sz="4400" dirty="0">
              <a:latin typeface="Comic Sans MS" panose="030F0702030302020204" pitchFamily="66" charset="0"/>
            </a:endParaRPr>
          </a:p>
          <a:p>
            <a:r>
              <a:rPr lang="en-GB" sz="4400" dirty="0" smtClean="0">
                <a:latin typeface="Comic Sans MS" panose="030F0702030302020204" pitchFamily="66" charset="0"/>
              </a:rPr>
              <a:t>2) Subordinate clause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24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342900"/>
            <a:ext cx="881149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 smtClean="0">
                <a:latin typeface="Comic Sans MS" panose="030F0702030302020204" pitchFamily="66" charset="0"/>
              </a:rPr>
              <a:t>Complex sentences.</a:t>
            </a:r>
          </a:p>
          <a:p>
            <a:pPr algn="ctr"/>
            <a:endParaRPr lang="en-GB" sz="5400" dirty="0">
              <a:latin typeface="Comic Sans MS" panose="030F0702030302020204" pitchFamily="66" charset="0"/>
            </a:endParaRPr>
          </a:p>
          <a:p>
            <a:r>
              <a:rPr lang="en-GB" sz="3600" dirty="0" smtClean="0">
                <a:latin typeface="Comic Sans MS" panose="030F0702030302020204" pitchFamily="66" charset="0"/>
              </a:rPr>
              <a:t>Main clause- makes sense on its own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 smtClean="0">
                <a:latin typeface="Comic Sans MS" panose="030F0702030302020204" pitchFamily="66" charset="0"/>
              </a:rPr>
              <a:t>e.g. The bear ate.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endParaRPr lang="en-GB" sz="2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342900"/>
            <a:ext cx="881149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 smtClean="0">
                <a:latin typeface="Comic Sans MS" panose="030F0702030302020204" pitchFamily="66" charset="0"/>
              </a:rPr>
              <a:t>Complex sentences.</a:t>
            </a:r>
          </a:p>
          <a:p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Main clause- </a:t>
            </a:r>
            <a:r>
              <a:rPr lang="en-GB" sz="3600" dirty="0" smtClean="0">
                <a:latin typeface="Comic Sans MS" panose="030F0702030302020204" pitchFamily="66" charset="0"/>
              </a:rPr>
              <a:t>makes sense on its own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 smtClean="0">
                <a:latin typeface="Comic Sans MS" panose="030F0702030302020204" pitchFamily="66" charset="0"/>
              </a:rPr>
              <a:t>e.g. </a:t>
            </a:r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bear ate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Subordinate clause- </a:t>
            </a:r>
            <a:r>
              <a:rPr lang="en-GB" sz="3600" dirty="0" smtClean="0">
                <a:latin typeface="Comic Sans MS" panose="030F0702030302020204" pitchFamily="66" charset="0"/>
              </a:rPr>
              <a:t>needs the main clause to make sense.</a:t>
            </a:r>
          </a:p>
          <a:p>
            <a:endParaRPr lang="en-GB" sz="3600" dirty="0" smtClean="0">
              <a:latin typeface="Comic Sans MS" panose="030F0702030302020204" pitchFamily="66" charset="0"/>
            </a:endParaRPr>
          </a:p>
          <a:p>
            <a:r>
              <a:rPr lang="en-GB" sz="3600" dirty="0" smtClean="0">
                <a:latin typeface="Comic Sans MS" panose="030F0702030302020204" pitchFamily="66" charset="0"/>
              </a:rPr>
              <a:t>e.g. </a:t>
            </a:r>
            <a:r>
              <a:rPr lang="en-GB" sz="36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even though it wasn’t hungry. 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endParaRPr lang="en-GB" sz="2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40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342900"/>
            <a:ext cx="881149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 smtClean="0">
                <a:latin typeface="Comic Sans MS" panose="030F0702030302020204" pitchFamily="66" charset="0"/>
              </a:rPr>
              <a:t>Complex sentences.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 smtClean="0">
                <a:latin typeface="Comic Sans MS" panose="030F0702030302020204" pitchFamily="66" charset="0"/>
              </a:rPr>
              <a:t>e.g. </a:t>
            </a:r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bear ate </a:t>
            </a:r>
            <a:r>
              <a:rPr lang="en-GB" sz="36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even though it wasn’t hungry. </a:t>
            </a:r>
          </a:p>
          <a:p>
            <a:endParaRPr lang="en-GB" sz="36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sz="3600" dirty="0" smtClean="0">
                <a:latin typeface="Comic Sans MS" panose="030F0702030302020204" pitchFamily="66" charset="0"/>
              </a:rPr>
              <a:t>You can flip the clauses around too!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endParaRPr lang="en-GB" sz="24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198" y="4639148"/>
            <a:ext cx="84997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Even </a:t>
            </a:r>
            <a:r>
              <a:rPr lang="en-GB" sz="3200" dirty="0">
                <a:solidFill>
                  <a:srgbClr val="7030A0"/>
                </a:solidFill>
                <a:latin typeface="Comic Sans MS" panose="030F0702030302020204" pitchFamily="66" charset="0"/>
              </a:rPr>
              <a:t>though it wasn’t </a:t>
            </a:r>
            <a:r>
              <a:rPr lang="en-GB" sz="32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hungry, </a:t>
            </a:r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</a:t>
            </a: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bear </a:t>
            </a:r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ate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  <a:endParaRPr lang="en-GB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7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690</TotalTime>
  <Words>213</Words>
  <Application>Microsoft Office PowerPoint</Application>
  <PresentationFormat>On-screen Show (4:3)</PresentationFormat>
  <Paragraphs>44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Gask</dc:creator>
  <cp:lastModifiedBy>Tabitha Bolam</cp:lastModifiedBy>
  <cp:revision>44</cp:revision>
  <dcterms:created xsi:type="dcterms:W3CDTF">2016-09-26T15:28:39Z</dcterms:created>
  <dcterms:modified xsi:type="dcterms:W3CDTF">2019-12-02T07:52:03Z</dcterms:modified>
</cp:coreProperties>
</file>