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1" r:id="rId2"/>
    <p:sldId id="258" r:id="rId3"/>
    <p:sldId id="263" r:id="rId4"/>
    <p:sldId id="468" r:id="rId5"/>
    <p:sldId id="495" r:id="rId6"/>
    <p:sldId id="496" r:id="rId7"/>
    <p:sldId id="497" r:id="rId8"/>
    <p:sldId id="498" r:id="rId9"/>
    <p:sldId id="499" r:id="rId10"/>
    <p:sldId id="456" r:id="rId11"/>
    <p:sldId id="500" r:id="rId12"/>
    <p:sldId id="501" r:id="rId13"/>
    <p:sldId id="502" r:id="rId14"/>
    <p:sldId id="507" r:id="rId15"/>
    <p:sldId id="508" r:id="rId16"/>
    <p:sldId id="509" r:id="rId17"/>
    <p:sldId id="510" r:id="rId18"/>
    <p:sldId id="511" r:id="rId19"/>
    <p:sldId id="512" r:id="rId20"/>
    <p:sldId id="513" r:id="rId21"/>
    <p:sldId id="514" r:id="rId22"/>
    <p:sldId id="515" r:id="rId23"/>
    <p:sldId id="516" r:id="rId24"/>
    <p:sldId id="494" r:id="rId25"/>
    <p:sldId id="350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Preplay" panose="02000503000000020004" charset="0"/>
      <p:regular r:id="rId33"/>
      <p:bold r:id="rId34"/>
      <p:italic r:id="rId35"/>
      <p:boldItalic r:id="rId36"/>
    </p:embeddedFont>
    <p:embeddedFont>
      <p:font typeface="Sassoon Infant Rg" panose="02000503030000020003" charset="0"/>
      <p:regular r:id="rId37"/>
      <p:bold r:id="rId38"/>
    </p:embeddedFont>
    <p:embeddedFont>
      <p:font typeface="Sassoon Infant Md" panose="02000603050000020003" charset="0"/>
      <p:regular r:id="rId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F4E"/>
    <a:srgbClr val="FFD550"/>
    <a:srgbClr val="F8A9A9"/>
    <a:srgbClr val="FFA44B"/>
    <a:srgbClr val="8EE6D3"/>
    <a:srgbClr val="51D8BC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86" y="67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BD0B02-5741-4426-ADEE-552C782ED98D}" type="datetimeFigureOut">
              <a:rPr lang="en-GB"/>
              <a:pPr>
                <a:defRPr/>
              </a:pPr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E0BE68-2E2A-4985-966F-71E3BC8484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4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611BC9-9EBA-45A8-91B8-E3A5A0780131}" type="datetimeFigureOut">
              <a:rPr lang="en-GB"/>
              <a:pPr>
                <a:defRPr/>
              </a:pPr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54AD88-1A0D-4525-B0B1-52A3DA3A29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3796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B15507-204D-4247-BB2D-5244A2C6B39C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82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E2D325-BAE0-43DA-8729-B5A62351E3D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26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B5FD93-2150-479E-8894-2A35F7D0355C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9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097583-29EC-4CAA-A286-6692AD89E19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22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7AA07D-8997-42D5-B9A7-838F9DA16D0E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80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10ADB0-727F-4DBE-9D12-37D1052218C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7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912E4B-A17F-490E-B08E-81AE8DDC11E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42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C90116-CA43-4DE4-A464-0EA36881275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07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7D97C5-8496-4E94-B522-1731947E6C92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57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A7EDBD-2F2F-4A99-98CE-66F16A0DFB5C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13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F334CF-5218-4DF5-BA0D-BD8557BC83D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1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7E4CFB-BBBD-427D-9F95-CAA5FBD5C2D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54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4E6DDB-561F-4310-902B-F3140C2BD9B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2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0D5127-3322-4993-9120-E28C6C8D740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59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2AEA3D-B17C-4929-82D3-18AC02740BC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3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30B7C0-8F6B-463B-8C63-63288536EF83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6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8DE5F-5B64-420A-A652-466BDC97B62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8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28E78F-DD62-4366-84D5-AA98EBF2E068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42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E0476B-174E-4DCC-85FC-FD3A1C16CC4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95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AD1411-AB3D-4A5C-84B1-3235B671AC42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49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9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9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9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72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95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5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1" r:id="rId4"/>
    <p:sldLayoutId id="2147483822" r:id="rId5"/>
    <p:sldLayoutId id="214748382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40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18" Type="http://schemas.openxmlformats.org/officeDocument/2006/relationships/image" Target="../media/image29.png"/><Relationship Id="rId3" Type="http://schemas.openxmlformats.org/officeDocument/2006/relationships/image" Target="../media/image4.png"/><Relationship Id="rId21" Type="http://schemas.openxmlformats.org/officeDocument/2006/relationships/image" Target="../media/image32.png"/><Relationship Id="rId7" Type="http://schemas.openxmlformats.org/officeDocument/2006/relationships/image" Target="../media/image10.pn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BPreplay" charset="0"/>
                <a:ea typeface="Sassoon Infant Rg" charset="0"/>
                <a:cs typeface="Sassoon Infant Rg" charset="0"/>
              </a:rPr>
              <a:t>Living Things and Their Habitats</a:t>
            </a:r>
          </a:p>
        </p:txBody>
      </p:sp>
      <p:sp>
        <p:nvSpPr>
          <p:cNvPr id="8199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BPreplay" charset="0"/>
              </a:rPr>
              <a:t>Science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2141538"/>
            <a:ext cx="2565400" cy="40735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3282950" y="2141538"/>
            <a:ext cx="2566988" cy="40735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5937250" y="2141538"/>
            <a:ext cx="2565400" cy="407352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Animal Groups: Vertebrates</a:t>
            </a:r>
            <a:endParaRPr lang="en-GB" altLang="en-US" dirty="0" smtClean="0"/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635000" y="1447800"/>
            <a:ext cx="78708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Vertebrates are animals with a backbone. They have a hard skeleton made of bone. It holds their body up and gives them shape. </a:t>
            </a:r>
          </a:p>
        </p:txBody>
      </p:sp>
      <p:pic>
        <p:nvPicPr>
          <p:cNvPr id="225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/>
          <a:stretch>
            <a:fillRect/>
          </a:stretch>
        </p:blipFill>
        <p:spPr bwMode="auto">
          <a:xfrm>
            <a:off x="638175" y="4276725"/>
            <a:ext cx="260191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5"/>
          <a:stretch>
            <a:fillRect/>
          </a:stretch>
        </p:blipFill>
        <p:spPr bwMode="auto">
          <a:xfrm>
            <a:off x="6110288" y="2249488"/>
            <a:ext cx="2392362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2668588"/>
            <a:ext cx="2557462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/>
          <a:stretch>
            <a:fillRect/>
          </a:stretch>
        </p:blipFill>
        <p:spPr bwMode="auto">
          <a:xfrm>
            <a:off x="630238" y="2503488"/>
            <a:ext cx="2609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4100513"/>
            <a:ext cx="245903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4659313"/>
            <a:ext cx="25622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5000" y="2141538"/>
            <a:ext cx="2565400" cy="40735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3282950" y="2141538"/>
            <a:ext cx="2566988" cy="4073525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3282950" y="2141538"/>
            <a:ext cx="5219700" cy="407352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Animal Groups: Invertebrates</a:t>
            </a:r>
            <a:endParaRPr lang="en-GB" altLang="en-US" dirty="0" smtClean="0"/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635000" y="1447800"/>
            <a:ext cx="78708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Invertebrates do not have a backbone, or a skeleton made of bones. Many have a hard shell outside their bodies to protect them. Others have soft, flexible bodies. </a:t>
            </a:r>
          </a:p>
        </p:txBody>
      </p:sp>
      <p:pic>
        <p:nvPicPr>
          <p:cNvPr id="2458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473325"/>
            <a:ext cx="278288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708" flipH="1">
            <a:off x="619125" y="3836988"/>
            <a:ext cx="2598738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2101850"/>
            <a:ext cx="15208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824413"/>
            <a:ext cx="202088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629025"/>
            <a:ext cx="14922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365">
            <a:off x="5353050" y="1860550"/>
            <a:ext cx="26130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80" flipH="1">
            <a:off x="5002213" y="3589338"/>
            <a:ext cx="18986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4824413"/>
            <a:ext cx="18430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5"/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smtClean="0"/>
              <a:t>Animal Groups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3850" y="2700338"/>
            <a:ext cx="1912938" cy="2622550"/>
            <a:chOff x="323850" y="2614613"/>
            <a:chExt cx="1912938" cy="2622550"/>
          </a:xfrm>
        </p:grpSpPr>
        <p:sp>
          <p:nvSpPr>
            <p:cNvPr id="2" name="Rounded Rectangle 1"/>
            <p:cNvSpPr/>
            <p:nvPr/>
          </p:nvSpPr>
          <p:spPr>
            <a:xfrm>
              <a:off x="835025" y="2614613"/>
              <a:ext cx="1401763" cy="2116137"/>
            </a:xfrm>
            <a:prstGeom prst="roundRect">
              <a:avLst>
                <a:gd name="adj" fmla="val 2554"/>
              </a:avLst>
            </a:prstGeom>
            <a:solidFill>
              <a:srgbClr val="F893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5025" y="4867275"/>
              <a:ext cx="1401763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j-lt"/>
                </a:rPr>
                <a:t>mammal</a:t>
              </a:r>
            </a:p>
          </p:txBody>
        </p:sp>
        <p:pic>
          <p:nvPicPr>
            <p:cNvPr id="26647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96"/>
            <a:stretch>
              <a:fillRect/>
            </a:stretch>
          </p:blipFill>
          <p:spPr bwMode="auto">
            <a:xfrm>
              <a:off x="323850" y="3187700"/>
              <a:ext cx="1706563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351088" y="2700338"/>
            <a:ext cx="1400175" cy="2622550"/>
            <a:chOff x="2351088" y="2614613"/>
            <a:chExt cx="1400175" cy="2622550"/>
          </a:xfrm>
        </p:grpSpPr>
        <p:sp>
          <p:nvSpPr>
            <p:cNvPr id="13" name="Rounded Rectangle 12"/>
            <p:cNvSpPr/>
            <p:nvPr/>
          </p:nvSpPr>
          <p:spPr>
            <a:xfrm>
              <a:off x="2351088" y="2614613"/>
              <a:ext cx="1400175" cy="2116137"/>
            </a:xfrm>
            <a:prstGeom prst="roundRect">
              <a:avLst>
                <a:gd name="adj" fmla="val 2554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1088" y="4867275"/>
              <a:ext cx="140017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j-lt"/>
                </a:rPr>
                <a:t>fish</a:t>
              </a:r>
            </a:p>
          </p:txBody>
        </p:sp>
        <p:pic>
          <p:nvPicPr>
            <p:cNvPr id="26644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6"/>
            <a:stretch>
              <a:fillRect/>
            </a:stretch>
          </p:blipFill>
          <p:spPr bwMode="auto">
            <a:xfrm>
              <a:off x="2362200" y="2998788"/>
              <a:ext cx="1295400" cy="181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833813" y="2651125"/>
            <a:ext cx="1443037" cy="2671763"/>
            <a:chOff x="3833813" y="2565400"/>
            <a:chExt cx="1443037" cy="2671763"/>
          </a:xfrm>
        </p:grpSpPr>
        <p:sp>
          <p:nvSpPr>
            <p:cNvPr id="14" name="Rounded Rectangle 13"/>
            <p:cNvSpPr/>
            <p:nvPr/>
          </p:nvSpPr>
          <p:spPr>
            <a:xfrm>
              <a:off x="3865563" y="2614613"/>
              <a:ext cx="1401762" cy="2116137"/>
            </a:xfrm>
            <a:prstGeom prst="roundRect">
              <a:avLst>
                <a:gd name="adj" fmla="val 2554"/>
              </a:avLst>
            </a:prstGeom>
            <a:solidFill>
              <a:srgbClr val="F6E7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57625" y="4867275"/>
              <a:ext cx="140017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j-lt"/>
                </a:rPr>
                <a:t>reptile</a:t>
              </a:r>
            </a:p>
          </p:txBody>
        </p:sp>
        <p:pic>
          <p:nvPicPr>
            <p:cNvPr id="26641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786"/>
            <a:stretch>
              <a:fillRect/>
            </a:stretch>
          </p:blipFill>
          <p:spPr bwMode="auto">
            <a:xfrm>
              <a:off x="3833813" y="2565400"/>
              <a:ext cx="1443037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372100" y="2597150"/>
            <a:ext cx="1409700" cy="2725738"/>
            <a:chOff x="5372100" y="2511425"/>
            <a:chExt cx="1409700" cy="2725738"/>
          </a:xfrm>
        </p:grpSpPr>
        <p:sp>
          <p:nvSpPr>
            <p:cNvPr id="15" name="Rounded Rectangle 14"/>
            <p:cNvSpPr/>
            <p:nvPr/>
          </p:nvSpPr>
          <p:spPr>
            <a:xfrm>
              <a:off x="5381625" y="2614613"/>
              <a:ext cx="1400175" cy="2116137"/>
            </a:xfrm>
            <a:prstGeom prst="roundRect">
              <a:avLst>
                <a:gd name="adj" fmla="val 2554"/>
              </a:avLst>
            </a:prstGeom>
            <a:solidFill>
              <a:srgbClr val="C4F5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81625" y="4867275"/>
              <a:ext cx="140017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j-lt"/>
                </a:rPr>
                <a:t>bird</a:t>
              </a:r>
            </a:p>
          </p:txBody>
        </p:sp>
        <p:pic>
          <p:nvPicPr>
            <p:cNvPr id="26638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8"/>
            <a:stretch>
              <a:fillRect/>
            </a:stretch>
          </p:blipFill>
          <p:spPr bwMode="auto">
            <a:xfrm>
              <a:off x="5372100" y="2511425"/>
              <a:ext cx="1287463" cy="206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810375" y="2700338"/>
            <a:ext cx="1487488" cy="2622550"/>
            <a:chOff x="6810375" y="2614613"/>
            <a:chExt cx="1487488" cy="2622550"/>
          </a:xfrm>
        </p:grpSpPr>
        <p:sp>
          <p:nvSpPr>
            <p:cNvPr id="16" name="Rounded Rectangle 15"/>
            <p:cNvSpPr/>
            <p:nvPr/>
          </p:nvSpPr>
          <p:spPr>
            <a:xfrm>
              <a:off x="6896100" y="2614613"/>
              <a:ext cx="1401763" cy="2116137"/>
            </a:xfrm>
            <a:prstGeom prst="roundRect">
              <a:avLst>
                <a:gd name="adj" fmla="val 2554"/>
              </a:avLst>
            </a:prstGeom>
            <a:solidFill>
              <a:srgbClr val="92F6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96100" y="4867275"/>
              <a:ext cx="1401763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+mj-lt"/>
                </a:rPr>
                <a:t>amphibian</a:t>
              </a:r>
            </a:p>
          </p:txBody>
        </p:sp>
        <p:pic>
          <p:nvPicPr>
            <p:cNvPr id="26635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18"/>
            <a:stretch>
              <a:fillRect/>
            </a:stretch>
          </p:blipFill>
          <p:spPr bwMode="auto">
            <a:xfrm>
              <a:off x="6810375" y="3498850"/>
              <a:ext cx="1466850" cy="119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2" name="Rectangle 1"/>
          <p:cNvSpPr>
            <a:spLocks noChangeArrowheads="1"/>
          </p:cNvSpPr>
          <p:nvPr/>
        </p:nvSpPr>
        <p:spPr bwMode="auto">
          <a:xfrm>
            <a:off x="635000" y="1693863"/>
            <a:ext cx="78708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/>
              <a:t>Vertebrates can be separated into five broad groups: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730250" y="4598988"/>
            <a:ext cx="3444875" cy="15652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354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28676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108200"/>
            <a:ext cx="279241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1374775"/>
            <a:ext cx="12001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4333875"/>
            <a:ext cx="12969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79838" y="4918075"/>
            <a:ext cx="17954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cat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0250" y="1498600"/>
            <a:ext cx="3444875" cy="29368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2416175" y="677863"/>
            <a:ext cx="435610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Mammals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8" y="16462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Mammals have warm blood, and have hair or fur on their bodies.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Mammal babies are born alive.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mothers feed their babies milk.</a:t>
            </a:r>
          </a:p>
        </p:txBody>
      </p:sp>
      <p:pic>
        <p:nvPicPr>
          <p:cNvPr id="2868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289425"/>
            <a:ext cx="23971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14888" y="1619250"/>
            <a:ext cx="17954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human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5963" y="5514975"/>
            <a:ext cx="1797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sheep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42125" y="1563688"/>
            <a:ext cx="17970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rhinoceros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(rhino)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8" y="4646613"/>
            <a:ext cx="3019425" cy="14747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animals of this kind have in common?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Can you think of any differences between them?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730250" y="4598988"/>
            <a:ext cx="3444875" cy="15652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354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730250" y="1498600"/>
            <a:ext cx="3444875" cy="29368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2416175" y="677863"/>
            <a:ext cx="435610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Amphibians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8" y="16462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Amphibians live on land and in water.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are cold-blooded.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gills when they are young.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smooth skin.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lay their eggs in water.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8" y="4646613"/>
            <a:ext cx="3019425" cy="14747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animals of this kind have in common?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Can you think of any differences between them? </a:t>
            </a:r>
          </a:p>
        </p:txBody>
      </p:sp>
      <p:pic>
        <p:nvPicPr>
          <p:cNvPr id="307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8" y="3740150"/>
            <a:ext cx="20574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498600"/>
            <a:ext cx="39878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598988"/>
            <a:ext cx="19494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96075" y="4168775"/>
            <a:ext cx="1797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frog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16438" y="5526088"/>
            <a:ext cx="17954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toad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67500" y="1744663"/>
            <a:ext cx="17954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salamander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730250" y="4598988"/>
            <a:ext cx="3444875" cy="15652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354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730250" y="1498600"/>
            <a:ext cx="3444875" cy="29368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2416175" y="677863"/>
            <a:ext cx="435610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Birds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8" y="16462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Birds have a beak, wings, feathers and 2 legs.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lay eggs on land.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warm blood.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8" y="4646613"/>
            <a:ext cx="3019425" cy="14747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animals of this kind have in common?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Can you think of any differences between them? </a:t>
            </a:r>
          </a:p>
        </p:txBody>
      </p:sp>
      <p:pic>
        <p:nvPicPr>
          <p:cNvPr id="3277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252538"/>
            <a:ext cx="295275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3500438"/>
            <a:ext cx="20542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3946525"/>
            <a:ext cx="14001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465263"/>
            <a:ext cx="11112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08550" y="2874963"/>
            <a:ext cx="17970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peacock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613" y="3941763"/>
            <a:ext cx="1797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owl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81725" y="3205163"/>
            <a:ext cx="17970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penguin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64200" y="5626100"/>
            <a:ext cx="1797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chicken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730250" y="4598988"/>
            <a:ext cx="3444875" cy="15652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354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730250" y="1498600"/>
            <a:ext cx="3444875" cy="29368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2416175" y="677863"/>
            <a:ext cx="435610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Fish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8" y="16462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Fish live in water.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fins instead of legs and gills instead of lungs.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lay their eggs in water.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cold blood and scaly skin.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8" y="4646613"/>
            <a:ext cx="3019425" cy="14747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animals of this kind have in common?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Can you think of any differences between them? </a:t>
            </a:r>
          </a:p>
        </p:txBody>
      </p:sp>
      <p:pic>
        <p:nvPicPr>
          <p:cNvPr id="348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1387475"/>
            <a:ext cx="426243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289425"/>
            <a:ext cx="205898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3286125"/>
            <a:ext cx="2967037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02188" y="1758950"/>
            <a:ext cx="17954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shark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78613" y="3143250"/>
            <a:ext cx="17954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clown fish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37263" y="5381625"/>
            <a:ext cx="17970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goldfish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730250" y="4598988"/>
            <a:ext cx="3444875" cy="15652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35463" y="1498600"/>
            <a:ext cx="4097337" cy="466566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730250" y="1498600"/>
            <a:ext cx="3444875" cy="29368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2416175" y="677863"/>
            <a:ext cx="4356100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 smtClean="0"/>
              <a:t>Reptiles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388" y="1646238"/>
            <a:ext cx="3019425" cy="26431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Some reptiles live on land, and some in water. They have lungs that breathe air.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have scales and are cold-blooded.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They lay their eggs on land.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41388" y="4646613"/>
            <a:ext cx="3019425" cy="1474787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What do animals of this kind have in common?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Can you think of any differences between them? </a:t>
            </a:r>
          </a:p>
        </p:txBody>
      </p:sp>
      <p:pic>
        <p:nvPicPr>
          <p:cNvPr id="368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1352550"/>
            <a:ext cx="220821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324225"/>
            <a:ext cx="2312987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2109788"/>
            <a:ext cx="2514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790950"/>
            <a:ext cx="378936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43713" y="1824038"/>
            <a:ext cx="17954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snake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19563" y="3651250"/>
            <a:ext cx="1797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lizard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71950" y="2767013"/>
            <a:ext cx="17970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turtle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24663" y="5794375"/>
            <a:ext cx="1797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alligator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u="sng" dirty="0" smtClean="0"/>
              <a:t>I can classify vertebrates</a:t>
            </a:r>
            <a:br>
              <a:rPr lang="en-GB" u="sng" dirty="0" smtClean="0"/>
            </a:br>
            <a:r>
              <a:rPr lang="en-GB" dirty="0" smtClean="0"/>
              <a:t>Now complete the</a:t>
            </a:r>
            <a:br>
              <a:rPr lang="en-GB" dirty="0" smtClean="0"/>
            </a:br>
            <a:r>
              <a:rPr lang="en-GB" dirty="0" smtClean="0"/>
              <a:t>Vertebrates Activity Sheet</a:t>
            </a:r>
            <a:endParaRPr lang="en-GB" altLang="en-US" dirty="0" smtClean="0"/>
          </a:p>
        </p:txBody>
      </p:sp>
      <p:pic>
        <p:nvPicPr>
          <p:cNvPr id="38916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1885950"/>
            <a:ext cx="2901950" cy="4103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Classification Keys</a:t>
            </a:r>
            <a:endParaRPr lang="en-GB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9968" b="23396"/>
          <a:stretch/>
        </p:blipFill>
        <p:spPr>
          <a:xfrm>
            <a:off x="971550" y="1909763"/>
            <a:ext cx="4305300" cy="40560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534025" y="2616200"/>
            <a:ext cx="2619375" cy="2643188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activity you have just done uses a kind of classification key.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Classification keys are a way of identifying living things through a series of questions based on their similarities and differences.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For example: ‘Does it lay eggs?’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Classification Keys</a:t>
            </a:r>
            <a:endParaRPr lang="en-GB" alt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923925" y="1835150"/>
            <a:ext cx="7229475" cy="669925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Each question has a yes or no answer and leads you one step closer to the name of a living thing. </a:t>
            </a:r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1209675" y="2686050"/>
            <a:ext cx="6656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			Does it lay eggs?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40088" y="3114675"/>
            <a:ext cx="1128712" cy="1116013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11"/>
          <p:cNvSpPr txBox="1">
            <a:spLocks noChangeArrowheads="1"/>
          </p:cNvSpPr>
          <p:nvPr/>
        </p:nvSpPr>
        <p:spPr bwMode="auto">
          <a:xfrm>
            <a:off x="5862638" y="4243388"/>
            <a:ext cx="192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mammal</a:t>
            </a:r>
          </a:p>
        </p:txBody>
      </p:sp>
      <p:sp>
        <p:nvSpPr>
          <p:cNvPr id="43016" name="TextBox 12"/>
          <p:cNvSpPr txBox="1">
            <a:spLocks noChangeArrowheads="1"/>
          </p:cNvSpPr>
          <p:nvPr/>
        </p:nvSpPr>
        <p:spPr bwMode="auto">
          <a:xfrm>
            <a:off x="2560638" y="4243388"/>
            <a:ext cx="172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Can it fly? </a:t>
            </a:r>
          </a:p>
        </p:txBody>
      </p:sp>
      <p:sp>
        <p:nvSpPr>
          <p:cNvPr id="43017" name="TextBox 19"/>
          <p:cNvSpPr txBox="1">
            <a:spLocks noChangeArrowheads="1"/>
          </p:cNvSpPr>
          <p:nvPr/>
        </p:nvSpPr>
        <p:spPr bwMode="auto">
          <a:xfrm>
            <a:off x="1663700" y="5410200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bird</a:t>
            </a:r>
          </a:p>
        </p:txBody>
      </p:sp>
      <p:sp>
        <p:nvSpPr>
          <p:cNvPr id="43018" name="TextBox 20"/>
          <p:cNvSpPr txBox="1">
            <a:spLocks noChangeArrowheads="1"/>
          </p:cNvSpPr>
          <p:nvPr/>
        </p:nvSpPr>
        <p:spPr bwMode="auto">
          <a:xfrm>
            <a:off x="3643313" y="5410200"/>
            <a:ext cx="2335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amphibian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238750" y="3114675"/>
            <a:ext cx="1130300" cy="1116013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046288" y="4625975"/>
            <a:ext cx="754062" cy="769938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32188" y="4625975"/>
            <a:ext cx="755650" cy="769938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22" name="Group 26"/>
          <p:cNvGrpSpPr>
            <a:grpSpLocks/>
          </p:cNvGrpSpPr>
          <p:nvPr/>
        </p:nvGrpSpPr>
        <p:grpSpPr bwMode="auto">
          <a:xfrm>
            <a:off x="3478213" y="3355975"/>
            <a:ext cx="652462" cy="595313"/>
            <a:chOff x="2963824" y="3140965"/>
            <a:chExt cx="653773" cy="595139"/>
          </a:xfrm>
        </p:grpSpPr>
        <p:sp>
          <p:nvSpPr>
            <p:cNvPr id="3" name="Oval 2"/>
            <p:cNvSpPr/>
            <p:nvPr/>
          </p:nvSpPr>
          <p:spPr>
            <a:xfrm>
              <a:off x="2963824" y="3140965"/>
              <a:ext cx="594918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3033" name="TextBox 13"/>
            <p:cNvSpPr txBox="1">
              <a:spLocks noChangeArrowheads="1"/>
            </p:cNvSpPr>
            <p:nvPr/>
          </p:nvSpPr>
          <p:spPr bwMode="auto">
            <a:xfrm>
              <a:off x="2997855" y="3263073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Yes</a:t>
              </a:r>
            </a:p>
          </p:txBody>
        </p:sp>
      </p:grpSp>
      <p:grpSp>
        <p:nvGrpSpPr>
          <p:cNvPr id="43023" name="Group 4"/>
          <p:cNvGrpSpPr>
            <a:grpSpLocks/>
          </p:cNvGrpSpPr>
          <p:nvPr/>
        </p:nvGrpSpPr>
        <p:grpSpPr bwMode="auto">
          <a:xfrm>
            <a:off x="3643313" y="4695825"/>
            <a:ext cx="671512" cy="595313"/>
            <a:chOff x="1683710" y="2897232"/>
            <a:chExt cx="671529" cy="595139"/>
          </a:xfrm>
        </p:grpSpPr>
        <p:sp>
          <p:nvSpPr>
            <p:cNvPr id="25" name="Oval 24"/>
            <p:cNvSpPr/>
            <p:nvPr/>
          </p:nvSpPr>
          <p:spPr>
            <a:xfrm>
              <a:off x="1683710" y="2897232"/>
              <a:ext cx="595327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3031" name="TextBox 25"/>
            <p:cNvSpPr txBox="1">
              <a:spLocks noChangeArrowheads="1"/>
            </p:cNvSpPr>
            <p:nvPr/>
          </p:nvSpPr>
          <p:spPr bwMode="auto">
            <a:xfrm>
              <a:off x="1735497" y="3019340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No</a:t>
              </a:r>
            </a:p>
          </p:txBody>
        </p:sp>
      </p:grpSp>
      <p:grpSp>
        <p:nvGrpSpPr>
          <p:cNvPr id="43024" name="Group 27"/>
          <p:cNvGrpSpPr>
            <a:grpSpLocks/>
          </p:cNvGrpSpPr>
          <p:nvPr/>
        </p:nvGrpSpPr>
        <p:grpSpPr bwMode="auto">
          <a:xfrm>
            <a:off x="5467350" y="3349625"/>
            <a:ext cx="671513" cy="595313"/>
            <a:chOff x="1683710" y="2897232"/>
            <a:chExt cx="671529" cy="595139"/>
          </a:xfrm>
        </p:grpSpPr>
        <p:sp>
          <p:nvSpPr>
            <p:cNvPr id="29" name="Oval 28"/>
            <p:cNvSpPr/>
            <p:nvPr/>
          </p:nvSpPr>
          <p:spPr>
            <a:xfrm>
              <a:off x="1683710" y="2897232"/>
              <a:ext cx="595327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3029" name="TextBox 29"/>
            <p:cNvSpPr txBox="1">
              <a:spLocks noChangeArrowheads="1"/>
            </p:cNvSpPr>
            <p:nvPr/>
          </p:nvSpPr>
          <p:spPr bwMode="auto">
            <a:xfrm>
              <a:off x="1735497" y="3019340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No</a:t>
              </a:r>
            </a:p>
          </p:txBody>
        </p:sp>
      </p:grpSp>
      <p:grpSp>
        <p:nvGrpSpPr>
          <p:cNvPr id="43025" name="Group 34"/>
          <p:cNvGrpSpPr>
            <a:grpSpLocks/>
          </p:cNvGrpSpPr>
          <p:nvPr/>
        </p:nvGrpSpPr>
        <p:grpSpPr bwMode="auto">
          <a:xfrm>
            <a:off x="2105025" y="4692650"/>
            <a:ext cx="654050" cy="595313"/>
            <a:chOff x="2963824" y="3140965"/>
            <a:chExt cx="653773" cy="595139"/>
          </a:xfrm>
        </p:grpSpPr>
        <p:sp>
          <p:nvSpPr>
            <p:cNvPr id="36" name="Oval 35"/>
            <p:cNvSpPr/>
            <p:nvPr/>
          </p:nvSpPr>
          <p:spPr>
            <a:xfrm>
              <a:off x="2963824" y="3140965"/>
              <a:ext cx="595061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3027" name="TextBox 36"/>
            <p:cNvSpPr txBox="1">
              <a:spLocks noChangeArrowheads="1"/>
            </p:cNvSpPr>
            <p:nvPr/>
          </p:nvSpPr>
          <p:spPr bwMode="auto">
            <a:xfrm>
              <a:off x="2997855" y="3263073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Yes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Classification Keys</a:t>
            </a:r>
            <a:endParaRPr lang="en-GB" alt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923925" y="1835150"/>
            <a:ext cx="7229475" cy="669925"/>
          </a:xfrm>
          <a:prstGeom prst="roundRect">
            <a:avLst>
              <a:gd name="adj" fmla="val 2243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questions  start out very general at the beginning of the key as they help you sort the animals into broad groups. 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1497013" y="2505075"/>
            <a:ext cx="665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			Does it lay eggs?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527425" y="2933700"/>
            <a:ext cx="1128713" cy="1116013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11"/>
          <p:cNvSpPr txBox="1">
            <a:spLocks noChangeArrowheads="1"/>
          </p:cNvSpPr>
          <p:nvPr/>
        </p:nvSpPr>
        <p:spPr bwMode="auto">
          <a:xfrm>
            <a:off x="6149975" y="4064000"/>
            <a:ext cx="192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mammal</a:t>
            </a:r>
          </a:p>
        </p:txBody>
      </p:sp>
      <p:sp>
        <p:nvSpPr>
          <p:cNvPr id="45064" name="TextBox 19"/>
          <p:cNvSpPr txBox="1">
            <a:spLocks noChangeArrowheads="1"/>
          </p:cNvSpPr>
          <p:nvPr/>
        </p:nvSpPr>
        <p:spPr bwMode="auto">
          <a:xfrm>
            <a:off x="2987675" y="4057650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bird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526088" y="2933700"/>
            <a:ext cx="1130300" cy="1116013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22650" y="4741863"/>
            <a:ext cx="754063" cy="771525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067" name="Group 26"/>
          <p:cNvGrpSpPr>
            <a:grpSpLocks/>
          </p:cNvGrpSpPr>
          <p:nvPr/>
        </p:nvGrpSpPr>
        <p:grpSpPr bwMode="auto">
          <a:xfrm>
            <a:off x="3765550" y="3175000"/>
            <a:ext cx="654050" cy="595313"/>
            <a:chOff x="2963824" y="3140965"/>
            <a:chExt cx="653773" cy="595139"/>
          </a:xfrm>
        </p:grpSpPr>
        <p:sp>
          <p:nvSpPr>
            <p:cNvPr id="3" name="Oval 2"/>
            <p:cNvSpPr/>
            <p:nvPr/>
          </p:nvSpPr>
          <p:spPr>
            <a:xfrm>
              <a:off x="2963824" y="3140965"/>
              <a:ext cx="595061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5082" name="TextBox 13"/>
            <p:cNvSpPr txBox="1">
              <a:spLocks noChangeArrowheads="1"/>
            </p:cNvSpPr>
            <p:nvPr/>
          </p:nvSpPr>
          <p:spPr bwMode="auto">
            <a:xfrm>
              <a:off x="2997855" y="3263073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Yes</a:t>
              </a:r>
            </a:p>
          </p:txBody>
        </p:sp>
      </p:grpSp>
      <p:grpSp>
        <p:nvGrpSpPr>
          <p:cNvPr id="45068" name="Group 27"/>
          <p:cNvGrpSpPr>
            <a:grpSpLocks/>
          </p:cNvGrpSpPr>
          <p:nvPr/>
        </p:nvGrpSpPr>
        <p:grpSpPr bwMode="auto">
          <a:xfrm>
            <a:off x="5756275" y="3168650"/>
            <a:ext cx="671513" cy="595313"/>
            <a:chOff x="1683710" y="2897232"/>
            <a:chExt cx="671529" cy="595139"/>
          </a:xfrm>
        </p:grpSpPr>
        <p:sp>
          <p:nvSpPr>
            <p:cNvPr id="29" name="Oval 28"/>
            <p:cNvSpPr/>
            <p:nvPr/>
          </p:nvSpPr>
          <p:spPr>
            <a:xfrm>
              <a:off x="1683710" y="2897232"/>
              <a:ext cx="595327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5080" name="TextBox 29"/>
            <p:cNvSpPr txBox="1">
              <a:spLocks noChangeArrowheads="1"/>
            </p:cNvSpPr>
            <p:nvPr/>
          </p:nvSpPr>
          <p:spPr bwMode="auto">
            <a:xfrm>
              <a:off x="1735497" y="3019340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No</a:t>
              </a:r>
            </a:p>
          </p:txBody>
        </p:sp>
      </p:grpSp>
      <p:sp>
        <p:nvSpPr>
          <p:cNvPr id="45069" name="TextBox 30"/>
          <p:cNvSpPr txBox="1">
            <a:spLocks noChangeArrowheads="1"/>
          </p:cNvSpPr>
          <p:nvPr/>
        </p:nvSpPr>
        <p:spPr bwMode="auto">
          <a:xfrm>
            <a:off x="1525588" y="4364038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Does it have a long, thin beak?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009775" y="4741863"/>
            <a:ext cx="754063" cy="771525"/>
          </a:xfrm>
          <a:prstGeom prst="line">
            <a:avLst/>
          </a:prstGeom>
          <a:ln w="3810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071" name="Group 34"/>
          <p:cNvGrpSpPr>
            <a:grpSpLocks/>
          </p:cNvGrpSpPr>
          <p:nvPr/>
        </p:nvGrpSpPr>
        <p:grpSpPr bwMode="auto">
          <a:xfrm>
            <a:off x="2058988" y="4829175"/>
            <a:ext cx="654050" cy="595313"/>
            <a:chOff x="2963824" y="3140965"/>
            <a:chExt cx="653773" cy="595139"/>
          </a:xfrm>
        </p:grpSpPr>
        <p:sp>
          <p:nvSpPr>
            <p:cNvPr id="36" name="Oval 35"/>
            <p:cNvSpPr/>
            <p:nvPr/>
          </p:nvSpPr>
          <p:spPr>
            <a:xfrm>
              <a:off x="2963824" y="3140965"/>
              <a:ext cx="595060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5078" name="TextBox 36"/>
            <p:cNvSpPr txBox="1">
              <a:spLocks noChangeArrowheads="1"/>
            </p:cNvSpPr>
            <p:nvPr/>
          </p:nvSpPr>
          <p:spPr bwMode="auto">
            <a:xfrm>
              <a:off x="2997855" y="3263073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Yes</a:t>
              </a:r>
            </a:p>
          </p:txBody>
        </p:sp>
      </p:grpSp>
      <p:grpSp>
        <p:nvGrpSpPr>
          <p:cNvPr id="45072" name="Group 32"/>
          <p:cNvGrpSpPr>
            <a:grpSpLocks/>
          </p:cNvGrpSpPr>
          <p:nvPr/>
        </p:nvGrpSpPr>
        <p:grpSpPr bwMode="auto">
          <a:xfrm>
            <a:off x="3527425" y="4829175"/>
            <a:ext cx="671513" cy="595313"/>
            <a:chOff x="1683710" y="2897232"/>
            <a:chExt cx="671529" cy="595139"/>
          </a:xfrm>
        </p:grpSpPr>
        <p:sp>
          <p:nvSpPr>
            <p:cNvPr id="34" name="Oval 33"/>
            <p:cNvSpPr/>
            <p:nvPr/>
          </p:nvSpPr>
          <p:spPr>
            <a:xfrm>
              <a:off x="1683710" y="2897232"/>
              <a:ext cx="595327" cy="595139"/>
            </a:xfrm>
            <a:prstGeom prst="ellipse">
              <a:avLst/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     </a:t>
              </a:r>
            </a:p>
          </p:txBody>
        </p:sp>
        <p:sp>
          <p:nvSpPr>
            <p:cNvPr id="45076" name="TextBox 37"/>
            <p:cNvSpPr txBox="1">
              <a:spLocks noChangeArrowheads="1"/>
            </p:cNvSpPr>
            <p:nvPr/>
          </p:nvSpPr>
          <p:spPr bwMode="auto">
            <a:xfrm>
              <a:off x="1735497" y="3019340"/>
              <a:ext cx="6197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charset="0"/>
                  <a:ea typeface="Sassoon Infant Rg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No</a:t>
              </a:r>
            </a:p>
          </p:txBody>
        </p:sp>
      </p:grpSp>
      <p:pic>
        <p:nvPicPr>
          <p:cNvPr id="4507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5221288"/>
            <a:ext cx="46831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5367338"/>
            <a:ext cx="74136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711325"/>
            <a:ext cx="7708900" cy="4452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Now complete the </a:t>
            </a:r>
            <a:br>
              <a:rPr lang="en-GB" dirty="0" smtClean="0"/>
            </a:br>
            <a:r>
              <a:rPr lang="en-GB" dirty="0" smtClean="0"/>
              <a:t>Key Questions Sheet</a:t>
            </a:r>
            <a:endParaRPr lang="en-GB" altLang="en-US" dirty="0" smtClean="0"/>
          </a:p>
        </p:txBody>
      </p:sp>
      <p:pic>
        <p:nvPicPr>
          <p:cNvPr id="47108" name="Individual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663" y="2435225"/>
            <a:ext cx="4860925" cy="34369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815975" y="1889125"/>
            <a:ext cx="751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Have a go at making up your own questions for a classification key.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3489325"/>
            <a:ext cx="7705725" cy="26955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01675" y="1576388"/>
            <a:ext cx="7705725" cy="4608512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Twenty Questions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20763" y="2357438"/>
            <a:ext cx="7064375" cy="3324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Split into two </a:t>
            </a:r>
            <a:r>
              <a:rPr lang="en-GB" dirty="0">
                <a:latin typeface="+mn-lt"/>
              </a:rPr>
              <a:t>teams or you can play this game with your mum, dad or older brother or sister. </a:t>
            </a:r>
            <a:r>
              <a:rPr lang="en-GB" dirty="0">
                <a:latin typeface="+mn-lt"/>
              </a:rPr>
              <a:t>Choose a volunteer from the first team.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volunteer chooses an animal.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other team can ask the volunteer up to twenty questions about the animal but the volunteer can only answer with a ‘yes or no’.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If the other team are able to guess the animal within 20 questions, they win a point.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If they can’t, the volunteer’s team wins a point.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Next, the other team chooses a volunteer.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</a:rPr>
              <a:t>The team with the most points after three rounds wins. </a:t>
            </a:r>
          </a:p>
        </p:txBody>
      </p:sp>
      <p:pic>
        <p:nvPicPr>
          <p:cNvPr id="49158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120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Success Criteria</a:t>
            </a:r>
          </a:p>
        </p:txBody>
      </p:sp>
      <p:sp>
        <p:nvSpPr>
          <p:cNvPr id="51205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Aim</a:t>
            </a:r>
          </a:p>
        </p:txBody>
      </p:sp>
      <p:sp>
        <p:nvSpPr>
          <p:cNvPr id="5120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Sassoon Infant Rg" charset="0"/>
                <a:ea typeface="Sassoon Infant Rg" charset="0"/>
                <a:cs typeface="Sassoon Infant Rg" charset="0"/>
              </a:rPr>
              <a:t>I can generate questions to use in a classification key.</a:t>
            </a:r>
          </a:p>
          <a:p>
            <a:pPr eaLnBrk="1" hangingPunct="1"/>
            <a:r>
              <a:rPr lang="en-GB" altLang="en-US" smtClean="0">
                <a:latin typeface="Sassoon Infant Rg" charset="0"/>
                <a:ea typeface="Sassoon Infant Rg" charset="0"/>
                <a:cs typeface="Sassoon Infant Rg" charset="0"/>
              </a:rPr>
              <a:t>I can identify vertebrates by observing their similarities and differences. </a:t>
            </a:r>
          </a:p>
        </p:txBody>
      </p:sp>
      <p:sp>
        <p:nvSpPr>
          <p:cNvPr id="51207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r>
              <a:rPr lang="en-GB" altLang="en-US"/>
              <a:t>I can generate questions about animals.</a:t>
            </a:r>
          </a:p>
          <a:p>
            <a:r>
              <a:rPr lang="en-GB" altLang="en-US"/>
              <a:t>I can use questions to sort animals in a key. </a:t>
            </a:r>
          </a:p>
          <a:p>
            <a:r>
              <a:rPr lang="en-GB" altLang="en-US"/>
              <a:t>I can see similarities and differences between vertebrates.</a:t>
            </a:r>
          </a:p>
          <a:p>
            <a:r>
              <a:rPr lang="en-GB" altLang="en-US"/>
              <a:t>I can use these to identify vertebrate groups. </a:t>
            </a:r>
          </a:p>
        </p:txBody>
      </p:sp>
      <p:pic>
        <p:nvPicPr>
          <p:cNvPr id="5120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Sassoon Infant Rg" charset="0"/>
                <a:ea typeface="Sassoon Infant Rg" charset="0"/>
                <a:cs typeface="Sassoon Infant Rg" charset="0"/>
              </a:rPr>
              <a:t>I can generate questions to use in a classification key.</a:t>
            </a:r>
          </a:p>
          <a:p>
            <a:pPr eaLnBrk="1" hangingPunct="1"/>
            <a:r>
              <a:rPr lang="en-GB" altLang="en-US" smtClean="0">
                <a:latin typeface="Sassoon Infant Rg" charset="0"/>
                <a:ea typeface="Sassoon Infant Rg" charset="0"/>
                <a:cs typeface="Sassoon Infant Rg" charset="0"/>
              </a:rPr>
              <a:t>I can identify vertebrates by observing their similarities and differences. </a:t>
            </a:r>
          </a:p>
        </p:txBody>
      </p:sp>
      <p:sp>
        <p:nvSpPr>
          <p:cNvPr id="9223" name="Content Placeholder 15"/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charset="0"/>
                <a:ea typeface="Sassoon Infant Rg" charset="0"/>
                <a:cs typeface="Sassoon Infant Rg" charset="0"/>
              </a:defRPr>
            </a:lvl9pPr>
          </a:lstStyle>
          <a:p>
            <a:r>
              <a:rPr lang="en-GB" altLang="en-US"/>
              <a:t>I can generate questions about animals.</a:t>
            </a:r>
          </a:p>
          <a:p>
            <a:r>
              <a:rPr lang="en-GB" altLang="en-US"/>
              <a:t>I can use questions to sort animals in a key. </a:t>
            </a:r>
          </a:p>
          <a:p>
            <a:r>
              <a:rPr lang="en-GB" altLang="en-US"/>
              <a:t>I can see similarities and differences between vertebrates.</a:t>
            </a:r>
          </a:p>
          <a:p>
            <a:r>
              <a:rPr lang="en-GB" altLang="en-US"/>
              <a:t>I can use these to identify vertebrate groups.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3489325"/>
            <a:ext cx="7705725" cy="26955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7705725" cy="182880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20763" y="1685925"/>
            <a:ext cx="7064375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Scientists think that there are 7.77 million species of animals in the world, living on the land, in the sky and in the sea. 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We have discovered and named about 1.4 million of these…which means that over 6 million species of animal are yet to be discovered!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0763" y="3649663"/>
            <a:ext cx="7064375" cy="2411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We have already discovered: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5500</a:t>
            </a:r>
            <a:r>
              <a:rPr lang="en-GB" dirty="0">
                <a:latin typeface="+mn-lt"/>
              </a:rPr>
              <a:t> species of mammal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10 400 </a:t>
            </a:r>
            <a:r>
              <a:rPr lang="en-GB" dirty="0">
                <a:latin typeface="+mn-lt"/>
              </a:rPr>
              <a:t>species of bird 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10 000 </a:t>
            </a:r>
            <a:r>
              <a:rPr lang="en-GB" dirty="0">
                <a:latin typeface="+mn-lt"/>
              </a:rPr>
              <a:t>species of reptile 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7300</a:t>
            </a:r>
            <a:r>
              <a:rPr lang="en-GB" dirty="0">
                <a:latin typeface="+mn-lt"/>
              </a:rPr>
              <a:t> species of amphibian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33 000 </a:t>
            </a:r>
            <a:r>
              <a:rPr lang="en-GB" dirty="0">
                <a:latin typeface="+mn-lt"/>
              </a:rPr>
              <a:t>species of fish </a:t>
            </a:r>
          </a:p>
          <a:p>
            <a:pPr algn="ctr">
              <a:defRPr/>
            </a:pPr>
            <a:r>
              <a:rPr lang="en-GB" b="1" dirty="0">
                <a:latin typeface="+mn-lt"/>
              </a:rPr>
              <a:t>1 305 000 </a:t>
            </a:r>
            <a:r>
              <a:rPr lang="en-GB" dirty="0">
                <a:latin typeface="+mn-lt"/>
              </a:rPr>
              <a:t>kinds of invertebrate </a:t>
            </a:r>
          </a:p>
          <a:p>
            <a:pPr algn="ctr">
              <a:lnSpc>
                <a:spcPct val="150000"/>
              </a:lnSpc>
              <a:defRPr/>
            </a:pPr>
            <a:r>
              <a:rPr lang="en-GB" dirty="0">
                <a:latin typeface="+mn-lt"/>
              </a:rPr>
              <a:t>Which kind of creature are we? </a:t>
            </a:r>
          </a:p>
        </p:txBody>
      </p:sp>
      <p:pic>
        <p:nvPicPr>
          <p:cNvPr id="1024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6"/>
          <a:stretch>
            <a:fillRect/>
          </a:stretch>
        </p:blipFill>
        <p:spPr bwMode="auto">
          <a:xfrm>
            <a:off x="1020763" y="4094163"/>
            <a:ext cx="17907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8"/>
          <a:stretch>
            <a:fillRect/>
          </a:stretch>
        </p:blipFill>
        <p:spPr bwMode="auto">
          <a:xfrm>
            <a:off x="6562725" y="5468938"/>
            <a:ext cx="9810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3390900"/>
            <a:ext cx="7572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2803525"/>
            <a:ext cx="7705725" cy="3381375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7705725" cy="1150938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20763" y="1743075"/>
            <a:ext cx="70643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When scientists discover a new animal, they give it a name and record everything they know about it.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0763" y="5689600"/>
            <a:ext cx="70643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What kind of information do you think they will record? </a:t>
            </a:r>
          </a:p>
        </p:txBody>
      </p:sp>
      <p:grpSp>
        <p:nvGrpSpPr>
          <p:cNvPr id="12295" name="Group 18"/>
          <p:cNvGrpSpPr>
            <a:grpSpLocks/>
          </p:cNvGrpSpPr>
          <p:nvPr/>
        </p:nvGrpSpPr>
        <p:grpSpPr bwMode="auto">
          <a:xfrm>
            <a:off x="2027238" y="2632075"/>
            <a:ext cx="5332412" cy="3516313"/>
            <a:chOff x="2002114" y="2542682"/>
            <a:chExt cx="5332282" cy="3516696"/>
          </a:xfrm>
        </p:grpSpPr>
        <p:pic>
          <p:nvPicPr>
            <p:cNvPr id="1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3491" t="1725" r="17417" b="-46720"/>
            <a:stretch/>
          </p:blipFill>
          <p:spPr bwMode="auto">
            <a:xfrm>
              <a:off x="2002114" y="4004516"/>
              <a:ext cx="1896532" cy="2054862"/>
            </a:xfrm>
            <a:prstGeom prst="diamond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7" name="Group 17"/>
            <p:cNvGrpSpPr>
              <a:grpSpLocks/>
            </p:cNvGrpSpPr>
            <p:nvPr/>
          </p:nvGrpSpPr>
          <p:grpSpPr bwMode="auto">
            <a:xfrm>
              <a:off x="3272113" y="2542682"/>
              <a:ext cx="4062283" cy="2949393"/>
              <a:chOff x="3272113" y="2542682"/>
              <a:chExt cx="4062283" cy="2949393"/>
            </a:xfrm>
          </p:grpSpPr>
          <p:pic>
            <p:nvPicPr>
              <p:cNvPr id="14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02" t="-8794" r="-19449" b="-5131"/>
              <a:stretch/>
            </p:blipFill>
            <p:spPr bwMode="auto">
              <a:xfrm>
                <a:off x="3420532" y="2811599"/>
                <a:ext cx="2280873" cy="261223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99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2113" y="2542682"/>
                <a:ext cx="4062283" cy="2949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1481138"/>
            <a:ext cx="4945063" cy="4703762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860425" y="1589088"/>
            <a:ext cx="4676775" cy="45450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GB" sz="1600" i="1" dirty="0" err="1">
                <a:latin typeface="+mn-lt"/>
              </a:rPr>
              <a:t>Hadogenes</a:t>
            </a:r>
            <a:r>
              <a:rPr lang="en-GB" sz="1600" i="1" dirty="0">
                <a:latin typeface="+mn-lt"/>
              </a:rPr>
              <a:t> troglodytes</a:t>
            </a:r>
            <a:r>
              <a:rPr lang="en-GB" sz="1600" dirty="0">
                <a:latin typeface="+mn-lt"/>
              </a:rPr>
              <a:t/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(Peters, 1861)</a:t>
            </a:r>
          </a:p>
          <a:p>
            <a:pPr>
              <a:spcAft>
                <a:spcPts val="800"/>
              </a:spcAft>
              <a:defRPr/>
            </a:pPr>
            <a:r>
              <a:rPr lang="en-GB" sz="1600" b="1" dirty="0">
                <a:latin typeface="+mn-lt"/>
              </a:rPr>
              <a:t>Common names:</a:t>
            </a:r>
            <a:r>
              <a:rPr lang="en-GB" sz="1600" dirty="0">
                <a:latin typeface="+mn-lt"/>
              </a:rPr>
              <a:t/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Often known as South African rock scorpion or the flat rock scorpion.</a:t>
            </a:r>
          </a:p>
          <a:p>
            <a:pPr>
              <a:spcAft>
                <a:spcPts val="800"/>
              </a:spcAft>
              <a:defRPr/>
            </a:pPr>
            <a:r>
              <a:rPr lang="en-GB" sz="1600" b="1" dirty="0">
                <a:latin typeface="+mn-lt"/>
              </a:rPr>
              <a:t>Distribution:</a:t>
            </a:r>
            <a:r>
              <a:rPr lang="en-GB" sz="1600" dirty="0">
                <a:latin typeface="+mn-lt"/>
              </a:rPr>
              <a:t/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Africa (Botswana, Mozambique, South Africa, Zimbabwe).</a:t>
            </a:r>
          </a:p>
          <a:p>
            <a:pPr>
              <a:spcAft>
                <a:spcPts val="800"/>
              </a:spcAft>
              <a:defRPr/>
            </a:pPr>
            <a:r>
              <a:rPr lang="en-GB" sz="1600" b="1" dirty="0">
                <a:latin typeface="+mn-lt"/>
              </a:rPr>
              <a:t>Habitat:</a:t>
            </a:r>
            <a:r>
              <a:rPr lang="en-GB" sz="1600" dirty="0">
                <a:latin typeface="+mn-lt"/>
              </a:rPr>
              <a:t/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Lives in dry bushveld habitats in rocky areas. </a:t>
            </a:r>
          </a:p>
          <a:p>
            <a:pPr>
              <a:spcAft>
                <a:spcPts val="800"/>
              </a:spcAft>
              <a:defRPr/>
            </a:pPr>
            <a:r>
              <a:rPr lang="en-GB" sz="1600" b="1" dirty="0">
                <a:latin typeface="+mn-lt"/>
              </a:rPr>
              <a:t>Appearance:                                                                                            </a:t>
            </a:r>
            <a:r>
              <a:rPr lang="en-GB" sz="1600" dirty="0">
                <a:latin typeface="+mn-lt"/>
              </a:rPr>
              <a:t>These scorpions have very elongated, flattened bodies and powerful claws. </a:t>
            </a:r>
          </a:p>
          <a:p>
            <a:pPr>
              <a:spcAft>
                <a:spcPts val="800"/>
              </a:spcAft>
              <a:defRPr/>
            </a:pPr>
            <a:r>
              <a:rPr lang="en-GB" sz="1600" b="1" dirty="0">
                <a:latin typeface="+mn-lt"/>
              </a:rPr>
              <a:t>Venom:</a:t>
            </a:r>
            <a:r>
              <a:rPr lang="en-GB" sz="1600" dirty="0">
                <a:latin typeface="+mn-lt"/>
              </a:rPr>
              <a:t/>
            </a:r>
            <a:br>
              <a:rPr lang="en-GB" sz="1600" dirty="0">
                <a:latin typeface="+mn-lt"/>
              </a:rPr>
            </a:br>
            <a:r>
              <a:rPr lang="en-GB" sz="1600" dirty="0">
                <a:latin typeface="+mn-lt"/>
              </a:rPr>
              <a:t>This species has a mild venom. It will rarely sting, and usually defends itself by using the powerful claws.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3425" y="1481138"/>
            <a:ext cx="2636838" cy="4703762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34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0" t="-10822" r="-1524" b="-34174"/>
          <a:stretch>
            <a:fillRect/>
          </a:stretch>
        </p:blipFill>
        <p:spPr bwMode="auto">
          <a:xfrm>
            <a:off x="5445125" y="2636838"/>
            <a:ext cx="26670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873750" y="1619250"/>
            <a:ext cx="20986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GB" sz="1400" dirty="0">
                <a:latin typeface="+mn-lt"/>
              </a:rPr>
              <a:t>Latin name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73750" y="2036763"/>
            <a:ext cx="2516188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GB" sz="1400" dirty="0">
                <a:latin typeface="+mn-lt"/>
              </a:rPr>
              <a:t>Who discovered it and when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987675" y="1774825"/>
            <a:ext cx="2886075" cy="0"/>
          </a:xfrm>
          <a:prstGeom prst="straightConnector1">
            <a:avLst/>
          </a:prstGeom>
          <a:ln w="57150">
            <a:solidFill>
              <a:srgbClr val="FFD5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278063" y="2036763"/>
            <a:ext cx="3595687" cy="142875"/>
          </a:xfrm>
          <a:prstGeom prst="straightConnector1">
            <a:avLst/>
          </a:prstGeom>
          <a:ln w="57150">
            <a:solidFill>
              <a:srgbClr val="FFD5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01675" y="3489325"/>
            <a:ext cx="7705725" cy="269557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701675" y="1498600"/>
            <a:ext cx="7705725" cy="4686300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20763" y="2181225"/>
            <a:ext cx="7064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+mn-lt"/>
              </a:rPr>
              <a:t>With so many living things to make records of, and so many yet to discover, it is important that we have a system to organise and make sense of the information we have about them.</a:t>
            </a:r>
          </a:p>
          <a:p>
            <a:pPr algn="ctr">
              <a:defRPr/>
            </a:pPr>
            <a:endParaRPr lang="en-GB" dirty="0">
              <a:latin typeface="+mn-lt"/>
            </a:endParaRPr>
          </a:p>
          <a:p>
            <a:pPr algn="ctr">
              <a:defRPr/>
            </a:pPr>
            <a:r>
              <a:rPr lang="en-GB" dirty="0">
                <a:latin typeface="+mn-lt"/>
              </a:rPr>
              <a:t>We organise living things into groups based on their similarities and differences, so that we can learn more about what makes each species unique. </a:t>
            </a:r>
            <a:r>
              <a:rPr lang="en-GB" dirty="0">
                <a:latin typeface="Sassoon Infant Rg" panose="02000503030000020003" pitchFamily="50" charset="0"/>
              </a:rPr>
              <a:t>The differences between living things is sometimes called </a:t>
            </a:r>
            <a:r>
              <a:rPr lang="en-GB" b="1" dirty="0">
                <a:latin typeface="Sassoon Infant Rg" panose="02000503030000020003" pitchFamily="50" charset="0"/>
              </a:rPr>
              <a:t>variation.</a:t>
            </a:r>
            <a:endParaRPr lang="en-GB" b="1" dirty="0">
              <a:latin typeface="+mn-lt"/>
            </a:endParaRPr>
          </a:p>
        </p:txBody>
      </p:sp>
      <p:pic>
        <p:nvPicPr>
          <p:cNvPr id="1639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6"/>
          <a:stretch>
            <a:fillRect/>
          </a:stretch>
        </p:blipFill>
        <p:spPr bwMode="auto">
          <a:xfrm>
            <a:off x="1266825" y="4381500"/>
            <a:ext cx="154463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8"/>
          <a:stretch>
            <a:fillRect/>
          </a:stretch>
        </p:blipFill>
        <p:spPr bwMode="auto">
          <a:xfrm>
            <a:off x="6562725" y="5468938"/>
            <a:ext cx="98107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4489450"/>
            <a:ext cx="75723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450975"/>
            <a:ext cx="3779838" cy="304958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4627563" y="1450975"/>
            <a:ext cx="3779837" cy="3049588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01675" y="4667250"/>
            <a:ext cx="7705725" cy="15176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Classification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679450" y="1565275"/>
            <a:ext cx="123666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Plants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0763" y="4787900"/>
            <a:ext cx="7064375" cy="1277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dirty="0">
                <a:latin typeface="+mn-lt"/>
              </a:rPr>
              <a:t>It is easy to sort most of the living things we can see in the world into two groups: plants and animals. </a:t>
            </a:r>
          </a:p>
          <a:p>
            <a:pPr algn="ctr">
              <a:spcAft>
                <a:spcPts val="600"/>
              </a:spcAft>
              <a:defRPr/>
            </a:pPr>
            <a:r>
              <a:rPr lang="en-GB" dirty="0">
                <a:latin typeface="+mn-lt"/>
              </a:rPr>
              <a:t>Plants and animals share life processes, but they do them very differently. Can you remember some of the differences between plants and animals? </a:t>
            </a:r>
          </a:p>
        </p:txBody>
      </p:sp>
      <p:pic>
        <p:nvPicPr>
          <p:cNvPr id="1844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6"/>
          <a:stretch>
            <a:fillRect/>
          </a:stretch>
        </p:blipFill>
        <p:spPr bwMode="auto">
          <a:xfrm>
            <a:off x="4700588" y="3168650"/>
            <a:ext cx="11398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8"/>
          <a:stretch>
            <a:fillRect/>
          </a:stretch>
        </p:blipFill>
        <p:spPr bwMode="auto">
          <a:xfrm>
            <a:off x="5719763" y="3783013"/>
            <a:ext cx="981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913063"/>
            <a:ext cx="757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263900"/>
            <a:ext cx="12176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70038"/>
            <a:ext cx="11112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6"/>
          <a:stretch>
            <a:fillRect/>
          </a:stretch>
        </p:blipFill>
        <p:spPr bwMode="auto">
          <a:xfrm>
            <a:off x="788988" y="2809875"/>
            <a:ext cx="941387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781175"/>
            <a:ext cx="146367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2754313"/>
            <a:ext cx="635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2416175"/>
            <a:ext cx="9112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9" b="8476"/>
          <a:stretch>
            <a:fillRect/>
          </a:stretch>
        </p:blipFill>
        <p:spPr bwMode="auto">
          <a:xfrm>
            <a:off x="2919413" y="3203575"/>
            <a:ext cx="930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246188"/>
            <a:ext cx="118427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744663"/>
            <a:ext cx="12398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664075" y="1565275"/>
            <a:ext cx="123666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Animals</a:t>
            </a:r>
          </a:p>
        </p:txBody>
      </p:sp>
      <p:pic>
        <p:nvPicPr>
          <p:cNvPr id="1845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438275"/>
            <a:ext cx="14573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2435225"/>
            <a:ext cx="9318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2803525"/>
            <a:ext cx="126523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808163"/>
            <a:ext cx="18923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01675" y="1450975"/>
            <a:ext cx="3779838" cy="3049588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4627563" y="1450975"/>
            <a:ext cx="3779837" cy="3049588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01675" y="4667250"/>
            <a:ext cx="7705725" cy="15176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 smtClean="0"/>
              <a:t>Animal Groups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679450" y="1565275"/>
            <a:ext cx="15589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vertebrates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0763" y="4968875"/>
            <a:ext cx="706437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dirty="0">
                <a:latin typeface="+mn-lt"/>
              </a:rPr>
              <a:t>When looking at animals, scientists usually split them into two groups: </a:t>
            </a:r>
            <a:r>
              <a:rPr lang="en-GB" b="1" dirty="0">
                <a:latin typeface="Sassoon Infant Rg" panose="02000503030000020003" pitchFamily="50" charset="0"/>
              </a:rPr>
              <a:t>vertebrates</a:t>
            </a:r>
            <a:r>
              <a:rPr lang="en-GB" dirty="0">
                <a:latin typeface="Sassoon Infant Rg" panose="02000503030000020003" pitchFamily="50" charset="0"/>
              </a:rPr>
              <a:t> (animals </a:t>
            </a:r>
            <a:r>
              <a:rPr lang="en-GB" b="1" dirty="0">
                <a:latin typeface="Sassoon Infant Rg" panose="02000503030000020003" pitchFamily="50" charset="0"/>
              </a:rPr>
              <a:t>with</a:t>
            </a:r>
            <a:r>
              <a:rPr lang="en-GB" dirty="0">
                <a:latin typeface="Sassoon Infant Rg" panose="02000503030000020003" pitchFamily="50" charset="0"/>
              </a:rPr>
              <a:t> a backbone) and</a:t>
            </a:r>
            <a:r>
              <a:rPr lang="en-GB" b="1" dirty="0">
                <a:latin typeface="Sassoon Infant Rg" panose="02000503030000020003" pitchFamily="50" charset="0"/>
              </a:rPr>
              <a:t> invertebrates </a:t>
            </a:r>
            <a:r>
              <a:rPr lang="en-GB" dirty="0">
                <a:latin typeface="Sassoon Infant Rg" panose="02000503030000020003" pitchFamily="50" charset="0"/>
              </a:rPr>
              <a:t>(animals </a:t>
            </a:r>
            <a:r>
              <a:rPr lang="en-GB" b="1" dirty="0">
                <a:latin typeface="Sassoon Infant Rg" panose="02000503030000020003" pitchFamily="50" charset="0"/>
              </a:rPr>
              <a:t>without </a:t>
            </a:r>
            <a:r>
              <a:rPr lang="en-GB" dirty="0">
                <a:latin typeface="Sassoon Infant Rg" panose="02000503030000020003" pitchFamily="50" charset="0"/>
              </a:rPr>
              <a:t>a backbone).</a:t>
            </a:r>
            <a:endParaRPr lang="en-GB" dirty="0">
              <a:latin typeface="+mn-lt"/>
            </a:endParaRPr>
          </a:p>
        </p:txBody>
      </p:sp>
      <p:pic>
        <p:nvPicPr>
          <p:cNvPr id="2048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6"/>
          <a:stretch>
            <a:fillRect/>
          </a:stretch>
        </p:blipFill>
        <p:spPr bwMode="auto">
          <a:xfrm>
            <a:off x="701675" y="3168650"/>
            <a:ext cx="1139825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3918"/>
          <a:stretch>
            <a:fillRect/>
          </a:stretch>
        </p:blipFill>
        <p:spPr bwMode="auto">
          <a:xfrm>
            <a:off x="1789113" y="3151188"/>
            <a:ext cx="7159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721" flipH="1">
            <a:off x="7454900" y="1903413"/>
            <a:ext cx="9906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160588"/>
            <a:ext cx="9874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3227388"/>
            <a:ext cx="1109662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38" y="2560638"/>
            <a:ext cx="72866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278063"/>
            <a:ext cx="120015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854325"/>
            <a:ext cx="15176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664075" y="1565275"/>
            <a:ext cx="168433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latin typeface="+mn-lt"/>
              </a:rPr>
              <a:t>invertebrates</a:t>
            </a:r>
          </a:p>
        </p:txBody>
      </p:sp>
      <p:pic>
        <p:nvPicPr>
          <p:cNvPr id="20497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2854325"/>
            <a:ext cx="145891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3683000"/>
            <a:ext cx="9318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987550"/>
            <a:ext cx="181768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2381250"/>
            <a:ext cx="14366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1565275"/>
            <a:ext cx="889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2924175"/>
            <a:ext cx="1016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365">
            <a:off x="6511925" y="1228725"/>
            <a:ext cx="15176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985963"/>
            <a:ext cx="12541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3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1624">
            <a:off x="4937919" y="3442494"/>
            <a:ext cx="117475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80" flipH="1">
            <a:off x="5519738" y="3860800"/>
            <a:ext cx="11017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3798888"/>
            <a:ext cx="10683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5031</TotalTime>
  <Words>1063</Words>
  <Application>Microsoft Office PowerPoint</Application>
  <PresentationFormat>On-screen Show (4:3)</PresentationFormat>
  <Paragraphs>187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BPreplay</vt:lpstr>
      <vt:lpstr>Sassoon Infant Rg</vt:lpstr>
      <vt:lpstr>Sassoon Infant Md</vt:lpstr>
      <vt:lpstr>Arial</vt:lpstr>
      <vt:lpstr>Office Theme</vt:lpstr>
      <vt:lpstr>Science</vt:lpstr>
      <vt:lpstr>PowerPoint Presentation</vt:lpstr>
      <vt:lpstr>PowerPoint Presentation</vt:lpstr>
      <vt:lpstr>Classification</vt:lpstr>
      <vt:lpstr>Classification</vt:lpstr>
      <vt:lpstr>Classification</vt:lpstr>
      <vt:lpstr>Classification</vt:lpstr>
      <vt:lpstr>Classification</vt:lpstr>
      <vt:lpstr>Animal Groups</vt:lpstr>
      <vt:lpstr>Animal Groups: Vertebrates</vt:lpstr>
      <vt:lpstr>Animal Groups: Invertebrates</vt:lpstr>
      <vt:lpstr>Animal Groups</vt:lpstr>
      <vt:lpstr>Mammals</vt:lpstr>
      <vt:lpstr>Amphibians</vt:lpstr>
      <vt:lpstr>Birds</vt:lpstr>
      <vt:lpstr>Fish</vt:lpstr>
      <vt:lpstr>Reptiles</vt:lpstr>
      <vt:lpstr>I can classify vertebrates Now complete the Vertebrates Activity Sheet</vt:lpstr>
      <vt:lpstr>Classification Keys</vt:lpstr>
      <vt:lpstr>Classification Keys</vt:lpstr>
      <vt:lpstr>Classification Keys</vt:lpstr>
      <vt:lpstr>Now complete the  Key Questions Sheet</vt:lpstr>
      <vt:lpstr>Twenty Questions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Microsoft account</cp:lastModifiedBy>
  <cp:revision>388</cp:revision>
  <dcterms:created xsi:type="dcterms:W3CDTF">2014-10-01T16:09:27Z</dcterms:created>
  <dcterms:modified xsi:type="dcterms:W3CDTF">2021-02-18T16:49:08Z</dcterms:modified>
</cp:coreProperties>
</file>