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1" r:id="rId2"/>
    <p:sldId id="258" r:id="rId3"/>
    <p:sldId id="263" r:id="rId4"/>
    <p:sldId id="499" r:id="rId5"/>
    <p:sldId id="500" r:id="rId6"/>
    <p:sldId id="468" r:id="rId7"/>
    <p:sldId id="502" r:id="rId8"/>
    <p:sldId id="518" r:id="rId9"/>
    <p:sldId id="519" r:id="rId10"/>
    <p:sldId id="520" r:id="rId11"/>
    <p:sldId id="521" r:id="rId12"/>
    <p:sldId id="522" r:id="rId13"/>
    <p:sldId id="523" r:id="rId14"/>
    <p:sldId id="524" r:id="rId15"/>
    <p:sldId id="525" r:id="rId16"/>
    <p:sldId id="495" r:id="rId17"/>
    <p:sldId id="511" r:id="rId18"/>
    <p:sldId id="528" r:id="rId19"/>
    <p:sldId id="529" r:id="rId20"/>
    <p:sldId id="530" r:id="rId21"/>
    <p:sldId id="527" r:id="rId22"/>
    <p:sldId id="517" r:id="rId23"/>
    <p:sldId id="350" r:id="rId24"/>
  </p:sldIdLst>
  <p:sldSz cx="9144000" cy="6858000" type="screen4x3"/>
  <p:notesSz cx="6858000" cy="9144000"/>
  <p:embeddedFontLst>
    <p:embeddedFont>
      <p:font typeface="Sassoon Infant Rg" panose="02000503030000020003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Preplay" panose="02000503000000020004" charset="0"/>
      <p:regular r:id="rId33"/>
      <p:bold r:id="rId34"/>
      <p:italic r:id="rId35"/>
      <p:boldItalic r:id="rId36"/>
    </p:embeddedFont>
    <p:embeddedFont>
      <p:font typeface="Sassoon Infant Md" panose="02000603050000020003" charset="0"/>
      <p:regular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F4E"/>
    <a:srgbClr val="FFD550"/>
    <a:srgbClr val="F8A9A9"/>
    <a:srgbClr val="FFA44B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20" y="78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A108D34-F9F3-4093-8827-C0A37CFCED0C}" type="datetimeFigureOut">
              <a:rPr lang="en-GB"/>
              <a:pPr>
                <a:defRPr/>
              </a:pPr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408FE2-716C-4868-B1EC-DFC40AD126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897644-E08A-402A-8AAB-913BDE77B74C}" type="datetimeFigureOut">
              <a:rPr lang="en-GB"/>
              <a:pPr>
                <a:defRPr/>
              </a:pPr>
              <a:t>26/02/2021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09AE57-39FF-469F-853D-5AFD8A80B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6BAE7-0A3D-49B3-8607-B261FCFDA32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B388B9-EAF3-4566-9A22-48469028122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2AC310-DB92-49C8-9F92-179728DD5DA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056667-1D24-4F9A-BDE0-771B168E1CB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C74B63-6EE1-478E-8500-FE4C0C672CE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10F97A-1094-49E9-874F-CFAC742AB9E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68DD74-D033-4C67-9975-88278BF9D7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B8DEDC-19DC-42C3-8973-124547851FA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7FAA3-FD2A-45EB-9FEC-7F4DD0ED214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36F94B-C953-4ACC-810F-F020D223158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91136E-91B1-49ED-9A65-A055BE44C52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2F3ACA-E1AC-44BE-9A55-1A60BDB3645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5509C6-29D4-4788-A0F8-9A9893CA72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2BDCC7-22EC-4EEA-BE1C-F6425E5E56B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E83B7B-4B3B-4CC6-BBA5-4804AF98E4E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59AABC-3996-4092-B484-9367028B0BC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6D7E17-4FB7-4FF0-AD8B-435119069C7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95FFD-5A24-4DB6-A308-55E8489C081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2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8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52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27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11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1" r:id="rId4"/>
    <p:sldLayoutId id="2147483862" r:id="rId5"/>
    <p:sldLayoutId id="214748386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BPreplay" charset="0"/>
                <a:cs typeface="Sassoon Infant Rg" charset="0"/>
              </a:rPr>
              <a:t>Living Things and Their Habitats</a:t>
            </a:r>
          </a:p>
        </p:txBody>
      </p:sp>
      <p:sp>
        <p:nvSpPr>
          <p:cNvPr id="8199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BPreplay" charset="0"/>
              </a:rPr>
              <a:t>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501900"/>
            <a:ext cx="3019425" cy="26431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Most common crustaceans are the crab, lobster and barnacle. Woodlice are also crustaceans.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 hard, external shell which protects their body.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live mostly in the ocean or other waters.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 head and abdomen.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Many have claws that help with crawling and eating.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Crustaceans</a:t>
            </a:r>
          </a:p>
        </p:txBody>
      </p:sp>
      <p:pic>
        <p:nvPicPr>
          <p:cNvPr id="22535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832100"/>
            <a:ext cx="357981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501900"/>
            <a:ext cx="3019425" cy="26431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were among the first inhabitants of the Earth.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live on land or in water.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Most have a soft, skin-like organ covered with a hard outside shell.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Land molluscs move slowly on a flat sole called a foot.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Ocean molluscs attach themselves to rocks or other surfaces, and can't move.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Molluscs</a:t>
            </a:r>
          </a:p>
        </p:txBody>
      </p:sp>
      <p:pic>
        <p:nvPicPr>
          <p:cNvPr id="2458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044825"/>
            <a:ext cx="333375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501900"/>
            <a:ext cx="3019425" cy="26431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Most arachnids have 4 pairs of legs.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first pair of legs may be used for holding their prey and feeding.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Common arachnids are spiders, scorpions, ticks and mites.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 hard exoskeleton and jointed legs for walking.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Arachnids do not have antennae.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Arachnids</a:t>
            </a:r>
          </a:p>
        </p:txBody>
      </p:sp>
      <p:pic>
        <p:nvPicPr>
          <p:cNvPr id="2663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0" t="-10822" r="-1524" b="-34174"/>
          <a:stretch>
            <a:fillRect/>
          </a:stretch>
        </p:blipFill>
        <p:spPr bwMode="auto">
          <a:xfrm>
            <a:off x="892175" y="2279650"/>
            <a:ext cx="3582988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49838" y="2535238"/>
            <a:ext cx="3302000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are marine animals that live in the ocean.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Common echinoderms include the sea star, sea urchin, sand dollar and sea cucumber.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arms or spines that radiate from the centre of their body.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central body contains their organs, and their mouth for feeding.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mouth is underneath, to eat other sea life.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Echinoderms</a:t>
            </a:r>
          </a:p>
        </p:txBody>
      </p:sp>
      <p:pic>
        <p:nvPicPr>
          <p:cNvPr id="28679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55863"/>
            <a:ext cx="22288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5764" flipV="1">
            <a:off x="2362200" y="4186238"/>
            <a:ext cx="22272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854200"/>
            <a:ext cx="7705725" cy="43307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88423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Invertebrates in the Local Environment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12838" y="2379663"/>
            <a:ext cx="3814762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 </a:t>
            </a:r>
            <a:r>
              <a:rPr lang="en-GB" b="1" dirty="0">
                <a:latin typeface="+mn-lt"/>
              </a:rPr>
              <a:t>specimen</a:t>
            </a:r>
            <a:r>
              <a:rPr lang="en-GB" dirty="0">
                <a:latin typeface="+mn-lt"/>
              </a:rPr>
              <a:t> is a particular plant or animal that scientists study to find out about its species.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We are going to look for specimens of invertebrates in the local environment.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What kinds of invertebrate do you expect to find?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Are there any invertebrates that won’t appear in the local habitat? </a:t>
            </a:r>
          </a:p>
        </p:txBody>
      </p:sp>
      <p:pic>
        <p:nvPicPr>
          <p:cNvPr id="30725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4575175"/>
            <a:ext cx="2020887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708" flipH="1">
            <a:off x="5159375" y="1576388"/>
            <a:ext cx="21351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6140450" y="3508375"/>
            <a:ext cx="18986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38" y="1774825"/>
            <a:ext cx="7705725" cy="73183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88423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Invertebrates in the Local Environment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871538" y="1820863"/>
            <a:ext cx="73914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Invertebrates often inhabit small homes called microhabitats. </a:t>
            </a:r>
          </a:p>
          <a:p>
            <a:pPr algn="ctr">
              <a:defRPr/>
            </a:pPr>
            <a:r>
              <a:rPr lang="en-GB" dirty="0">
                <a:latin typeface="+mn-lt"/>
              </a:rPr>
              <a:t>Here are some different microhabitats you might find. </a:t>
            </a:r>
          </a:p>
        </p:txBody>
      </p:sp>
      <p:pic>
        <p:nvPicPr>
          <p:cNvPr id="3277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693738" y="2709863"/>
            <a:ext cx="2413000" cy="145891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3340100" y="2709863"/>
            <a:ext cx="2413000" cy="1458912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5986463" y="2709863"/>
            <a:ext cx="2413000" cy="145891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693738" y="4391025"/>
            <a:ext cx="2413000" cy="145891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3340100" y="4391025"/>
            <a:ext cx="2413000" cy="1458913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5986463" y="4391025"/>
            <a:ext cx="2413000" cy="145891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871538" y="5949950"/>
            <a:ext cx="73914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Can you think of any more?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3738" y="3844925"/>
            <a:ext cx="2413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Under stones and rocks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40100" y="2827338"/>
            <a:ext cx="2413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In short grass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986463" y="3844925"/>
            <a:ext cx="2413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Inside or under rotting wood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3738" y="5491163"/>
            <a:ext cx="2413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Under fallen leaves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40100" y="4554538"/>
            <a:ext cx="2413000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In and on soil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86463" y="5537200"/>
            <a:ext cx="2413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dirty="0">
                <a:latin typeface="+mn-lt"/>
              </a:rPr>
              <a:t>In tall flowers and grasses</a:t>
            </a:r>
          </a:p>
        </p:txBody>
      </p:sp>
      <p:pic>
        <p:nvPicPr>
          <p:cNvPr id="3278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79725"/>
            <a:ext cx="211296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276725"/>
            <a:ext cx="26241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48"/>
          <a:stretch>
            <a:fillRect/>
          </a:stretch>
        </p:blipFill>
        <p:spPr bwMode="auto">
          <a:xfrm>
            <a:off x="3340100" y="3127375"/>
            <a:ext cx="2413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790825"/>
            <a:ext cx="170656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35710">
            <a:off x="1466056" y="4512469"/>
            <a:ext cx="8683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625975"/>
            <a:ext cx="20669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2803525"/>
            <a:ext cx="7705725" cy="33813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612900"/>
            <a:ext cx="7705725" cy="10366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92163" y="1654175"/>
            <a:ext cx="75215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dirty="0">
                <a:latin typeface="+mn-lt"/>
              </a:rPr>
              <a:t>Because invertebrates are so small, they must be handled very carefully.</a:t>
            </a:r>
          </a:p>
          <a:p>
            <a:pPr algn="ctr">
              <a:lnSpc>
                <a:spcPct val="150000"/>
              </a:lnSpc>
              <a:defRPr/>
            </a:pPr>
            <a:r>
              <a:rPr lang="en-GB" dirty="0">
                <a:latin typeface="+mn-lt"/>
              </a:rPr>
              <a:t>How can we observe and capture specimens without causing them any harm? </a:t>
            </a:r>
          </a:p>
        </p:txBody>
      </p:sp>
      <p:pic>
        <p:nvPicPr>
          <p:cNvPr id="348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2763838"/>
            <a:ext cx="39497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Identifying Invertebrates</a:t>
            </a:r>
            <a:endParaRPr lang="en-GB" altLang="en-US" dirty="0" smtClean="0"/>
          </a:p>
        </p:txBody>
      </p:sp>
      <p:pic>
        <p:nvPicPr>
          <p:cNvPr id="3686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4214" r="38037" b="12511"/>
          <a:stretch>
            <a:fillRect/>
          </a:stretch>
        </p:blipFill>
        <p:spPr bwMode="auto">
          <a:xfrm>
            <a:off x="928688" y="2100263"/>
            <a:ext cx="45148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911225" y="1789113"/>
            <a:ext cx="311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Now it is time to identify your specimen!</a:t>
            </a:r>
          </a:p>
        </p:txBody>
      </p:sp>
      <p:pic>
        <p:nvPicPr>
          <p:cNvPr id="3687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2949575"/>
            <a:ext cx="28908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1192213" y="374173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 legs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1462088" y="250507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wing case</a:t>
            </a:r>
          </a:p>
        </p:txBody>
      </p:sp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3733800" y="3084513"/>
            <a:ext cx="103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abdomen</a:t>
            </a:r>
          </a:p>
        </p:txBody>
      </p:sp>
      <p:sp>
        <p:nvSpPr>
          <p:cNvPr id="36875" name="TextBox 12"/>
          <p:cNvSpPr txBox="1">
            <a:spLocks noChangeArrowheads="1"/>
          </p:cNvSpPr>
          <p:nvPr/>
        </p:nvSpPr>
        <p:spPr bwMode="auto">
          <a:xfrm>
            <a:off x="3979863" y="5216525"/>
            <a:ext cx="985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antenna </a:t>
            </a:r>
          </a:p>
        </p:txBody>
      </p:sp>
      <p:sp>
        <p:nvSpPr>
          <p:cNvPr id="36876" name="TextBox 13"/>
          <p:cNvSpPr txBox="1">
            <a:spLocks noChangeArrowheads="1"/>
          </p:cNvSpPr>
          <p:nvPr/>
        </p:nvSpPr>
        <p:spPr bwMode="auto">
          <a:xfrm>
            <a:off x="4244975" y="4362450"/>
            <a:ext cx="83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thorax</a:t>
            </a:r>
          </a:p>
        </p:txBody>
      </p:sp>
      <p:sp>
        <p:nvSpPr>
          <p:cNvPr id="36877" name="TextBox 14"/>
          <p:cNvSpPr txBox="1">
            <a:spLocks noChangeArrowheads="1"/>
          </p:cNvSpPr>
          <p:nvPr/>
        </p:nvSpPr>
        <p:spPr bwMode="auto">
          <a:xfrm>
            <a:off x="1966913" y="4673600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head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59000" y="2874963"/>
            <a:ext cx="323850" cy="38893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06788" y="3417888"/>
            <a:ext cx="581025" cy="36988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568700" y="4303713"/>
            <a:ext cx="701675" cy="152400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244975" y="4995863"/>
            <a:ext cx="65088" cy="24923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81275" y="4732338"/>
            <a:ext cx="831850" cy="125412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49438" y="4130675"/>
            <a:ext cx="309562" cy="304800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578475" y="2092325"/>
            <a:ext cx="2684463" cy="39306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GB" sz="1460" dirty="0">
                <a:latin typeface="Sassoon Infant Md" panose="02000603050000020003" pitchFamily="50" charset="0"/>
              </a:rPr>
              <a:t>Name of invertebrate: </a:t>
            </a:r>
            <a:r>
              <a:rPr lang="en-GB" sz="1460" dirty="0">
                <a:latin typeface="Sassoon Infant Rg" panose="02000503030000020003" pitchFamily="50" charset="0"/>
              </a:rPr>
              <a:t>beetle</a:t>
            </a:r>
          </a:p>
          <a:p>
            <a:pPr>
              <a:spcAft>
                <a:spcPts val="1800"/>
              </a:spcAft>
              <a:defRPr/>
            </a:pPr>
            <a:r>
              <a:rPr lang="en-GB" sz="1460" dirty="0">
                <a:latin typeface="Sassoon Infant Md" panose="02000603050000020003" pitchFamily="50" charset="0"/>
              </a:rPr>
              <a:t>Habitat where it was found: </a:t>
            </a:r>
            <a:r>
              <a:rPr lang="en-GB" sz="1460" dirty="0">
                <a:latin typeface="Sassoon Infant Rg" panose="02000503030000020003" pitchFamily="50" charset="0"/>
              </a:rPr>
              <a:t>leaf litter </a:t>
            </a:r>
          </a:p>
          <a:p>
            <a:pPr>
              <a:spcAft>
                <a:spcPts val="1800"/>
              </a:spcAft>
              <a:defRPr/>
            </a:pPr>
            <a:r>
              <a:rPr lang="en-GB" sz="1460" dirty="0">
                <a:latin typeface="Sassoon Infant Md" panose="02000603050000020003" pitchFamily="50" charset="0"/>
              </a:rPr>
              <a:t>Characteristics: </a:t>
            </a:r>
            <a:r>
              <a:rPr lang="en-GB" sz="1460" dirty="0">
                <a:latin typeface="Sassoon Infant Rg" panose="02000503030000020003" pitchFamily="50" charset="0"/>
              </a:rPr>
              <a:t>this invertebrate has 6 legs, a body in 3 parts and a hard wing case. It has antenna. It does not have pincers on its tail. </a:t>
            </a:r>
          </a:p>
          <a:p>
            <a:pPr>
              <a:spcAft>
                <a:spcPts val="1800"/>
              </a:spcAft>
              <a:defRPr/>
            </a:pPr>
            <a:r>
              <a:rPr lang="en-GB" sz="1460" dirty="0">
                <a:latin typeface="Sassoon Infant Md" panose="02000603050000020003" pitchFamily="50" charset="0"/>
              </a:rPr>
              <a:t>Hint: </a:t>
            </a:r>
            <a:r>
              <a:rPr lang="en-GB" sz="1460" dirty="0">
                <a:latin typeface="Sassoon Infant Rg" panose="02000503030000020003" pitchFamily="50" charset="0"/>
              </a:rPr>
              <a:t>to find out the characteristics of your specimen, look at the Invertebrates Classification Key to see the questions you have used to identify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Identifying Invertebrates</a:t>
            </a: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88" y="1860550"/>
            <a:ext cx="5840412" cy="41290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How Do You Know? </a:t>
            </a:r>
            <a:endParaRPr lang="en-GB" altLang="en-US" dirty="0" smtClean="0"/>
          </a:p>
        </p:txBody>
      </p:sp>
      <p:pic>
        <p:nvPicPr>
          <p:cNvPr id="40964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1"/>
          <p:cNvSpPr>
            <a:spLocks noChangeArrowheads="1"/>
          </p:cNvSpPr>
          <p:nvPr/>
        </p:nvSpPr>
        <p:spPr bwMode="auto">
          <a:xfrm>
            <a:off x="971550" y="2830513"/>
            <a:ext cx="24384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How did you identify your specimen?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Use the Invertebrate Identification Key and the diagram of your specimen to show your partner how you found out what your invertebrate is called. </a:t>
            </a:r>
          </a:p>
        </p:txBody>
      </p:sp>
      <p:pic>
        <p:nvPicPr>
          <p:cNvPr id="4096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4214" r="38037" b="12511"/>
          <a:stretch>
            <a:fillRect/>
          </a:stretch>
        </p:blipFill>
        <p:spPr bwMode="auto">
          <a:xfrm>
            <a:off x="3652838" y="2024063"/>
            <a:ext cx="45148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873375"/>
            <a:ext cx="28908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3916363" y="366553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6 legs</a:t>
            </a:r>
          </a:p>
        </p:txBody>
      </p:sp>
      <p:sp>
        <p:nvSpPr>
          <p:cNvPr id="40969" name="TextBox 12"/>
          <p:cNvSpPr txBox="1">
            <a:spLocks noChangeArrowheads="1"/>
          </p:cNvSpPr>
          <p:nvPr/>
        </p:nvSpPr>
        <p:spPr bwMode="auto">
          <a:xfrm>
            <a:off x="4186238" y="2428875"/>
            <a:ext cx="1111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wing case</a:t>
            </a:r>
          </a:p>
        </p:txBody>
      </p:sp>
      <p:sp>
        <p:nvSpPr>
          <p:cNvPr id="40970" name="TextBox 13"/>
          <p:cNvSpPr txBox="1">
            <a:spLocks noChangeArrowheads="1"/>
          </p:cNvSpPr>
          <p:nvPr/>
        </p:nvSpPr>
        <p:spPr bwMode="auto">
          <a:xfrm>
            <a:off x="6457950" y="3008313"/>
            <a:ext cx="103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abdomen</a:t>
            </a:r>
          </a:p>
        </p:txBody>
      </p:sp>
      <p:sp>
        <p:nvSpPr>
          <p:cNvPr id="40971" name="TextBox 14"/>
          <p:cNvSpPr txBox="1">
            <a:spLocks noChangeArrowheads="1"/>
          </p:cNvSpPr>
          <p:nvPr/>
        </p:nvSpPr>
        <p:spPr bwMode="auto">
          <a:xfrm>
            <a:off x="6704013" y="5140325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antenna </a:t>
            </a:r>
          </a:p>
        </p:txBody>
      </p:sp>
      <p:sp>
        <p:nvSpPr>
          <p:cNvPr id="40972" name="TextBox 15"/>
          <p:cNvSpPr txBox="1">
            <a:spLocks noChangeArrowheads="1"/>
          </p:cNvSpPr>
          <p:nvPr/>
        </p:nvSpPr>
        <p:spPr bwMode="auto">
          <a:xfrm>
            <a:off x="6969125" y="4286250"/>
            <a:ext cx="83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thorax</a:t>
            </a:r>
          </a:p>
        </p:txBody>
      </p:sp>
      <p:sp>
        <p:nvSpPr>
          <p:cNvPr id="40973" name="TextBox 16"/>
          <p:cNvSpPr txBox="1">
            <a:spLocks noChangeArrowheads="1"/>
          </p:cNvSpPr>
          <p:nvPr/>
        </p:nvSpPr>
        <p:spPr bwMode="auto">
          <a:xfrm>
            <a:off x="4691063" y="4597400"/>
            <a:ext cx="151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head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883150" y="2798763"/>
            <a:ext cx="323850" cy="38893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30938" y="3341688"/>
            <a:ext cx="581025" cy="36988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292850" y="4227513"/>
            <a:ext cx="701675" cy="152400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969125" y="4919663"/>
            <a:ext cx="65088" cy="249237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305425" y="4656138"/>
            <a:ext cx="831850" cy="125412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73588" y="4054475"/>
            <a:ext cx="309562" cy="304800"/>
          </a:xfrm>
          <a:prstGeom prst="straightConnector1">
            <a:avLst/>
          </a:prstGeom>
          <a:ln w="28575">
            <a:solidFill>
              <a:srgbClr val="F8A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How Do You Know? </a:t>
            </a:r>
            <a:endParaRPr lang="en-GB" altLang="en-US" dirty="0" smtClean="0"/>
          </a:p>
        </p:txBody>
      </p:sp>
      <p:pic>
        <p:nvPicPr>
          <p:cNvPr id="43012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951038"/>
            <a:ext cx="5624512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 smtClean="0"/>
              <a:t>I can classify invertebrates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Now go outside and complete</a:t>
            </a:r>
            <a:br>
              <a:rPr lang="en-GB" dirty="0" smtClean="0"/>
            </a:br>
            <a:r>
              <a:rPr lang="en-GB" dirty="0" smtClean="0"/>
              <a:t> the Invertebrate Hunt!</a:t>
            </a:r>
            <a:endParaRPr lang="en-GB" altLang="en-US" dirty="0" smtClean="0"/>
          </a:p>
        </p:txBody>
      </p:sp>
      <p:pic>
        <p:nvPicPr>
          <p:cNvPr id="45060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"/>
          <p:cNvSpPr>
            <a:spLocks noChangeArrowheads="1"/>
          </p:cNvSpPr>
          <p:nvPr/>
        </p:nvSpPr>
        <p:spPr bwMode="auto">
          <a:xfrm>
            <a:off x="971550" y="2830513"/>
            <a:ext cx="24384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With your partner, find, identify and name invertebrates, using your activity sheet.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Each pair may carefully capture an invertebrate specimen to bring back to class for further study.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50" y="2409825"/>
            <a:ext cx="4319588" cy="30559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710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Success Criteria</a:t>
            </a:r>
          </a:p>
        </p:txBody>
      </p:sp>
      <p:sp>
        <p:nvSpPr>
          <p:cNvPr id="4710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Aim</a:t>
            </a:r>
          </a:p>
        </p:txBody>
      </p:sp>
      <p:sp>
        <p:nvSpPr>
          <p:cNvPr id="47110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Sassoon Infant Rg" charset="0"/>
                <a:cs typeface="Sassoon Infant Rg" charset="0"/>
              </a:rPr>
              <a:t>I can use a key to identify invertebrates. </a:t>
            </a:r>
          </a:p>
          <a:p>
            <a:pPr eaLnBrk="1" hangingPunct="1"/>
            <a:r>
              <a:rPr lang="en-GB" altLang="en-US" smtClean="0">
                <a:latin typeface="Sassoon Infant Rg" charset="0"/>
                <a:cs typeface="Sassoon Infant Rg" charset="0"/>
              </a:rPr>
              <a:t>I can use evidence to identify an invertebrate. </a:t>
            </a:r>
          </a:p>
        </p:txBody>
      </p:sp>
      <p:sp>
        <p:nvSpPr>
          <p:cNvPr id="47111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r>
              <a:rPr lang="en-GB" altLang="en-US"/>
              <a:t>I can answer the questions in a key by looking closely at invertebrates. </a:t>
            </a:r>
          </a:p>
          <a:p>
            <a:r>
              <a:rPr lang="en-GB" altLang="en-US"/>
              <a:t>I can use a key to name the invertebrates I have found. </a:t>
            </a:r>
          </a:p>
          <a:p>
            <a:r>
              <a:rPr lang="en-GB" altLang="en-US"/>
              <a:t>I can identify invertebrates by looking at their characteristics.</a:t>
            </a:r>
          </a:p>
          <a:p>
            <a:r>
              <a:rPr lang="en-GB" altLang="en-US"/>
              <a:t>I can explain how I have used evidence to do this. </a:t>
            </a:r>
          </a:p>
        </p:txBody>
      </p:sp>
      <p:pic>
        <p:nvPicPr>
          <p:cNvPr id="471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Sassoon Infant Rg" charset="0"/>
                <a:cs typeface="Sassoon Infant Rg" charset="0"/>
              </a:rPr>
              <a:t>I can use a key to identify invertebrates. </a:t>
            </a:r>
          </a:p>
          <a:p>
            <a:pPr eaLnBrk="1" hangingPunct="1"/>
            <a:r>
              <a:rPr lang="en-GB" altLang="en-US" smtClean="0">
                <a:latin typeface="Sassoon Infant Rg" charset="0"/>
                <a:cs typeface="Sassoon Infant Rg" charset="0"/>
              </a:rPr>
              <a:t>I can use evidence to identify an invertebrate.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r>
              <a:rPr lang="en-GB" altLang="en-US"/>
              <a:t>I can answer the questions in a key by looking closely at invertebrates. </a:t>
            </a:r>
          </a:p>
          <a:p>
            <a:r>
              <a:rPr lang="en-GB" altLang="en-US"/>
              <a:t>I can use a key to name the invertebrates I have found. </a:t>
            </a:r>
          </a:p>
          <a:p>
            <a:r>
              <a:rPr lang="en-GB" altLang="en-US"/>
              <a:t>I can identify invertebrates by looking at their characteristics.</a:t>
            </a:r>
          </a:p>
          <a:p>
            <a:r>
              <a:rPr lang="en-GB" altLang="en-US"/>
              <a:t>I can explain how I have used evidence to do this.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450975"/>
            <a:ext cx="3779838" cy="3049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627563" y="1450975"/>
            <a:ext cx="3779837" cy="304958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01675" y="4667250"/>
            <a:ext cx="7705725" cy="15176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Classifying Invertebrates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79450" y="1565275"/>
            <a:ext cx="15589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vertebrates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763" y="4968875"/>
            <a:ext cx="70643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dirty="0">
                <a:latin typeface="+mn-lt"/>
              </a:rPr>
              <a:t>When looking at animals, scientists usually split them into two groups: </a:t>
            </a:r>
            <a:r>
              <a:rPr lang="en-GB" b="1" dirty="0">
                <a:latin typeface="+mn-lt"/>
              </a:rPr>
              <a:t>vertebrates</a:t>
            </a:r>
            <a:r>
              <a:rPr lang="en-GB" dirty="0">
                <a:latin typeface="Sassoon Infant Rg" panose="02000503030000020003" pitchFamily="50" charset="0"/>
              </a:rPr>
              <a:t> (animals </a:t>
            </a:r>
            <a:r>
              <a:rPr lang="en-GB" b="1" dirty="0">
                <a:latin typeface="Sassoon Infant Rg" panose="02000503030000020003" pitchFamily="50" charset="0"/>
              </a:rPr>
              <a:t>with</a:t>
            </a:r>
            <a:r>
              <a:rPr lang="en-GB" dirty="0">
                <a:latin typeface="Sassoon Infant Rg" panose="02000503030000020003" pitchFamily="50" charset="0"/>
              </a:rPr>
              <a:t> a backbone)</a:t>
            </a:r>
            <a:r>
              <a:rPr lang="en-GB" dirty="0">
                <a:latin typeface="+mn-lt"/>
              </a:rPr>
              <a:t> and </a:t>
            </a:r>
            <a:r>
              <a:rPr lang="en-GB" b="1" dirty="0">
                <a:latin typeface="+mn-lt"/>
              </a:rPr>
              <a:t>invertebrates</a:t>
            </a:r>
            <a:r>
              <a:rPr lang="en-GB" dirty="0">
                <a:latin typeface="+mn-lt"/>
              </a:rPr>
              <a:t> </a:t>
            </a:r>
            <a:r>
              <a:rPr lang="en-GB" dirty="0">
                <a:latin typeface="Sassoon Infant Rg" panose="02000503030000020003" pitchFamily="50" charset="0"/>
              </a:rPr>
              <a:t>(animals </a:t>
            </a:r>
            <a:r>
              <a:rPr lang="en-GB" b="1" dirty="0">
                <a:latin typeface="Sassoon Infant Rg" panose="02000503030000020003" pitchFamily="50" charset="0"/>
              </a:rPr>
              <a:t>without</a:t>
            </a:r>
            <a:r>
              <a:rPr lang="en-GB" dirty="0">
                <a:latin typeface="Sassoon Infant Rg" panose="02000503030000020003" pitchFamily="50" charset="0"/>
              </a:rPr>
              <a:t> a backbone).</a:t>
            </a:r>
          </a:p>
        </p:txBody>
      </p:sp>
      <p:pic>
        <p:nvPicPr>
          <p:cNvPr id="1024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>
            <a:fillRect/>
          </a:stretch>
        </p:blipFill>
        <p:spPr bwMode="auto">
          <a:xfrm>
            <a:off x="701675" y="3168650"/>
            <a:ext cx="11398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3918"/>
          <a:stretch>
            <a:fillRect/>
          </a:stretch>
        </p:blipFill>
        <p:spPr bwMode="auto">
          <a:xfrm>
            <a:off x="1789113" y="3151188"/>
            <a:ext cx="7159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721" flipH="1">
            <a:off x="7454900" y="1903413"/>
            <a:ext cx="9906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160588"/>
            <a:ext cx="987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227388"/>
            <a:ext cx="110966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560638"/>
            <a:ext cx="7286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278063"/>
            <a:ext cx="12001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4325"/>
            <a:ext cx="15176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664075" y="1565275"/>
            <a:ext cx="168433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invertebrates</a:t>
            </a:r>
          </a:p>
        </p:txBody>
      </p:sp>
      <p:pic>
        <p:nvPicPr>
          <p:cNvPr id="10257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854325"/>
            <a:ext cx="145891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3683000"/>
            <a:ext cx="9318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030413"/>
            <a:ext cx="18176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2381250"/>
            <a:ext cx="14366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565275"/>
            <a:ext cx="889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924175"/>
            <a:ext cx="1016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365">
            <a:off x="6511925" y="1228725"/>
            <a:ext cx="15176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85963"/>
            <a:ext cx="12541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1624">
            <a:off x="4937919" y="3442494"/>
            <a:ext cx="11747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5519738" y="3860800"/>
            <a:ext cx="11017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798888"/>
            <a:ext cx="1068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2141538"/>
            <a:ext cx="2565400" cy="40735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3282950" y="2141538"/>
            <a:ext cx="2566988" cy="40735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3282950" y="2141538"/>
            <a:ext cx="5219700" cy="40735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Classifying Invertebrates</a:t>
            </a:r>
            <a:endParaRPr lang="en-GB" altLang="en-US" dirty="0" smtClean="0"/>
          </a:p>
        </p:txBody>
      </p:sp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635000" y="1447800"/>
            <a:ext cx="78708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Invertebrates do not have a backbone, or a skeleton made of bones. Many have a hard shell outside their bodies to protect them. Others have soft, flexible bodies. </a:t>
            </a:r>
          </a:p>
        </p:txBody>
      </p:sp>
      <p:pic>
        <p:nvPicPr>
          <p:cNvPr id="1229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473325"/>
            <a:ext cx="27828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708" flipH="1">
            <a:off x="619125" y="3836988"/>
            <a:ext cx="259873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101850"/>
            <a:ext cx="15208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824413"/>
            <a:ext cx="20208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29025"/>
            <a:ext cx="14922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365">
            <a:off x="5353050" y="1860550"/>
            <a:ext cx="26130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5002213" y="3589338"/>
            <a:ext cx="18986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4824413"/>
            <a:ext cx="18430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1439863"/>
            <a:ext cx="7705725" cy="47021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74700" y="1520825"/>
            <a:ext cx="75565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More than 80% of living things on the planet, and 98% of animals, are invertebrates.</a:t>
            </a:r>
          </a:p>
        </p:txBody>
      </p:sp>
      <p:pic>
        <p:nvPicPr>
          <p:cNvPr id="143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954213"/>
            <a:ext cx="410527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 rot="5189759">
            <a:off x="5572125" y="4467225"/>
            <a:ext cx="2430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tx1"/>
                </a:solidFill>
                <a:latin typeface="Sassoon Infant Md" charset="0"/>
              </a:rPr>
              <a:t>Invertebrates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5098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There are over 800 000 different types of insects.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an exoskeleton covering their body.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body consists of 3 parts: the head, thorax and abdomen.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must shed their exoskeleton in order to grow.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a pair of antennae on their head.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Insects</a:t>
            </a:r>
          </a:p>
        </p:txBody>
      </p:sp>
      <p:pic>
        <p:nvPicPr>
          <p:cNvPr id="1639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655638" y="2606675"/>
            <a:ext cx="38163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7384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existed for over 120 million years.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There are over 9,000 species, including worms and leeches.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bodies divided into segments.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don't have any limbs.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Some have long bristles; others have shorter bristles and seem smooth.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Annelids</a:t>
            </a:r>
          </a:p>
        </p:txBody>
      </p:sp>
      <p:pic>
        <p:nvPicPr>
          <p:cNvPr id="1843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620963"/>
            <a:ext cx="40211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778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4979988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1390650" y="677863"/>
            <a:ext cx="640715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Classifying Invertebrates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191125" y="2578100"/>
            <a:ext cx="3019425" cy="26431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eat tiny algae and bacteria.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can only be seen under a microscope.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are simple, single-celled animals.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are a source of food for fish and other animals.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reproduce by splitting in half.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16025" y="1831975"/>
            <a:ext cx="3019425" cy="3444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800" b="1" dirty="0">
                <a:solidFill>
                  <a:schemeClr val="tx1"/>
                </a:solidFill>
              </a:rPr>
              <a:t>Protozoa</a:t>
            </a: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2365375"/>
            <a:ext cx="341153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5353</TotalTime>
  <Words>968</Words>
  <Application>Microsoft Office PowerPoint</Application>
  <PresentationFormat>On-screen Show (4:3)</PresentationFormat>
  <Paragraphs>146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Sassoon Infant Rg</vt:lpstr>
      <vt:lpstr>Calibri</vt:lpstr>
      <vt:lpstr>BPreplay</vt:lpstr>
      <vt:lpstr>Arial</vt:lpstr>
      <vt:lpstr>Sassoon Infant Md</vt:lpstr>
      <vt:lpstr>Office Theme</vt:lpstr>
      <vt:lpstr>Science</vt:lpstr>
      <vt:lpstr>PowerPoint Presentation</vt:lpstr>
      <vt:lpstr>PowerPoint Presentation</vt:lpstr>
      <vt:lpstr>Classifying Invertebrates</vt:lpstr>
      <vt:lpstr>Classifying Invertebrates</vt:lpstr>
      <vt:lpstr>Classification</vt:lpstr>
      <vt:lpstr>Classifying Invertebrates</vt:lpstr>
      <vt:lpstr>Classifying Invertebrates</vt:lpstr>
      <vt:lpstr>Classifying Invertebrates</vt:lpstr>
      <vt:lpstr>Classifying Invertebrates</vt:lpstr>
      <vt:lpstr>Classifying Invertebrates</vt:lpstr>
      <vt:lpstr>Classifying Invertebrates</vt:lpstr>
      <vt:lpstr>Classifying Invertebrates</vt:lpstr>
      <vt:lpstr>Invertebrates in the Local Environment</vt:lpstr>
      <vt:lpstr>Invertebrates in the Local Environment</vt:lpstr>
      <vt:lpstr>Classification</vt:lpstr>
      <vt:lpstr>Identifying Invertebrates</vt:lpstr>
      <vt:lpstr>Identifying Invertebrates</vt:lpstr>
      <vt:lpstr>How Do You Know? </vt:lpstr>
      <vt:lpstr>How Do You Know? </vt:lpstr>
      <vt:lpstr>I can classify invertebrates Now go outside and complete  the Invertebrate Hunt!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Judy Beer</cp:lastModifiedBy>
  <cp:revision>409</cp:revision>
  <dcterms:created xsi:type="dcterms:W3CDTF">2014-10-01T16:09:27Z</dcterms:created>
  <dcterms:modified xsi:type="dcterms:W3CDTF">2021-02-26T12:04:00Z</dcterms:modified>
</cp:coreProperties>
</file>