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4" r:id="rId4"/>
    <p:sldId id="273" r:id="rId5"/>
    <p:sldId id="293" r:id="rId6"/>
    <p:sldId id="302" r:id="rId7"/>
    <p:sldId id="303" r:id="rId8"/>
    <p:sldId id="281" r:id="rId9"/>
    <p:sldId id="305" r:id="rId10"/>
    <p:sldId id="306" r:id="rId11"/>
    <p:sldId id="307" r:id="rId12"/>
    <p:sldId id="280"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9" d="100"/>
          <a:sy n="69" d="100"/>
        </p:scale>
        <p:origin x="6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369201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8309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405281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19213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7828F-8075-4231-BD68-38D095AEB623}"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63125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77828F-8075-4231-BD68-38D095AEB623}"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82401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77828F-8075-4231-BD68-38D095AEB623}"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332978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77828F-8075-4231-BD68-38D095AEB623}"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00987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7828F-8075-4231-BD68-38D095AEB623}"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36981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7828F-8075-4231-BD68-38D095AEB623}"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31168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7828F-8075-4231-BD68-38D095AEB623}"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80672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7828F-8075-4231-BD68-38D095AEB623}" type="datetimeFigureOut">
              <a:rPr lang="en-GB" smtClean="0"/>
              <a:t>05/02/2021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533F7-E34A-4664-934D-8217107C544F}" type="slidenum">
              <a:rPr lang="en-GB" smtClean="0"/>
              <a:t>‹#›</a:t>
            </a:fld>
            <a:endParaRPr lang="en-GB"/>
          </a:p>
        </p:txBody>
      </p:sp>
    </p:spTree>
    <p:extLst>
      <p:ext uri="{BB962C8B-B14F-4D97-AF65-F5344CB8AC3E}">
        <p14:creationId xmlns:p14="http://schemas.microsoft.com/office/powerpoint/2010/main" val="359367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education/clips/zq49wm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bbc.co.uk/education/clips/z3kkd2p"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education/clips/zdgrkq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900989"/>
            <a:ext cx="12323717" cy="2554545"/>
          </a:xfrm>
          <a:prstGeom prst="rect">
            <a:avLst/>
          </a:prstGeom>
          <a:solidFill>
            <a:schemeClr val="accent3">
              <a:lumMod val="20000"/>
              <a:lumOff val="80000"/>
              <a:alpha val="60000"/>
            </a:schemeClr>
          </a:solidFill>
        </p:spPr>
        <p:txBody>
          <a:bodyPr wrap="square" lIns="91440" tIns="45720" rIns="91440" bIns="45720">
            <a:spAutoFit/>
          </a:bodyPr>
          <a:lstStyle/>
          <a:p>
            <a:pPr algn="ctr"/>
            <a:r>
              <a:rPr lang="en-US" sz="8000" b="1" cap="none" spc="50" dirty="0" smtClean="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rPr>
              <a:t>What did THE ROMANS do for us?</a:t>
            </a:r>
            <a:endParaRPr lang="en-US" sz="8000" b="1" cap="none" spc="50" dirty="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999996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A134BDD-8AFA-44A6-80C8-5A82E7EC33A7}"/>
              </a:ext>
            </a:extLst>
          </p:cNvPr>
          <p:cNvSpPr/>
          <p:nvPr/>
        </p:nvSpPr>
        <p:spPr>
          <a:xfrm>
            <a:off x="4198598" y="1324768"/>
            <a:ext cx="7276477" cy="5037395"/>
          </a:xfrm>
          <a:prstGeom prst="rect">
            <a:avLst/>
          </a:prstGeom>
          <a:solidFill>
            <a:srgbClr val="D4E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9" name="Title 5">
            <a:extLst>
              <a:ext uri="{FF2B5EF4-FFF2-40B4-BE49-F238E27FC236}">
                <a16:creationId xmlns:a16="http://schemas.microsoft.com/office/drawing/2014/main" id="{306EA92D-4C6D-4C6C-8623-796F4812186B}"/>
              </a:ext>
            </a:extLst>
          </p:cNvPr>
          <p:cNvSpPr txBox="1">
            <a:spLocks/>
          </p:cNvSpPr>
          <p:nvPr/>
        </p:nvSpPr>
        <p:spPr>
          <a:xfrm>
            <a:off x="1864675" y="293688"/>
            <a:ext cx="8220075" cy="869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dirty="0" smtClean="0">
                <a:latin typeface="Comic Sans MS" panose="030F0702030302020204" pitchFamily="66" charset="0"/>
              </a:rPr>
              <a:t>More Roman Roads</a:t>
            </a:r>
            <a:endParaRPr lang="en-GB" sz="2400" dirty="0">
              <a:latin typeface="Comic Sans MS" panose="030F0702030302020204" pitchFamily="66" charset="0"/>
            </a:endParaRPr>
          </a:p>
        </p:txBody>
      </p:sp>
      <p:sp>
        <p:nvSpPr>
          <p:cNvPr id="50" name="Content Placeholder 6">
            <a:extLst>
              <a:ext uri="{FF2B5EF4-FFF2-40B4-BE49-F238E27FC236}">
                <a16:creationId xmlns:a16="http://schemas.microsoft.com/office/drawing/2014/main" id="{AF93C2DF-E090-4D62-9CB9-E48B2840BBF6}"/>
              </a:ext>
            </a:extLst>
          </p:cNvPr>
          <p:cNvSpPr txBox="1">
            <a:spLocks/>
          </p:cNvSpPr>
          <p:nvPr/>
        </p:nvSpPr>
        <p:spPr>
          <a:xfrm>
            <a:off x="6016079" y="1533198"/>
            <a:ext cx="5265813" cy="18510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GB" sz="2800" dirty="0" smtClean="0">
                <a:latin typeface="Comic Sans MS" panose="030F0702030302020204" pitchFamily="66" charset="0"/>
              </a:rPr>
              <a:t>Over the years, the Romans continued to build more roads, linking to many places throughout Britain.</a:t>
            </a:r>
          </a:p>
          <a:p>
            <a:pPr>
              <a:defRPr/>
            </a:pPr>
            <a:r>
              <a:rPr lang="en-GB" sz="2800" dirty="0" smtClean="0">
                <a:latin typeface="Comic Sans MS" panose="030F0702030302020204" pitchFamily="66" charset="0"/>
              </a:rPr>
              <a:t>Eventually around 2,000 miles of Roman roads had been built</a:t>
            </a:r>
            <a:r>
              <a:rPr lang="en-GB" dirty="0" smtClean="0">
                <a:latin typeface="Comic Sans MS" panose="030F0702030302020204" pitchFamily="66" charset="0"/>
              </a:rPr>
              <a:t>.</a:t>
            </a:r>
            <a:endParaRPr lang="en-GB" dirty="0">
              <a:latin typeface="Comic Sans MS" panose="030F0702030302020204" pitchFamily="66" charset="0"/>
            </a:endParaRPr>
          </a:p>
        </p:txBody>
      </p:sp>
      <p:pic>
        <p:nvPicPr>
          <p:cNvPr id="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439863"/>
            <a:ext cx="3289300" cy="465296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cxnSp>
        <p:nvCxnSpPr>
          <p:cNvPr id="52" name="Straight Arrow Connector 51">
            <a:extLst>
              <a:ext uri="{FF2B5EF4-FFF2-40B4-BE49-F238E27FC236}">
                <a16:creationId xmlns:a16="http://schemas.microsoft.com/office/drawing/2014/main" id="{A3CA8F39-715F-4E53-849F-EA553CEA19CC}"/>
              </a:ext>
            </a:extLst>
          </p:cNvPr>
          <p:cNvCxnSpPr/>
          <p:nvPr/>
        </p:nvCxnSpPr>
        <p:spPr>
          <a:xfrm flipV="1">
            <a:off x="3649663" y="4383088"/>
            <a:ext cx="733425" cy="377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Content Placeholder 6"/>
          <p:cNvSpPr>
            <a:spLocks/>
          </p:cNvSpPr>
          <p:nvPr/>
        </p:nvSpPr>
        <p:spPr bwMode="auto">
          <a:xfrm>
            <a:off x="4135438" y="4086225"/>
            <a:ext cx="1281112"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Colchester</a:t>
            </a:r>
          </a:p>
        </p:txBody>
      </p:sp>
      <p:cxnSp>
        <p:nvCxnSpPr>
          <p:cNvPr id="54" name="Straight Arrow Connector 53">
            <a:extLst>
              <a:ext uri="{FF2B5EF4-FFF2-40B4-BE49-F238E27FC236}">
                <a16:creationId xmlns:a16="http://schemas.microsoft.com/office/drawing/2014/main" id="{49B7CCCA-410C-460D-A222-E7F47EB3E5B4}"/>
              </a:ext>
            </a:extLst>
          </p:cNvPr>
          <p:cNvCxnSpPr/>
          <p:nvPr/>
        </p:nvCxnSpPr>
        <p:spPr>
          <a:xfrm flipH="1">
            <a:off x="3279775" y="5140325"/>
            <a:ext cx="196850" cy="50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Content Placeholder 6"/>
          <p:cNvSpPr>
            <a:spLocks/>
          </p:cNvSpPr>
          <p:nvPr/>
        </p:nvSpPr>
        <p:spPr bwMode="auto">
          <a:xfrm>
            <a:off x="2638425" y="5434013"/>
            <a:ext cx="1281113"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London</a:t>
            </a:r>
          </a:p>
        </p:txBody>
      </p:sp>
      <p:cxnSp>
        <p:nvCxnSpPr>
          <p:cNvPr id="56" name="Straight Arrow Connector 55">
            <a:extLst>
              <a:ext uri="{FF2B5EF4-FFF2-40B4-BE49-F238E27FC236}">
                <a16:creationId xmlns:a16="http://schemas.microsoft.com/office/drawing/2014/main" id="{FB25413C-DC0F-440C-B8FB-9F1CA0C69395}"/>
              </a:ext>
            </a:extLst>
          </p:cNvPr>
          <p:cNvCxnSpPr/>
          <p:nvPr/>
        </p:nvCxnSpPr>
        <p:spPr>
          <a:xfrm flipV="1">
            <a:off x="3819525" y="4813300"/>
            <a:ext cx="681038" cy="3794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6"/>
          <p:cNvSpPr>
            <a:spLocks/>
          </p:cNvSpPr>
          <p:nvPr/>
        </p:nvSpPr>
        <p:spPr bwMode="auto">
          <a:xfrm>
            <a:off x="4289425" y="4516438"/>
            <a:ext cx="1511300"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Richborough</a:t>
            </a:r>
          </a:p>
        </p:txBody>
      </p:sp>
      <p:cxnSp>
        <p:nvCxnSpPr>
          <p:cNvPr id="58" name="Straight Arrow Connector 57">
            <a:extLst>
              <a:ext uri="{FF2B5EF4-FFF2-40B4-BE49-F238E27FC236}">
                <a16:creationId xmlns:a16="http://schemas.microsoft.com/office/drawing/2014/main" id="{7E57E294-371C-4EBE-A13A-4E54A501B84C}"/>
              </a:ext>
            </a:extLst>
          </p:cNvPr>
          <p:cNvCxnSpPr/>
          <p:nvPr/>
        </p:nvCxnSpPr>
        <p:spPr>
          <a:xfrm>
            <a:off x="3700463" y="5327650"/>
            <a:ext cx="871537" cy="1254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Content Placeholder 6"/>
          <p:cNvSpPr>
            <a:spLocks/>
          </p:cNvSpPr>
          <p:nvPr/>
        </p:nvSpPr>
        <p:spPr bwMode="auto">
          <a:xfrm>
            <a:off x="4087813" y="5140325"/>
            <a:ext cx="1511300"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Dover</a:t>
            </a:r>
          </a:p>
        </p:txBody>
      </p:sp>
      <p:cxnSp>
        <p:nvCxnSpPr>
          <p:cNvPr id="60" name="Straight Arrow Connector 59">
            <a:extLst>
              <a:ext uri="{FF2B5EF4-FFF2-40B4-BE49-F238E27FC236}">
                <a16:creationId xmlns:a16="http://schemas.microsoft.com/office/drawing/2014/main" id="{AF863EE9-BD40-4E6A-A2FE-B51E6CD95BCC}"/>
              </a:ext>
            </a:extLst>
          </p:cNvPr>
          <p:cNvCxnSpPr/>
          <p:nvPr/>
        </p:nvCxnSpPr>
        <p:spPr>
          <a:xfrm>
            <a:off x="3519488" y="5322888"/>
            <a:ext cx="1065212" cy="517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Content Placeholder 6"/>
          <p:cNvSpPr>
            <a:spLocks/>
          </p:cNvSpPr>
          <p:nvPr/>
        </p:nvSpPr>
        <p:spPr bwMode="auto">
          <a:xfrm>
            <a:off x="4175125" y="5535613"/>
            <a:ext cx="1511300" cy="431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Lympne</a:t>
            </a:r>
          </a:p>
        </p:txBody>
      </p:sp>
      <p:sp>
        <p:nvSpPr>
          <p:cNvPr id="62" name="Content Placeholder 6"/>
          <p:cNvSpPr>
            <a:spLocks/>
          </p:cNvSpPr>
          <p:nvPr/>
        </p:nvSpPr>
        <p:spPr bwMode="auto">
          <a:xfrm>
            <a:off x="2811463" y="2386013"/>
            <a:ext cx="1555750" cy="10096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100">
                <a:solidFill>
                  <a:schemeClr val="bg1"/>
                </a:solidFill>
              </a:rPr>
              <a:t>The first roads linked ports with military centres.</a:t>
            </a:r>
          </a:p>
        </p:txBody>
      </p:sp>
      <p:sp>
        <p:nvSpPr>
          <p:cNvPr id="63" name="Content Placeholder 6"/>
          <p:cNvSpPr>
            <a:spLocks/>
          </p:cNvSpPr>
          <p:nvPr/>
        </p:nvSpPr>
        <p:spPr bwMode="auto">
          <a:xfrm>
            <a:off x="1165225" y="4854575"/>
            <a:ext cx="1281113"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Bath</a:t>
            </a:r>
          </a:p>
        </p:txBody>
      </p:sp>
      <p:cxnSp>
        <p:nvCxnSpPr>
          <p:cNvPr id="64" name="Straight Arrow Connector 63">
            <a:extLst>
              <a:ext uri="{FF2B5EF4-FFF2-40B4-BE49-F238E27FC236}">
                <a16:creationId xmlns:a16="http://schemas.microsoft.com/office/drawing/2014/main" id="{0D247940-2394-49F6-81C2-63CCA3979756}"/>
              </a:ext>
            </a:extLst>
          </p:cNvPr>
          <p:cNvCxnSpPr/>
          <p:nvPr/>
        </p:nvCxnSpPr>
        <p:spPr>
          <a:xfrm>
            <a:off x="1997075" y="5164138"/>
            <a:ext cx="982663" cy="285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34ECEAC-D579-4F49-8D92-8DC39E9CFFDF}"/>
              </a:ext>
            </a:extLst>
          </p:cNvPr>
          <p:cNvCxnSpPr/>
          <p:nvPr/>
        </p:nvCxnSpPr>
        <p:spPr>
          <a:xfrm flipV="1">
            <a:off x="3427413" y="3514725"/>
            <a:ext cx="1073150" cy="7302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Content Placeholder 6"/>
          <p:cNvSpPr>
            <a:spLocks/>
          </p:cNvSpPr>
          <p:nvPr/>
        </p:nvSpPr>
        <p:spPr bwMode="auto">
          <a:xfrm>
            <a:off x="4295775" y="3208338"/>
            <a:ext cx="1281113"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Lincoln</a:t>
            </a:r>
          </a:p>
        </p:txBody>
      </p:sp>
      <p:sp>
        <p:nvSpPr>
          <p:cNvPr id="67" name="Content Placeholder 6"/>
          <p:cNvSpPr>
            <a:spLocks/>
          </p:cNvSpPr>
          <p:nvPr/>
        </p:nvSpPr>
        <p:spPr bwMode="auto">
          <a:xfrm>
            <a:off x="4124325" y="3729038"/>
            <a:ext cx="1281113"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Leicester</a:t>
            </a:r>
          </a:p>
        </p:txBody>
      </p:sp>
      <p:cxnSp>
        <p:nvCxnSpPr>
          <p:cNvPr id="68" name="Straight Arrow Connector 67">
            <a:extLst>
              <a:ext uri="{FF2B5EF4-FFF2-40B4-BE49-F238E27FC236}">
                <a16:creationId xmlns:a16="http://schemas.microsoft.com/office/drawing/2014/main" id="{D9BDC93F-E66D-46AC-8410-6CA2AB6E5176}"/>
              </a:ext>
            </a:extLst>
          </p:cNvPr>
          <p:cNvCxnSpPr/>
          <p:nvPr/>
        </p:nvCxnSpPr>
        <p:spPr>
          <a:xfrm flipV="1">
            <a:off x="3179763" y="3663950"/>
            <a:ext cx="434975" cy="3794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E1DB415-F799-4FA0-9AB4-78F675AEB1D1}"/>
              </a:ext>
            </a:extLst>
          </p:cNvPr>
          <p:cNvCxnSpPr/>
          <p:nvPr/>
        </p:nvCxnSpPr>
        <p:spPr>
          <a:xfrm flipV="1">
            <a:off x="1909763" y="5503863"/>
            <a:ext cx="555625" cy="1190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Content Placeholder 6"/>
          <p:cNvSpPr>
            <a:spLocks/>
          </p:cNvSpPr>
          <p:nvPr/>
        </p:nvSpPr>
        <p:spPr bwMode="auto">
          <a:xfrm>
            <a:off x="1000125" y="5305425"/>
            <a:ext cx="1281113"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Exeter</a:t>
            </a:r>
          </a:p>
        </p:txBody>
      </p:sp>
      <p:cxnSp>
        <p:nvCxnSpPr>
          <p:cNvPr id="71" name="Straight Arrow Connector 70">
            <a:extLst>
              <a:ext uri="{FF2B5EF4-FFF2-40B4-BE49-F238E27FC236}">
                <a16:creationId xmlns:a16="http://schemas.microsoft.com/office/drawing/2014/main" id="{6A5F0D75-BE96-4866-B525-9A0F97B67BBB}"/>
              </a:ext>
            </a:extLst>
          </p:cNvPr>
          <p:cNvCxnSpPr/>
          <p:nvPr/>
        </p:nvCxnSpPr>
        <p:spPr>
          <a:xfrm>
            <a:off x="1968500" y="4692650"/>
            <a:ext cx="1012825" cy="793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Content Placeholder 6"/>
          <p:cNvSpPr>
            <a:spLocks/>
          </p:cNvSpPr>
          <p:nvPr/>
        </p:nvSpPr>
        <p:spPr bwMode="auto">
          <a:xfrm>
            <a:off x="912813" y="4375150"/>
            <a:ext cx="1281112"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Gloucester</a:t>
            </a:r>
          </a:p>
        </p:txBody>
      </p:sp>
      <p:cxnSp>
        <p:nvCxnSpPr>
          <p:cNvPr id="73" name="Straight Arrow Connector 72">
            <a:extLst>
              <a:ext uri="{FF2B5EF4-FFF2-40B4-BE49-F238E27FC236}">
                <a16:creationId xmlns:a16="http://schemas.microsoft.com/office/drawing/2014/main" id="{CA76F773-77AD-4340-966F-E47114DAA3B6}"/>
              </a:ext>
            </a:extLst>
          </p:cNvPr>
          <p:cNvCxnSpPr/>
          <p:nvPr/>
        </p:nvCxnSpPr>
        <p:spPr>
          <a:xfrm flipV="1">
            <a:off x="3579813" y="3667125"/>
            <a:ext cx="1073150" cy="7302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Content Placeholder 6"/>
          <p:cNvSpPr>
            <a:spLocks/>
          </p:cNvSpPr>
          <p:nvPr/>
        </p:nvSpPr>
        <p:spPr bwMode="auto">
          <a:xfrm>
            <a:off x="3124200" y="3332163"/>
            <a:ext cx="1281113"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York</a:t>
            </a:r>
          </a:p>
        </p:txBody>
      </p:sp>
      <p:cxnSp>
        <p:nvCxnSpPr>
          <p:cNvPr id="75" name="Straight Arrow Connector 74">
            <a:extLst>
              <a:ext uri="{FF2B5EF4-FFF2-40B4-BE49-F238E27FC236}">
                <a16:creationId xmlns:a16="http://schemas.microsoft.com/office/drawing/2014/main" id="{E54BAA56-7747-4073-8418-B1648DA1C938}"/>
              </a:ext>
            </a:extLst>
          </p:cNvPr>
          <p:cNvCxnSpPr/>
          <p:nvPr/>
        </p:nvCxnSpPr>
        <p:spPr>
          <a:xfrm flipH="1" flipV="1">
            <a:off x="1695450" y="3663950"/>
            <a:ext cx="1036638" cy="476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Content Placeholder 6"/>
          <p:cNvSpPr>
            <a:spLocks/>
          </p:cNvSpPr>
          <p:nvPr/>
        </p:nvSpPr>
        <p:spPr bwMode="auto">
          <a:xfrm>
            <a:off x="809625" y="3933825"/>
            <a:ext cx="1281113" cy="431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Chester</a:t>
            </a:r>
          </a:p>
        </p:txBody>
      </p:sp>
      <p:cxnSp>
        <p:nvCxnSpPr>
          <p:cNvPr id="77" name="Straight Arrow Connector 76">
            <a:extLst>
              <a:ext uri="{FF2B5EF4-FFF2-40B4-BE49-F238E27FC236}">
                <a16:creationId xmlns:a16="http://schemas.microsoft.com/office/drawing/2014/main" id="{33AA1431-A5EA-4267-968D-D4D004332F62}"/>
              </a:ext>
            </a:extLst>
          </p:cNvPr>
          <p:cNvCxnSpPr/>
          <p:nvPr/>
        </p:nvCxnSpPr>
        <p:spPr>
          <a:xfrm flipH="1" flipV="1">
            <a:off x="1766888" y="4222750"/>
            <a:ext cx="1084262" cy="192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Content Placeholder 6"/>
          <p:cNvSpPr>
            <a:spLocks/>
          </p:cNvSpPr>
          <p:nvPr/>
        </p:nvSpPr>
        <p:spPr bwMode="auto">
          <a:xfrm>
            <a:off x="768350" y="3362325"/>
            <a:ext cx="1281113"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Carlisle</a:t>
            </a:r>
          </a:p>
        </p:txBody>
      </p:sp>
      <p:sp>
        <p:nvSpPr>
          <p:cNvPr id="80" name="Content Placeholder 6">
            <a:extLst>
              <a:ext uri="{FF2B5EF4-FFF2-40B4-BE49-F238E27FC236}">
                <a16:creationId xmlns:a16="http://schemas.microsoft.com/office/drawing/2014/main" id="{ADB73FBF-A62C-44EB-AAEC-41453C793176}"/>
              </a:ext>
            </a:extLst>
          </p:cNvPr>
          <p:cNvSpPr txBox="1">
            <a:spLocks/>
          </p:cNvSpPr>
          <p:nvPr/>
        </p:nvSpPr>
        <p:spPr>
          <a:xfrm>
            <a:off x="8640541" y="4110462"/>
            <a:ext cx="2787650" cy="2233613"/>
          </a:xfrm>
          <a:prstGeom prst="roundRect">
            <a:avLst>
              <a:gd name="adj" fmla="val 2585"/>
            </a:avLst>
          </a:prstGeom>
          <a:noFill/>
          <a:ln w="25400">
            <a:noFill/>
          </a:ln>
        </p:spPr>
        <p:txBody>
          <a:bodyPr lIns="252000" tIns="252000" rIns="252000" bIns="252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GB" dirty="0">
                <a:latin typeface="Comic Sans MS" panose="030F0702030302020204" pitchFamily="66" charset="0"/>
              </a:rPr>
              <a:t>Other Routes</a:t>
            </a:r>
          </a:p>
          <a:p>
            <a:pPr fontAlgn="auto">
              <a:spcAft>
                <a:spcPts val="0"/>
              </a:spcAft>
              <a:defRPr/>
            </a:pPr>
            <a:r>
              <a:rPr lang="en-GB" sz="1400" dirty="0">
                <a:latin typeface="Comic Sans MS" panose="030F0702030302020204" pitchFamily="66" charset="0"/>
              </a:rPr>
              <a:t>Chester to York</a:t>
            </a:r>
          </a:p>
          <a:p>
            <a:pPr fontAlgn="auto">
              <a:spcAft>
                <a:spcPts val="0"/>
              </a:spcAft>
              <a:defRPr/>
            </a:pPr>
            <a:r>
              <a:rPr lang="en-GB" sz="1400" dirty="0">
                <a:latin typeface="Comic Sans MS" panose="030F0702030302020204" pitchFamily="66" charset="0"/>
              </a:rPr>
              <a:t>London to Lincoln to York</a:t>
            </a:r>
          </a:p>
          <a:p>
            <a:pPr fontAlgn="auto">
              <a:spcAft>
                <a:spcPts val="0"/>
              </a:spcAft>
              <a:defRPr/>
            </a:pPr>
            <a:r>
              <a:rPr lang="en-GB" sz="1400" dirty="0">
                <a:latin typeface="Comic Sans MS" panose="030F0702030302020204" pitchFamily="66" charset="0"/>
              </a:rPr>
              <a:t>Chester to Carlisle </a:t>
            </a:r>
          </a:p>
        </p:txBody>
      </p:sp>
    </p:spTree>
    <p:extLst>
      <p:ext uri="{BB962C8B-B14F-4D97-AF65-F5344CB8AC3E}">
        <p14:creationId xmlns:p14="http://schemas.microsoft.com/office/powerpoint/2010/main" val="2030068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272218" y="275886"/>
            <a:ext cx="9579429" cy="4524315"/>
          </a:xfrm>
          <a:prstGeom prst="rect">
            <a:avLst/>
          </a:prstGeom>
          <a:noFill/>
        </p:spPr>
        <p:txBody>
          <a:bodyPr wrap="square" rtlCol="0">
            <a:spAutoFit/>
          </a:bodyPr>
          <a:lstStyle/>
          <a:p>
            <a:pPr algn="ctr"/>
            <a:r>
              <a:rPr lang="en-GB" sz="4800" u="sng" dirty="0">
                <a:latin typeface="Comic Sans MS" panose="030F0702030302020204" pitchFamily="66" charset="0"/>
              </a:rPr>
              <a:t>I can explain the impact Romans had on Britain</a:t>
            </a:r>
          </a:p>
          <a:p>
            <a:pPr algn="ctr"/>
            <a:endParaRPr lang="en-GB" sz="4800" b="1" u="sng" dirty="0">
              <a:latin typeface="Comic Sans MS" panose="030F0702030302020204" pitchFamily="66" charset="0"/>
            </a:endParaRPr>
          </a:p>
          <a:p>
            <a:pPr algn="ctr"/>
            <a:endParaRPr lang="en-GB" sz="4800" b="1" u="sng" dirty="0" smtClean="0">
              <a:latin typeface="Comic Sans MS" panose="030F0702030302020204" pitchFamily="66" charset="0"/>
            </a:endParaRPr>
          </a:p>
          <a:p>
            <a:pPr algn="ctr"/>
            <a:endParaRPr lang="en-GB" altLang="en-US" sz="4800" dirty="0"/>
          </a:p>
          <a:p>
            <a:pPr algn="ctr"/>
            <a:endParaRPr lang="en-GB" sz="4800" dirty="0">
              <a:latin typeface="Comic Sans MS" panose="030F0702030302020204" pitchFamily="66" charset="0"/>
            </a:endParaRPr>
          </a:p>
        </p:txBody>
      </p:sp>
      <p:sp>
        <p:nvSpPr>
          <p:cNvPr id="8" name="Title 5">
            <a:extLst>
              <a:ext uri="{FF2B5EF4-FFF2-40B4-BE49-F238E27FC236}">
                <a16:creationId xmlns:a16="http://schemas.microsoft.com/office/drawing/2014/main" id="{63788C31-E3B0-4FAC-A577-6643BC2F35CF}"/>
              </a:ext>
            </a:extLst>
          </p:cNvPr>
          <p:cNvSpPr txBox="1">
            <a:spLocks/>
          </p:cNvSpPr>
          <p:nvPr/>
        </p:nvSpPr>
        <p:spPr>
          <a:xfrm>
            <a:off x="1970182" y="1911599"/>
            <a:ext cx="8220075" cy="869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dirty="0" smtClean="0">
                <a:latin typeface="Comic Sans MS" panose="030F0702030302020204" pitchFamily="66" charset="0"/>
              </a:rPr>
              <a:t>Mapping Roman Roads</a:t>
            </a:r>
            <a:endParaRPr lang="en-GB" sz="2400" dirty="0">
              <a:latin typeface="Comic Sans MS" panose="030F0702030302020204" pitchFamily="66" charset="0"/>
            </a:endParaRPr>
          </a:p>
        </p:txBody>
      </p:sp>
      <p:sp>
        <p:nvSpPr>
          <p:cNvPr id="10" name="Content Placeholder 6">
            <a:extLst>
              <a:ext uri="{FF2B5EF4-FFF2-40B4-BE49-F238E27FC236}">
                <a16:creationId xmlns:a16="http://schemas.microsoft.com/office/drawing/2014/main" id="{7C33BA49-653D-4624-A1D2-CF1D616AE244}"/>
              </a:ext>
            </a:extLst>
          </p:cNvPr>
          <p:cNvSpPr txBox="1">
            <a:spLocks/>
          </p:cNvSpPr>
          <p:nvPr/>
        </p:nvSpPr>
        <p:spPr>
          <a:xfrm>
            <a:off x="642300" y="2068483"/>
            <a:ext cx="8729553" cy="18367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300000"/>
              </a:lnSpc>
              <a:defRPr/>
            </a:pPr>
            <a:r>
              <a:rPr lang="en-GB" sz="2800" dirty="0" smtClean="0">
                <a:latin typeface="Comic Sans MS" panose="030F0702030302020204" pitchFamily="66" charset="0"/>
              </a:rPr>
              <a:t>      Activity</a:t>
            </a:r>
          </a:p>
          <a:p>
            <a:pPr>
              <a:defRPr/>
            </a:pPr>
            <a:r>
              <a:rPr lang="en-GB" sz="2800" dirty="0" smtClean="0">
                <a:latin typeface="Comic Sans MS" panose="030F0702030302020204" pitchFamily="66" charset="0"/>
              </a:rPr>
              <a:t>Use an atlas to locate the start and finish points of the Romans roads on your sheet.</a:t>
            </a:r>
          </a:p>
          <a:p>
            <a:pPr>
              <a:defRPr/>
            </a:pPr>
            <a:r>
              <a:rPr lang="en-GB" sz="2800" dirty="0" smtClean="0">
                <a:latin typeface="Comic Sans MS" panose="030F0702030302020204" pitchFamily="66" charset="0"/>
              </a:rPr>
              <a:t>Mark and label the places on your map and then draw and label the road.</a:t>
            </a:r>
          </a:p>
          <a:p>
            <a:pPr>
              <a:defRPr/>
            </a:pPr>
            <a:r>
              <a:rPr lang="en-GB" sz="2800" dirty="0" smtClean="0">
                <a:latin typeface="Comic Sans MS" panose="030F0702030302020204" pitchFamily="66" charset="0"/>
              </a:rPr>
              <a:t>Use a different colour for each road.</a:t>
            </a:r>
            <a:endParaRPr lang="en-GB" sz="2800" dirty="0">
              <a:latin typeface="Comic Sans MS" panose="030F0702030302020204" pitchFamily="66" charset="0"/>
            </a:endParaRPr>
          </a:p>
        </p:txBody>
      </p:sp>
      <p:pic>
        <p:nvPicPr>
          <p:cNvPr id="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7699" y="3790057"/>
            <a:ext cx="38195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08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3594" y="0"/>
            <a:ext cx="11557394" cy="6001643"/>
          </a:xfrm>
          <a:prstGeom prst="rect">
            <a:avLst/>
          </a:prstGeom>
        </p:spPr>
        <p:txBody>
          <a:bodyPr wrap="square">
            <a:spAutoFit/>
          </a:bodyPr>
          <a:lstStyle/>
          <a:p>
            <a:pPr algn="ctr"/>
            <a:r>
              <a:rPr lang="en-GB" sz="9600" u="sng" dirty="0" smtClean="0">
                <a:effectLst>
                  <a:outerShdw blurRad="38100" dist="38100" dir="2700000" algn="tl">
                    <a:srgbClr val="000000">
                      <a:alpha val="43137"/>
                    </a:srgbClr>
                  </a:outerShdw>
                </a:effectLst>
                <a:latin typeface="Comic Sans MS" panose="030F0702030302020204" pitchFamily="66" charset="0"/>
              </a:rPr>
              <a:t>Plenary- let’s watch</a:t>
            </a:r>
          </a:p>
          <a:p>
            <a:endParaRPr lang="en-GB" sz="9600" u="sng" dirty="0" smtClean="0">
              <a:effectLst>
                <a:outerShdw blurRad="38100" dist="38100" dir="2700000" algn="tl">
                  <a:srgbClr val="000000">
                    <a:alpha val="43137"/>
                  </a:srgbClr>
                </a:outerShdw>
              </a:effectLst>
              <a:latin typeface="Comic Sans MS" panose="030F0702030302020204" pitchFamily="66" charset="0"/>
            </a:endParaRPr>
          </a:p>
          <a:p>
            <a:endParaRPr lang="en-GB" sz="9600" u="sng" dirty="0" smtClean="0">
              <a:effectLst>
                <a:outerShdw blurRad="38100" dist="38100" dir="2700000" algn="tl">
                  <a:srgbClr val="000000">
                    <a:alpha val="43137"/>
                  </a:srgbClr>
                </a:outerShdw>
              </a:effectLst>
              <a:latin typeface="Comic Sans MS" panose="030F0702030302020204" pitchFamily="66" charset="0"/>
            </a:endParaRPr>
          </a:p>
          <a:p>
            <a:endParaRPr lang="en-GB" sz="9600" u="sng" dirty="0">
              <a:effectLst>
                <a:outerShdw blurRad="38100" dist="38100" dir="2700000" algn="tl">
                  <a:srgbClr val="000000">
                    <a:alpha val="43137"/>
                  </a:srgbClr>
                </a:outerShdw>
              </a:effectLst>
              <a:latin typeface="Comic Sans MS" panose="030F0702030302020204" pitchFamily="66" charset="0"/>
            </a:endParaRPr>
          </a:p>
        </p:txBody>
      </p:sp>
      <p:sp>
        <p:nvSpPr>
          <p:cNvPr id="6" name="Rectangle 1"/>
          <p:cNvSpPr>
            <a:spLocks noChangeArrowheads="1"/>
          </p:cNvSpPr>
          <p:nvPr/>
        </p:nvSpPr>
        <p:spPr bwMode="auto">
          <a:xfrm>
            <a:off x="1828582" y="3640495"/>
            <a:ext cx="8997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3600" dirty="0">
                <a:solidFill>
                  <a:schemeClr val="tx1"/>
                </a:solidFill>
                <a:hlinkClick r:id="rId3"/>
              </a:rPr>
              <a:t>https://www.bbc.co.uk/education/clips/zq49wmn</a:t>
            </a:r>
            <a:r>
              <a:rPr lang="en-GB" altLang="en-US" sz="3600" dirty="0">
                <a:solidFill>
                  <a:schemeClr val="tx1"/>
                </a:solidFill>
              </a:rPr>
              <a:t> </a:t>
            </a:r>
          </a:p>
        </p:txBody>
      </p:sp>
      <p:sp>
        <p:nvSpPr>
          <p:cNvPr id="7" name="Rectangle 1"/>
          <p:cNvSpPr>
            <a:spLocks noChangeArrowheads="1"/>
          </p:cNvSpPr>
          <p:nvPr/>
        </p:nvSpPr>
        <p:spPr bwMode="auto">
          <a:xfrm>
            <a:off x="1787235" y="2600381"/>
            <a:ext cx="86020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GB" altLang="en-US" sz="3600" dirty="0">
                <a:hlinkClick r:id="rId4"/>
              </a:rPr>
              <a:t>https://</a:t>
            </a:r>
            <a:r>
              <a:rPr lang="en-GB" altLang="en-US" sz="3600" dirty="0" smtClean="0">
                <a:hlinkClick r:id="rId4"/>
              </a:rPr>
              <a:t>www.bbc.co.uk/education/clips/z3kkd2p</a:t>
            </a:r>
            <a:endParaRPr lang="en-GB" altLang="en-US" sz="3600" dirty="0" smtClean="0"/>
          </a:p>
          <a:p>
            <a:endParaRPr lang="en-GB" altLang="en-US" sz="3600" dirty="0"/>
          </a:p>
        </p:txBody>
      </p:sp>
    </p:spTree>
    <p:extLst>
      <p:ext uri="{BB962C8B-B14F-4D97-AF65-F5344CB8AC3E}">
        <p14:creationId xmlns:p14="http://schemas.microsoft.com/office/powerpoint/2010/main" val="145842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900989"/>
            <a:ext cx="12323717" cy="2554545"/>
          </a:xfrm>
          <a:prstGeom prst="rect">
            <a:avLst/>
          </a:prstGeom>
          <a:solidFill>
            <a:schemeClr val="accent3">
              <a:lumMod val="20000"/>
              <a:lumOff val="80000"/>
              <a:alpha val="60000"/>
            </a:schemeClr>
          </a:solidFill>
        </p:spPr>
        <p:txBody>
          <a:bodyPr wrap="square" lIns="91440" tIns="45720" rIns="91440" bIns="45720">
            <a:spAutoFit/>
          </a:bodyPr>
          <a:lstStyle/>
          <a:p>
            <a:pPr algn="ctr"/>
            <a:r>
              <a:rPr lang="en-US" sz="8000" b="1" cap="none" spc="50" dirty="0" smtClean="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rPr>
              <a:t>So what did THE ROMANS do for us?</a:t>
            </a:r>
            <a:endParaRPr lang="en-US" sz="8000" b="1" cap="none" spc="50" dirty="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3569843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071308" y="165788"/>
            <a:ext cx="8727142" cy="1569660"/>
          </a:xfrm>
          <a:prstGeom prst="rect">
            <a:avLst/>
          </a:prstGeom>
          <a:noFill/>
        </p:spPr>
        <p:txBody>
          <a:bodyPr wrap="square" rtlCol="0">
            <a:spAutoFit/>
          </a:bodyPr>
          <a:lstStyle/>
          <a:p>
            <a:r>
              <a:rPr lang="en-GB" sz="9600" dirty="0" smtClean="0">
                <a:effectLst>
                  <a:outerShdw blurRad="38100" dist="38100" dir="2700000" algn="tl">
                    <a:srgbClr val="000000">
                      <a:alpha val="43137"/>
                    </a:srgbClr>
                  </a:outerShdw>
                </a:effectLst>
                <a:latin typeface="Comic Sans MS" panose="030F0702030302020204" pitchFamily="66" charset="0"/>
              </a:rPr>
              <a:t>Lesson 6</a:t>
            </a:r>
            <a:endParaRPr lang="en-GB" sz="9600" dirty="0">
              <a:effectLst>
                <a:outerShdw blurRad="38100" dist="38100" dir="2700000" algn="tl">
                  <a:srgbClr val="000000">
                    <a:alpha val="43137"/>
                  </a:srgbClr>
                </a:outerShdw>
              </a:effectLst>
              <a:latin typeface="Comic Sans MS" panose="030F0702030302020204" pitchFamily="66" charset="0"/>
            </a:endParaRPr>
          </a:p>
        </p:txBody>
      </p:sp>
      <p:pic>
        <p:nvPicPr>
          <p:cNvPr id="1026" name="Picture 2" descr="Image result for roman ro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725" y="1753318"/>
            <a:ext cx="8014902" cy="4429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92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272218" y="275886"/>
            <a:ext cx="9579429" cy="6001643"/>
          </a:xfrm>
          <a:prstGeom prst="rect">
            <a:avLst/>
          </a:prstGeom>
          <a:noFill/>
        </p:spPr>
        <p:txBody>
          <a:bodyPr wrap="square" rtlCol="0">
            <a:spAutoFit/>
          </a:bodyPr>
          <a:lstStyle/>
          <a:p>
            <a:pPr algn="ctr"/>
            <a:r>
              <a:rPr lang="en-GB" sz="4800" u="sng" dirty="0" smtClean="0">
                <a:latin typeface="Comic Sans MS" panose="030F0702030302020204" pitchFamily="66" charset="0"/>
              </a:rPr>
              <a:t>I can explain the impact Romans had on Britain</a:t>
            </a:r>
          </a:p>
          <a:p>
            <a:pPr algn="ctr"/>
            <a:endParaRPr lang="en-GB" sz="4800" u="sng" dirty="0">
              <a:latin typeface="Comic Sans MS" panose="030F0702030302020204" pitchFamily="66" charset="0"/>
            </a:endParaRPr>
          </a:p>
          <a:p>
            <a:pPr algn="ctr"/>
            <a:r>
              <a:rPr lang="en-GB" sz="4800" dirty="0" smtClean="0">
                <a:latin typeface="Comic Sans MS" panose="030F0702030302020204" pitchFamily="66" charset="0"/>
              </a:rPr>
              <a:t>Any ideas?</a:t>
            </a:r>
          </a:p>
          <a:p>
            <a:pPr algn="ctr"/>
            <a:endParaRPr lang="en-GB" sz="4800" b="1" u="sng" dirty="0">
              <a:latin typeface="Comic Sans MS" panose="030F0702030302020204" pitchFamily="66" charset="0"/>
            </a:endParaRPr>
          </a:p>
          <a:p>
            <a:pPr algn="ctr"/>
            <a:endParaRPr lang="en-GB" sz="4800" b="1" u="sng" dirty="0" smtClean="0">
              <a:latin typeface="Comic Sans MS" panose="030F0702030302020204" pitchFamily="66" charset="0"/>
            </a:endParaRPr>
          </a:p>
          <a:p>
            <a:pPr algn="ctr"/>
            <a:endParaRPr lang="en-GB" altLang="en-US" sz="4800" dirty="0"/>
          </a:p>
          <a:p>
            <a:pPr algn="ctr"/>
            <a:endParaRPr lang="en-GB" sz="4800" dirty="0">
              <a:latin typeface="Comic Sans MS" panose="030F0702030302020204" pitchFamily="66" charset="0"/>
            </a:endParaRPr>
          </a:p>
        </p:txBody>
      </p:sp>
    </p:spTree>
    <p:extLst>
      <p:ext uri="{BB962C8B-B14F-4D97-AF65-F5344CB8AC3E}">
        <p14:creationId xmlns:p14="http://schemas.microsoft.com/office/powerpoint/2010/main" val="1495372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r="1180"/>
          <a:stretch>
            <a:fillRect/>
          </a:stretch>
        </p:blipFill>
        <p:spPr bwMode="auto">
          <a:xfrm>
            <a:off x="1881277" y="631825"/>
            <a:ext cx="8137525"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10A56D02-B540-4210-B200-4BB2CADDC502}"/>
              </a:ext>
            </a:extLst>
          </p:cNvPr>
          <p:cNvSpPr/>
          <p:nvPr/>
        </p:nvSpPr>
        <p:spPr>
          <a:xfrm>
            <a:off x="503238" y="168309"/>
            <a:ext cx="10997596" cy="2354229"/>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Title 5">
            <a:extLst>
              <a:ext uri="{FF2B5EF4-FFF2-40B4-BE49-F238E27FC236}">
                <a16:creationId xmlns:a16="http://schemas.microsoft.com/office/drawing/2014/main" id="{70D75797-826D-4434-92F9-A396054CDDD8}"/>
              </a:ext>
            </a:extLst>
          </p:cNvPr>
          <p:cNvSpPr txBox="1">
            <a:spLocks/>
          </p:cNvSpPr>
          <p:nvPr/>
        </p:nvSpPr>
        <p:spPr>
          <a:xfrm>
            <a:off x="1798727" y="137319"/>
            <a:ext cx="8220075" cy="86995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dirty="0" smtClean="0">
                <a:latin typeface="Comic Sans MS" panose="030F0702030302020204" pitchFamily="66" charset="0"/>
              </a:rPr>
              <a:t>Before the Roman Roads</a:t>
            </a:r>
            <a:endParaRPr lang="en-GB" altLang="en-US" dirty="0">
              <a:latin typeface="Comic Sans MS" panose="030F0702030302020204" pitchFamily="66" charset="0"/>
            </a:endParaRPr>
          </a:p>
        </p:txBody>
      </p:sp>
      <p:sp>
        <p:nvSpPr>
          <p:cNvPr id="14" name="Content Placeholder 6"/>
          <p:cNvSpPr txBox="1">
            <a:spLocks/>
          </p:cNvSpPr>
          <p:nvPr/>
        </p:nvSpPr>
        <p:spPr>
          <a:xfrm>
            <a:off x="461963" y="948532"/>
            <a:ext cx="11038871" cy="14954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sz="1800" dirty="0" smtClean="0">
                <a:latin typeface="Comic Sans MS" panose="030F0702030302020204" pitchFamily="66" charset="0"/>
              </a:rPr>
              <a:t>Before the Romans arrived, Britain had no proper roads. The Celts rode           horses, walked and travelled in carts pulled by oxen along paths and tracks. These paths and tracks connected local farms and hamlets, and there were some longer routes for trade. These tracks were often in very poor condition.</a:t>
            </a:r>
          </a:p>
          <a:p>
            <a:r>
              <a:rPr lang="en-GB" altLang="en-US" sz="1800" dirty="0" smtClean="0">
                <a:latin typeface="Comic Sans MS" panose="030F0702030302020204" pitchFamily="66" charset="0"/>
              </a:rPr>
              <a:t>If the Romans had not built the roads, how do you think this would change our lives today?</a:t>
            </a:r>
          </a:p>
        </p:txBody>
      </p:sp>
      <p:sp>
        <p:nvSpPr>
          <p:cNvPr id="15" name="Oval 14">
            <a:extLst>
              <a:ext uri="{FF2B5EF4-FFF2-40B4-BE49-F238E27FC236}">
                <a16:creationId xmlns:a16="http://schemas.microsoft.com/office/drawing/2014/main" id="{90610136-39E3-4912-8747-BF53A4B95C24}"/>
              </a:ext>
            </a:extLst>
          </p:cNvPr>
          <p:cNvSpPr/>
          <p:nvPr/>
        </p:nvSpPr>
        <p:spPr>
          <a:xfrm>
            <a:off x="1076146" y="3299145"/>
            <a:ext cx="2898775" cy="2625725"/>
          </a:xfrm>
          <a:prstGeom prst="ellipse">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6" name="Content Placeholder 6"/>
          <p:cNvSpPr>
            <a:spLocks/>
          </p:cNvSpPr>
          <p:nvPr/>
        </p:nvSpPr>
        <p:spPr bwMode="auto">
          <a:xfrm>
            <a:off x="1295221" y="3395603"/>
            <a:ext cx="2679700" cy="14970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marL="342900" indent="-3429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buFont typeface="Sassoon Infant Md" panose="02000603050000020003" pitchFamily="50" charset="0"/>
              <a:buAutoNum type="arabicPeriod"/>
            </a:pPr>
            <a:r>
              <a:rPr lang="en-GB" altLang="en-US" dirty="0">
                <a:latin typeface="Comic Sans MS" panose="030F0702030302020204" pitchFamily="66" charset="0"/>
              </a:rPr>
              <a:t>Why do you think the Romans wanted to build new roads?</a:t>
            </a:r>
          </a:p>
          <a:p>
            <a:pPr eaLnBrk="1" hangingPunct="1">
              <a:buFont typeface="Sassoon Infant Md" panose="02000603050000020003" pitchFamily="50" charset="0"/>
              <a:buAutoNum type="arabicPeriod"/>
            </a:pPr>
            <a:r>
              <a:rPr lang="en-GB" altLang="en-US" dirty="0">
                <a:latin typeface="Comic Sans MS" panose="030F0702030302020204" pitchFamily="66" charset="0"/>
              </a:rPr>
              <a:t>Can you think of 3 possible reasons?</a:t>
            </a:r>
          </a:p>
        </p:txBody>
      </p:sp>
    </p:spTree>
    <p:extLst>
      <p:ext uri="{BB962C8B-B14F-4D97-AF65-F5344CB8AC3E}">
        <p14:creationId xmlns:p14="http://schemas.microsoft.com/office/powerpoint/2010/main" val="3693079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a:extLst>
              <a:ext uri="{FF2B5EF4-FFF2-40B4-BE49-F238E27FC236}">
                <a16:creationId xmlns:a16="http://schemas.microsoft.com/office/drawing/2014/main" id="{552E5FD9-26BF-4253-89DD-460584B8CDC5}"/>
              </a:ext>
            </a:extLst>
          </p:cNvPr>
          <p:cNvSpPr txBox="1">
            <a:spLocks/>
          </p:cNvSpPr>
          <p:nvPr/>
        </p:nvSpPr>
        <p:spPr>
          <a:xfrm>
            <a:off x="1873876" y="846675"/>
            <a:ext cx="8220075" cy="8715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mtClean="0">
                <a:latin typeface="Comic Sans MS" panose="030F0702030302020204" pitchFamily="66" charset="0"/>
              </a:rPr>
              <a:t>Roman Roads</a:t>
            </a:r>
            <a:br>
              <a:rPr lang="en-GB" smtClean="0">
                <a:latin typeface="Comic Sans MS" panose="030F0702030302020204" pitchFamily="66" charset="0"/>
              </a:rPr>
            </a:br>
            <a:r>
              <a:rPr lang="en-GB" sz="2400" smtClean="0">
                <a:latin typeface="Comic Sans MS" panose="030F0702030302020204" pitchFamily="66" charset="0"/>
              </a:rPr>
              <a:t>Why did the Romans want better roads?</a:t>
            </a:r>
            <a:endParaRPr lang="en-GB" sz="2400" dirty="0">
              <a:latin typeface="Comic Sans MS" panose="030F0702030302020204" pitchFamily="66" charset="0"/>
            </a:endParaRPr>
          </a:p>
        </p:txBody>
      </p:sp>
      <p:sp>
        <p:nvSpPr>
          <p:cNvPr id="6" name="Content Placeholder 6"/>
          <p:cNvSpPr txBox="1">
            <a:spLocks/>
          </p:cNvSpPr>
          <p:nvPr/>
        </p:nvSpPr>
        <p:spPr>
          <a:xfrm>
            <a:off x="2040564" y="1594387"/>
            <a:ext cx="7885112" cy="661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smtClean="0">
                <a:latin typeface="Comic Sans MS" panose="030F0702030302020204" pitchFamily="66" charset="0"/>
              </a:rPr>
              <a:t>Did you think of any of these reasons?</a:t>
            </a:r>
          </a:p>
        </p:txBody>
      </p:sp>
      <p:grpSp>
        <p:nvGrpSpPr>
          <p:cNvPr id="7" name="Group 6"/>
          <p:cNvGrpSpPr>
            <a:grpSpLocks/>
          </p:cNvGrpSpPr>
          <p:nvPr/>
        </p:nvGrpSpPr>
        <p:grpSpPr bwMode="auto">
          <a:xfrm>
            <a:off x="1127167" y="1810288"/>
            <a:ext cx="5064709" cy="3514725"/>
            <a:chOff x="749243" y="1718816"/>
            <a:chExt cx="5064420" cy="3515865"/>
          </a:xfrm>
        </p:grpSpPr>
        <p:grpSp>
          <p:nvGrpSpPr>
            <p:cNvPr id="8" name="Group 19"/>
            <p:cNvGrpSpPr>
              <a:grpSpLocks/>
            </p:cNvGrpSpPr>
            <p:nvPr/>
          </p:nvGrpSpPr>
          <p:grpSpPr bwMode="auto">
            <a:xfrm>
              <a:off x="1874717" y="2546659"/>
              <a:ext cx="3938946" cy="999961"/>
              <a:chOff x="1874717" y="2546659"/>
              <a:chExt cx="3938946" cy="999961"/>
            </a:xfrm>
          </p:grpSpPr>
          <p:sp>
            <p:nvSpPr>
              <p:cNvPr id="10" name="Rectangle 9">
                <a:extLst>
                  <a:ext uri="{FF2B5EF4-FFF2-40B4-BE49-F238E27FC236}">
                    <a16:creationId xmlns:a16="http://schemas.microsoft.com/office/drawing/2014/main" id="{677C3C8A-051F-427C-BF97-8EE7AD5AACEB}"/>
                  </a:ext>
                </a:extLst>
              </p:cNvPr>
              <p:cNvSpPr/>
              <p:nvPr/>
            </p:nvSpPr>
            <p:spPr>
              <a:xfrm>
                <a:off x="1874717" y="2739909"/>
                <a:ext cx="3938946" cy="806711"/>
              </a:xfrm>
              <a:prstGeom prst="rect">
                <a:avLst/>
              </a:prstGeom>
              <a:solidFill>
                <a:srgbClr val="D4E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1" name="Content Placeholder 6"/>
              <p:cNvSpPr>
                <a:spLocks/>
              </p:cNvSpPr>
              <p:nvPr/>
            </p:nvSpPr>
            <p:spPr bwMode="auto">
              <a:xfrm>
                <a:off x="2411452" y="2546659"/>
                <a:ext cx="3231464" cy="97974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dirty="0">
                    <a:latin typeface="Comic Sans MS" panose="030F0702030302020204" pitchFamily="66" charset="0"/>
                  </a:rPr>
                  <a:t>Troops could be quickly moved from one place to another.</a:t>
                </a:r>
              </a:p>
            </p:txBody>
          </p:sp>
        </p:grpSp>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243" y="1718816"/>
              <a:ext cx="1757347" cy="35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a:off x="6191876" y="3808950"/>
            <a:ext cx="3603625" cy="2322512"/>
            <a:chOff x="4775075" y="3770313"/>
            <a:chExt cx="3603701" cy="2322512"/>
          </a:xfrm>
        </p:grpSpPr>
        <p:grpSp>
          <p:nvGrpSpPr>
            <p:cNvPr id="13" name="Group 22"/>
            <p:cNvGrpSpPr>
              <a:grpSpLocks/>
            </p:cNvGrpSpPr>
            <p:nvPr/>
          </p:nvGrpSpPr>
          <p:grpSpPr bwMode="auto">
            <a:xfrm>
              <a:off x="4775075" y="4391362"/>
              <a:ext cx="3308653" cy="980072"/>
              <a:chOff x="4975321" y="4317470"/>
              <a:chExt cx="3307664" cy="979743"/>
            </a:xfrm>
          </p:grpSpPr>
          <p:sp>
            <p:nvSpPr>
              <p:cNvPr id="15" name="Rectangle 14">
                <a:extLst>
                  <a:ext uri="{FF2B5EF4-FFF2-40B4-BE49-F238E27FC236}">
                    <a16:creationId xmlns:a16="http://schemas.microsoft.com/office/drawing/2014/main" id="{A17F4EF7-1A5F-4B8C-95FA-71471A764CC5}"/>
                  </a:ext>
                </a:extLst>
              </p:cNvPr>
              <p:cNvSpPr/>
              <p:nvPr/>
            </p:nvSpPr>
            <p:spPr>
              <a:xfrm>
                <a:off x="5187987" y="4488526"/>
                <a:ext cx="3094765" cy="809353"/>
              </a:xfrm>
              <a:prstGeom prst="rect">
                <a:avLst/>
              </a:prstGeom>
              <a:solidFill>
                <a:srgbClr val="D4E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6" name="Content Placeholder 6"/>
              <p:cNvSpPr>
                <a:spLocks/>
              </p:cNvSpPr>
              <p:nvPr/>
            </p:nvSpPr>
            <p:spPr bwMode="auto">
              <a:xfrm>
                <a:off x="4975321" y="4317470"/>
                <a:ext cx="3060058" cy="97974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dirty="0">
                    <a:latin typeface="Comic Sans MS" panose="030F0702030302020204" pitchFamily="66" charset="0"/>
                  </a:rPr>
                  <a:t>Better links between places was good for trading.</a:t>
                </a:r>
              </a:p>
            </p:txBody>
          </p:sp>
        </p:grpSp>
        <p:pic>
          <p:nvPicPr>
            <p:cNvPr id="1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1824" y="3770313"/>
              <a:ext cx="179695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6233151" y="2262725"/>
            <a:ext cx="3824288" cy="2111375"/>
            <a:chOff x="4816110" y="2223752"/>
            <a:chExt cx="3824653" cy="2112091"/>
          </a:xfrm>
        </p:grpSpPr>
        <p:grpSp>
          <p:nvGrpSpPr>
            <p:cNvPr id="18" name="Group 20"/>
            <p:cNvGrpSpPr>
              <a:grpSpLocks/>
            </p:cNvGrpSpPr>
            <p:nvPr/>
          </p:nvGrpSpPr>
          <p:grpSpPr bwMode="auto">
            <a:xfrm>
              <a:off x="5491635" y="2466874"/>
              <a:ext cx="3149128" cy="1040014"/>
              <a:chOff x="5491635" y="2466874"/>
              <a:chExt cx="3149128" cy="1040014"/>
            </a:xfrm>
          </p:grpSpPr>
          <p:sp>
            <p:nvSpPr>
              <p:cNvPr id="20" name="Rectangle 19">
                <a:extLst>
                  <a:ext uri="{FF2B5EF4-FFF2-40B4-BE49-F238E27FC236}">
                    <a16:creationId xmlns:a16="http://schemas.microsoft.com/office/drawing/2014/main" id="{C6966C12-EB64-4845-BA0A-E0643EB255E5}"/>
                  </a:ext>
                </a:extLst>
              </p:cNvPr>
              <p:cNvSpPr/>
              <p:nvPr/>
            </p:nvSpPr>
            <p:spPr>
              <a:xfrm>
                <a:off x="5490862" y="2700163"/>
                <a:ext cx="2806968" cy="806724"/>
              </a:xfrm>
              <a:prstGeom prst="rect">
                <a:avLst/>
              </a:prstGeom>
              <a:solidFill>
                <a:srgbClr val="D4E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21" name="Content Placeholder 6"/>
              <p:cNvSpPr>
                <a:spLocks/>
              </p:cNvSpPr>
              <p:nvPr/>
            </p:nvSpPr>
            <p:spPr bwMode="auto">
              <a:xfrm>
                <a:off x="5683379" y="2466874"/>
                <a:ext cx="2957384" cy="97974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buFont typeface="Arial" panose="020B0604020202020204" pitchFamily="34" charset="0"/>
                  <a:buNone/>
                </a:pPr>
                <a:r>
                  <a:rPr lang="en-GB" altLang="en-US">
                    <a:latin typeface="Comic Sans MS" panose="030F0702030302020204" pitchFamily="66" charset="0"/>
                  </a:rPr>
                  <a:t>Supplies could be sent to different areas of the country.</a:t>
                </a:r>
              </a:p>
            </p:txBody>
          </p:sp>
        </p:grpSp>
        <p:pic>
          <p:nvPicPr>
            <p:cNvPr id="19"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110" y="2223752"/>
              <a:ext cx="1086467" cy="211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a:grpSpLocks/>
          </p:cNvGrpSpPr>
          <p:nvPr/>
        </p:nvGrpSpPr>
        <p:grpSpPr bwMode="auto">
          <a:xfrm>
            <a:off x="2172325" y="3757185"/>
            <a:ext cx="4395898" cy="2385389"/>
            <a:chOff x="845325" y="3741862"/>
            <a:chExt cx="4395001" cy="2385166"/>
          </a:xfrm>
        </p:grpSpPr>
        <p:grpSp>
          <p:nvGrpSpPr>
            <p:cNvPr id="23" name="Group 21"/>
            <p:cNvGrpSpPr>
              <a:grpSpLocks/>
            </p:cNvGrpSpPr>
            <p:nvPr/>
          </p:nvGrpSpPr>
          <p:grpSpPr bwMode="auto">
            <a:xfrm>
              <a:off x="845325" y="5147285"/>
              <a:ext cx="4395001" cy="979743"/>
              <a:chOff x="845325" y="5147285"/>
              <a:chExt cx="4395001" cy="979743"/>
            </a:xfrm>
          </p:grpSpPr>
          <p:sp>
            <p:nvSpPr>
              <p:cNvPr id="25" name="Rectangle 24">
                <a:extLst>
                  <a:ext uri="{FF2B5EF4-FFF2-40B4-BE49-F238E27FC236}">
                    <a16:creationId xmlns:a16="http://schemas.microsoft.com/office/drawing/2014/main" id="{31AD56D2-C614-4780-B34E-9D1D40D505F6}"/>
                  </a:ext>
                </a:extLst>
              </p:cNvPr>
              <p:cNvSpPr/>
              <p:nvPr/>
            </p:nvSpPr>
            <p:spPr>
              <a:xfrm>
                <a:off x="1054833" y="5285732"/>
                <a:ext cx="4045712" cy="703196"/>
              </a:xfrm>
              <a:prstGeom prst="rect">
                <a:avLst/>
              </a:prstGeom>
              <a:solidFill>
                <a:srgbClr val="D4E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26" name="Content Placeholder 6"/>
              <p:cNvSpPr>
                <a:spLocks/>
              </p:cNvSpPr>
              <p:nvPr/>
            </p:nvSpPr>
            <p:spPr bwMode="auto">
              <a:xfrm>
                <a:off x="845325" y="5147285"/>
                <a:ext cx="4395001" cy="97974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dirty="0">
                    <a:latin typeface="Comic Sans MS" panose="030F0702030302020204" pitchFamily="66" charset="0"/>
                  </a:rPr>
                  <a:t>The Emperor had more control if messages could be sent quickly.</a:t>
                </a:r>
              </a:p>
            </p:txBody>
          </p:sp>
        </p:grpSp>
        <p:pic>
          <p:nvPicPr>
            <p:cNvPr id="24"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0503" y="3741862"/>
              <a:ext cx="2494562" cy="16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212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1"/>
          <p:cNvPicPr>
            <a:picLocks noChangeAspect="1" noChangeArrowheads="1"/>
          </p:cNvPicPr>
          <p:nvPr/>
        </p:nvPicPr>
        <p:blipFill>
          <a:blip r:embed="rId3">
            <a:extLst>
              <a:ext uri="{28A0092B-C50C-407E-A947-70E740481C1C}">
                <a14:useLocalDpi xmlns:a14="http://schemas.microsoft.com/office/drawing/2010/main" val="0"/>
              </a:ext>
            </a:extLst>
          </a:blip>
          <a:srcRect l="6628"/>
          <a:stretch>
            <a:fillRect/>
          </a:stretch>
        </p:blipFill>
        <p:spPr bwMode="auto">
          <a:xfrm>
            <a:off x="1932793" y="678422"/>
            <a:ext cx="812165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a:extLst>
              <a:ext uri="{FF2B5EF4-FFF2-40B4-BE49-F238E27FC236}">
                <a16:creationId xmlns:a16="http://schemas.microsoft.com/office/drawing/2014/main" id="{6AC042B1-A93D-4B4C-B0B4-058E7FE235DF}"/>
              </a:ext>
            </a:extLst>
          </p:cNvPr>
          <p:cNvSpPr/>
          <p:nvPr/>
        </p:nvSpPr>
        <p:spPr>
          <a:xfrm>
            <a:off x="1680380" y="189661"/>
            <a:ext cx="8803023" cy="2244445"/>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 name="Title 5">
            <a:extLst>
              <a:ext uri="{FF2B5EF4-FFF2-40B4-BE49-F238E27FC236}">
                <a16:creationId xmlns:a16="http://schemas.microsoft.com/office/drawing/2014/main" id="{76D7AEF7-A40A-4606-8630-34EF99C791DD}"/>
              </a:ext>
            </a:extLst>
          </p:cNvPr>
          <p:cNvSpPr txBox="1">
            <a:spLocks/>
          </p:cNvSpPr>
          <p:nvPr/>
        </p:nvSpPr>
        <p:spPr>
          <a:xfrm>
            <a:off x="2177268" y="328258"/>
            <a:ext cx="7632700" cy="869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dirty="0" smtClean="0">
                <a:latin typeface="Comic Sans MS" panose="030F0702030302020204" pitchFamily="66" charset="0"/>
              </a:rPr>
              <a:t>Roman Roads</a:t>
            </a:r>
            <a:endParaRPr lang="en-GB" sz="2400" dirty="0">
              <a:latin typeface="Comic Sans MS" panose="030F0702030302020204" pitchFamily="66" charset="0"/>
            </a:endParaRPr>
          </a:p>
        </p:txBody>
      </p:sp>
      <p:sp>
        <p:nvSpPr>
          <p:cNvPr id="30" name="Content Placeholder 6"/>
          <p:cNvSpPr txBox="1">
            <a:spLocks/>
          </p:cNvSpPr>
          <p:nvPr/>
        </p:nvSpPr>
        <p:spPr>
          <a:xfrm>
            <a:off x="1824843" y="1175689"/>
            <a:ext cx="8229600" cy="20272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dirty="0" smtClean="0">
                <a:latin typeface="Comic Sans MS" panose="030F0702030302020204" pitchFamily="66" charset="0"/>
              </a:rPr>
              <a:t>The Romans were famous for their long, straight roads. You can still see some Roman roads today, two thousand years after they were built.</a:t>
            </a:r>
          </a:p>
        </p:txBody>
      </p:sp>
    </p:spTree>
    <p:extLst>
      <p:ext uri="{BB962C8B-B14F-4D97-AF65-F5344CB8AC3E}">
        <p14:creationId xmlns:p14="http://schemas.microsoft.com/office/powerpoint/2010/main" val="1112186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9909D8A-E7A4-47F1-86E8-508ACBD3A160}"/>
              </a:ext>
            </a:extLst>
          </p:cNvPr>
          <p:cNvSpPr/>
          <p:nvPr/>
        </p:nvSpPr>
        <p:spPr>
          <a:xfrm>
            <a:off x="4593003" y="1108767"/>
            <a:ext cx="6334617" cy="5087602"/>
          </a:xfrm>
          <a:prstGeom prst="rect">
            <a:avLst/>
          </a:prstGeom>
          <a:solidFill>
            <a:srgbClr val="D4E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itle 5">
            <a:extLst>
              <a:ext uri="{FF2B5EF4-FFF2-40B4-BE49-F238E27FC236}">
                <a16:creationId xmlns:a16="http://schemas.microsoft.com/office/drawing/2014/main" id="{BA708D14-3D48-418A-BF34-6170CAB9CB0E}"/>
              </a:ext>
            </a:extLst>
          </p:cNvPr>
          <p:cNvSpPr txBox="1">
            <a:spLocks/>
          </p:cNvSpPr>
          <p:nvPr/>
        </p:nvSpPr>
        <p:spPr>
          <a:xfrm>
            <a:off x="1362687" y="246929"/>
            <a:ext cx="9398492" cy="869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dirty="0" smtClean="0">
                <a:latin typeface="Comic Sans MS" panose="030F0702030302020204" pitchFamily="66" charset="0"/>
              </a:rPr>
              <a:t>The First Roman Roads</a:t>
            </a:r>
            <a:endParaRPr lang="en-GB" sz="2400" dirty="0">
              <a:latin typeface="Comic Sans MS" panose="030F0702030302020204" pitchFamily="66" charset="0"/>
            </a:endParaRPr>
          </a:p>
        </p:txBody>
      </p:sp>
      <p:sp>
        <p:nvSpPr>
          <p:cNvPr id="9" name="Content Placeholder 6"/>
          <p:cNvSpPr txBox="1">
            <a:spLocks/>
          </p:cNvSpPr>
          <p:nvPr/>
        </p:nvSpPr>
        <p:spPr>
          <a:xfrm>
            <a:off x="4767628" y="1265909"/>
            <a:ext cx="6134100" cy="2913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dirty="0" smtClean="0">
                <a:latin typeface="Comic Sans MS" panose="030F0702030302020204" pitchFamily="66" charset="0"/>
              </a:rPr>
              <a:t>Military centres were places that the Roman armies would have live whilst they weren't in battle.  </a:t>
            </a:r>
          </a:p>
          <a:p>
            <a:r>
              <a:rPr lang="en-GB" altLang="en-US" dirty="0" smtClean="0">
                <a:latin typeface="Comic Sans MS" panose="030F0702030302020204" pitchFamily="66" charset="0"/>
              </a:rPr>
              <a:t>What are ports? </a:t>
            </a:r>
          </a:p>
          <a:p>
            <a:r>
              <a:rPr lang="en-GB" altLang="en-US" dirty="0" smtClean="0">
                <a:latin typeface="Comic Sans MS" panose="030F0702030302020204" pitchFamily="66" charset="0"/>
              </a:rPr>
              <a:t>Why was it important for the Romans to link the military centres to the ports?</a:t>
            </a: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687" y="1326087"/>
            <a:ext cx="3289300" cy="465296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014C8E1B-724B-4220-9B7C-2B5369FE7393}"/>
              </a:ext>
            </a:extLst>
          </p:cNvPr>
          <p:cNvCxnSpPr/>
          <p:nvPr/>
        </p:nvCxnSpPr>
        <p:spPr>
          <a:xfrm flipV="1">
            <a:off x="3985237" y="4269312"/>
            <a:ext cx="733425" cy="377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6"/>
          <p:cNvSpPr>
            <a:spLocks/>
          </p:cNvSpPr>
          <p:nvPr/>
        </p:nvSpPr>
        <p:spPr bwMode="auto">
          <a:xfrm>
            <a:off x="4471012" y="3972449"/>
            <a:ext cx="1281112"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Colchester</a:t>
            </a:r>
          </a:p>
        </p:txBody>
      </p:sp>
      <p:cxnSp>
        <p:nvCxnSpPr>
          <p:cNvPr id="13" name="Straight Arrow Connector 12">
            <a:extLst>
              <a:ext uri="{FF2B5EF4-FFF2-40B4-BE49-F238E27FC236}">
                <a16:creationId xmlns:a16="http://schemas.microsoft.com/office/drawing/2014/main" id="{36516DB9-AD52-4004-8654-DCE7A6F9A730}"/>
              </a:ext>
            </a:extLst>
          </p:cNvPr>
          <p:cNvCxnSpPr/>
          <p:nvPr/>
        </p:nvCxnSpPr>
        <p:spPr>
          <a:xfrm flipH="1" flipV="1">
            <a:off x="3564549" y="4812237"/>
            <a:ext cx="247650" cy="214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6"/>
          <p:cNvSpPr>
            <a:spLocks/>
          </p:cNvSpPr>
          <p:nvPr/>
        </p:nvSpPr>
        <p:spPr bwMode="auto">
          <a:xfrm>
            <a:off x="2846999" y="4407424"/>
            <a:ext cx="1281113"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London</a:t>
            </a:r>
          </a:p>
        </p:txBody>
      </p:sp>
      <p:cxnSp>
        <p:nvCxnSpPr>
          <p:cNvPr id="15" name="Straight Arrow Connector 14">
            <a:extLst>
              <a:ext uri="{FF2B5EF4-FFF2-40B4-BE49-F238E27FC236}">
                <a16:creationId xmlns:a16="http://schemas.microsoft.com/office/drawing/2014/main" id="{B64C0EEF-B6D4-4B86-B741-A417671E9F0D}"/>
              </a:ext>
            </a:extLst>
          </p:cNvPr>
          <p:cNvCxnSpPr/>
          <p:nvPr/>
        </p:nvCxnSpPr>
        <p:spPr>
          <a:xfrm flipV="1">
            <a:off x="4155099" y="4699524"/>
            <a:ext cx="681038" cy="3794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6"/>
          <p:cNvSpPr>
            <a:spLocks/>
          </p:cNvSpPr>
          <p:nvPr/>
        </p:nvSpPr>
        <p:spPr bwMode="auto">
          <a:xfrm>
            <a:off x="4624999" y="4402662"/>
            <a:ext cx="1511300"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Richborough</a:t>
            </a:r>
          </a:p>
        </p:txBody>
      </p:sp>
      <p:cxnSp>
        <p:nvCxnSpPr>
          <p:cNvPr id="17" name="Straight Arrow Connector 16">
            <a:extLst>
              <a:ext uri="{FF2B5EF4-FFF2-40B4-BE49-F238E27FC236}">
                <a16:creationId xmlns:a16="http://schemas.microsoft.com/office/drawing/2014/main" id="{D50BBD27-18BD-4593-B132-10365E43DE77}"/>
              </a:ext>
            </a:extLst>
          </p:cNvPr>
          <p:cNvCxnSpPr/>
          <p:nvPr/>
        </p:nvCxnSpPr>
        <p:spPr>
          <a:xfrm>
            <a:off x="4036037" y="5213874"/>
            <a:ext cx="871537" cy="1254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6"/>
          <p:cNvSpPr>
            <a:spLocks/>
          </p:cNvSpPr>
          <p:nvPr/>
        </p:nvSpPr>
        <p:spPr bwMode="auto">
          <a:xfrm>
            <a:off x="4423387" y="5026549"/>
            <a:ext cx="1511300"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Dover</a:t>
            </a:r>
          </a:p>
        </p:txBody>
      </p:sp>
      <p:cxnSp>
        <p:nvCxnSpPr>
          <p:cNvPr id="19" name="Straight Arrow Connector 18">
            <a:extLst>
              <a:ext uri="{FF2B5EF4-FFF2-40B4-BE49-F238E27FC236}">
                <a16:creationId xmlns:a16="http://schemas.microsoft.com/office/drawing/2014/main" id="{CBDE7CCF-4122-48EE-914A-3499352A2ADB}"/>
              </a:ext>
            </a:extLst>
          </p:cNvPr>
          <p:cNvCxnSpPr/>
          <p:nvPr/>
        </p:nvCxnSpPr>
        <p:spPr>
          <a:xfrm>
            <a:off x="3855062" y="5209112"/>
            <a:ext cx="1065212" cy="517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6"/>
          <p:cNvSpPr>
            <a:spLocks/>
          </p:cNvSpPr>
          <p:nvPr/>
        </p:nvSpPr>
        <p:spPr bwMode="auto">
          <a:xfrm>
            <a:off x="4510699" y="5421837"/>
            <a:ext cx="1511300" cy="431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Lympne</a:t>
            </a:r>
          </a:p>
        </p:txBody>
      </p:sp>
      <p:sp>
        <p:nvSpPr>
          <p:cNvPr id="21" name="Content Placeholder 6"/>
          <p:cNvSpPr>
            <a:spLocks/>
          </p:cNvSpPr>
          <p:nvPr/>
        </p:nvSpPr>
        <p:spPr bwMode="auto">
          <a:xfrm>
            <a:off x="3131162" y="2097612"/>
            <a:ext cx="1554162" cy="10096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100">
                <a:solidFill>
                  <a:schemeClr val="bg1"/>
                </a:solidFill>
              </a:rPr>
              <a:t>The first roads linked ports with military centres.</a:t>
            </a:r>
          </a:p>
        </p:txBody>
      </p:sp>
      <p:sp>
        <p:nvSpPr>
          <p:cNvPr id="22" name="Rectangle 1"/>
          <p:cNvSpPr>
            <a:spLocks noChangeArrowheads="1"/>
          </p:cNvSpPr>
          <p:nvPr/>
        </p:nvSpPr>
        <p:spPr bwMode="auto">
          <a:xfrm>
            <a:off x="6143990" y="4196732"/>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marL="0" indent="0" algn="ctr" eaLnBrk="1" hangingPunct="1">
              <a:lnSpc>
                <a:spcPct val="100000"/>
              </a:lnSpc>
              <a:spcBef>
                <a:spcPct val="0"/>
              </a:spcBef>
              <a:buNone/>
            </a:pPr>
            <a:r>
              <a:rPr lang="en-GB" altLang="en-US" sz="2800" dirty="0" smtClean="0">
                <a:solidFill>
                  <a:schemeClr val="tx1"/>
                </a:solidFill>
                <a:latin typeface="Comic Sans MS" panose="030F0702030302020204" pitchFamily="66" charset="0"/>
              </a:rPr>
              <a:t>Use maps (an atlas or Google maps) </a:t>
            </a:r>
            <a:r>
              <a:rPr lang="en-GB" altLang="en-US" sz="2800" dirty="0">
                <a:solidFill>
                  <a:schemeClr val="tx1"/>
                </a:solidFill>
                <a:latin typeface="Comic Sans MS" panose="030F0702030302020204" pitchFamily="66" charset="0"/>
              </a:rPr>
              <a:t>to locate the places.</a:t>
            </a:r>
          </a:p>
        </p:txBody>
      </p:sp>
    </p:spTree>
    <p:extLst>
      <p:ext uri="{BB962C8B-B14F-4D97-AF65-F5344CB8AC3E}">
        <p14:creationId xmlns:p14="http://schemas.microsoft.com/office/powerpoint/2010/main" val="3888353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272218" y="275886"/>
            <a:ext cx="9579429" cy="7478970"/>
          </a:xfrm>
          <a:prstGeom prst="rect">
            <a:avLst/>
          </a:prstGeom>
          <a:noFill/>
        </p:spPr>
        <p:txBody>
          <a:bodyPr wrap="square" rtlCol="0">
            <a:spAutoFit/>
          </a:bodyPr>
          <a:lstStyle/>
          <a:p>
            <a:pPr algn="ctr"/>
            <a:r>
              <a:rPr lang="en-GB" sz="4800" u="sng" dirty="0">
                <a:latin typeface="Comic Sans MS" panose="030F0702030302020204" pitchFamily="66" charset="0"/>
              </a:rPr>
              <a:t>I can explain the impact Romans had on Britain</a:t>
            </a:r>
          </a:p>
          <a:p>
            <a:pPr algn="ctr"/>
            <a:endParaRPr lang="en-GB" sz="4800" b="1" u="sng" dirty="0">
              <a:latin typeface="Comic Sans MS" panose="030F0702030302020204" pitchFamily="66" charset="0"/>
            </a:endParaRPr>
          </a:p>
          <a:p>
            <a:pPr algn="ctr"/>
            <a:endParaRPr lang="en-GB" sz="4800" b="1" u="sng" dirty="0" smtClean="0">
              <a:latin typeface="Comic Sans MS" panose="030F0702030302020204" pitchFamily="66" charset="0"/>
            </a:endParaRPr>
          </a:p>
          <a:p>
            <a:pPr algn="ctr"/>
            <a:r>
              <a:rPr lang="en-GB" sz="4800" dirty="0" smtClean="0">
                <a:latin typeface="Comic Sans MS" panose="030F0702030302020204" pitchFamily="66" charset="0"/>
              </a:rPr>
              <a:t>Let’s watch.</a:t>
            </a:r>
          </a:p>
          <a:p>
            <a:pPr algn="ctr"/>
            <a:endParaRPr lang="en-GB" sz="4800" dirty="0">
              <a:latin typeface="Comic Sans MS" panose="030F0702030302020204" pitchFamily="66" charset="0"/>
            </a:endParaRPr>
          </a:p>
          <a:p>
            <a:pPr algn="ctr"/>
            <a:r>
              <a:rPr lang="en-GB" altLang="en-US" sz="4800" dirty="0">
                <a:latin typeface="Comic Sans MS" panose="030F0702030302020204" pitchFamily="66" charset="0"/>
                <a:hlinkClick r:id="rId3"/>
              </a:rPr>
              <a:t>https://www.bbc.co.uk/education/clips/zdgrkqt</a:t>
            </a:r>
            <a:r>
              <a:rPr lang="en-GB" altLang="en-US" sz="4800" dirty="0">
                <a:latin typeface="Comic Sans MS" panose="030F0702030302020204" pitchFamily="66" charset="0"/>
              </a:rPr>
              <a:t> </a:t>
            </a:r>
            <a:endParaRPr lang="en-GB" altLang="en-US" sz="4800" dirty="0" smtClean="0">
              <a:latin typeface="Comic Sans MS" panose="030F0702030302020204" pitchFamily="66" charset="0"/>
            </a:endParaRPr>
          </a:p>
          <a:p>
            <a:pPr algn="ctr"/>
            <a:endParaRPr lang="en-GB" altLang="en-US" sz="4800" dirty="0"/>
          </a:p>
          <a:p>
            <a:pPr algn="ctr"/>
            <a:endParaRPr lang="en-GB" sz="4800" dirty="0">
              <a:latin typeface="Comic Sans MS" panose="030F0702030302020204" pitchFamily="66" charset="0"/>
            </a:endParaRPr>
          </a:p>
        </p:txBody>
      </p:sp>
    </p:spTree>
    <p:extLst>
      <p:ext uri="{BB962C8B-B14F-4D97-AF65-F5344CB8AC3E}">
        <p14:creationId xmlns:p14="http://schemas.microsoft.com/office/powerpoint/2010/main" val="1930247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5">
            <a:extLst>
              <a:ext uri="{FF2B5EF4-FFF2-40B4-BE49-F238E27FC236}">
                <a16:creationId xmlns:a16="http://schemas.microsoft.com/office/drawing/2014/main" id="{BA708D14-3D48-418A-BF34-6170CAB9CB0E}"/>
              </a:ext>
            </a:extLst>
          </p:cNvPr>
          <p:cNvSpPr txBox="1">
            <a:spLocks/>
          </p:cNvSpPr>
          <p:nvPr/>
        </p:nvSpPr>
        <p:spPr>
          <a:xfrm>
            <a:off x="1362687" y="246929"/>
            <a:ext cx="9398492" cy="869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dirty="0" smtClean="0">
                <a:latin typeface="Comic Sans MS" panose="030F0702030302020204" pitchFamily="66" charset="0"/>
              </a:rPr>
              <a:t>The First Roman Roads</a:t>
            </a:r>
            <a:endParaRPr lang="en-GB" sz="2400" dirty="0">
              <a:latin typeface="Comic Sans MS" panose="030F0702030302020204" pitchFamily="66" charset="0"/>
            </a:endParaRPr>
          </a:p>
        </p:txBody>
      </p:sp>
      <p:sp>
        <p:nvSpPr>
          <p:cNvPr id="23" name="Rectangle 22">
            <a:extLst>
              <a:ext uri="{FF2B5EF4-FFF2-40B4-BE49-F238E27FC236}">
                <a16:creationId xmlns:a16="http://schemas.microsoft.com/office/drawing/2014/main" id="{60E75A6C-816B-49FA-8BE5-15024E546F18}"/>
              </a:ext>
            </a:extLst>
          </p:cNvPr>
          <p:cNvSpPr/>
          <p:nvPr/>
        </p:nvSpPr>
        <p:spPr>
          <a:xfrm>
            <a:off x="4510699" y="1344434"/>
            <a:ext cx="7183318" cy="4914698"/>
          </a:xfrm>
          <a:prstGeom prst="rect">
            <a:avLst/>
          </a:prstGeom>
          <a:solidFill>
            <a:srgbClr val="D4E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 name="Content Placeholder 6">
            <a:extLst>
              <a:ext uri="{FF2B5EF4-FFF2-40B4-BE49-F238E27FC236}">
                <a16:creationId xmlns:a16="http://schemas.microsoft.com/office/drawing/2014/main" id="{577C9D1B-658B-459E-88BE-DA402F1B3C23}"/>
              </a:ext>
            </a:extLst>
          </p:cNvPr>
          <p:cNvSpPr txBox="1">
            <a:spLocks/>
          </p:cNvSpPr>
          <p:nvPr/>
        </p:nvSpPr>
        <p:spPr>
          <a:xfrm>
            <a:off x="5999774" y="1498232"/>
            <a:ext cx="5425955" cy="18494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GB" sz="3200" dirty="0" smtClean="0">
                <a:latin typeface="Comic Sans MS" panose="030F0702030302020204" pitchFamily="66" charset="0"/>
              </a:rPr>
              <a:t>The Fosse Way was the first great Roman road in Britain. It ran from Exeter to Lincoln, passing through Bath, Gloucester and Leicester.</a:t>
            </a:r>
          </a:p>
          <a:p>
            <a:pPr>
              <a:defRPr/>
            </a:pPr>
            <a:endParaRPr lang="en-GB" sz="3200" dirty="0" smtClean="0">
              <a:latin typeface="Comic Sans MS" panose="030F0702030302020204" pitchFamily="66" charset="0"/>
            </a:endParaRPr>
          </a:p>
          <a:p>
            <a:pPr>
              <a:defRPr/>
            </a:pPr>
            <a:r>
              <a:rPr lang="en-GB" sz="3200" dirty="0" smtClean="0">
                <a:latin typeface="Comic Sans MS" panose="030F0702030302020204" pitchFamily="66" charset="0"/>
              </a:rPr>
              <a:t>Can you find The Fosse Way on your map?</a:t>
            </a:r>
            <a:endParaRPr lang="en-GB" sz="3200" dirty="0">
              <a:latin typeface="Comic Sans MS" panose="030F0702030302020204" pitchFamily="66" charset="0"/>
            </a:endParaRPr>
          </a:p>
        </p:txBody>
      </p:sp>
      <p:pic>
        <p:nvPicPr>
          <p:cNvPr id="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687" y="1426984"/>
            <a:ext cx="3289300" cy="465296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B76AFE90-A823-45C0-A90B-CB2E830EEF6E}"/>
              </a:ext>
            </a:extLst>
          </p:cNvPr>
          <p:cNvCxnSpPr/>
          <p:nvPr/>
        </p:nvCxnSpPr>
        <p:spPr>
          <a:xfrm flipV="1">
            <a:off x="3985237" y="4370209"/>
            <a:ext cx="733425" cy="377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6"/>
          <p:cNvSpPr>
            <a:spLocks/>
          </p:cNvSpPr>
          <p:nvPr/>
        </p:nvSpPr>
        <p:spPr bwMode="auto">
          <a:xfrm>
            <a:off x="4471012" y="4073346"/>
            <a:ext cx="1281112"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Colchester</a:t>
            </a:r>
          </a:p>
        </p:txBody>
      </p:sp>
      <p:cxnSp>
        <p:nvCxnSpPr>
          <p:cNvPr id="29" name="Straight Arrow Connector 28">
            <a:extLst>
              <a:ext uri="{FF2B5EF4-FFF2-40B4-BE49-F238E27FC236}">
                <a16:creationId xmlns:a16="http://schemas.microsoft.com/office/drawing/2014/main" id="{38A92338-4688-410C-A2A5-5738F49E4E86}"/>
              </a:ext>
            </a:extLst>
          </p:cNvPr>
          <p:cNvCxnSpPr/>
          <p:nvPr/>
        </p:nvCxnSpPr>
        <p:spPr>
          <a:xfrm flipH="1">
            <a:off x="3615349" y="5127446"/>
            <a:ext cx="196850" cy="50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6"/>
          <p:cNvSpPr>
            <a:spLocks/>
          </p:cNvSpPr>
          <p:nvPr/>
        </p:nvSpPr>
        <p:spPr bwMode="auto">
          <a:xfrm>
            <a:off x="2973999" y="5421134"/>
            <a:ext cx="1281113"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London</a:t>
            </a:r>
          </a:p>
        </p:txBody>
      </p:sp>
      <p:cxnSp>
        <p:nvCxnSpPr>
          <p:cNvPr id="31" name="Straight Arrow Connector 30">
            <a:extLst>
              <a:ext uri="{FF2B5EF4-FFF2-40B4-BE49-F238E27FC236}">
                <a16:creationId xmlns:a16="http://schemas.microsoft.com/office/drawing/2014/main" id="{742BF7BD-E56B-4E5F-8A67-0A924776A24C}"/>
              </a:ext>
            </a:extLst>
          </p:cNvPr>
          <p:cNvCxnSpPr/>
          <p:nvPr/>
        </p:nvCxnSpPr>
        <p:spPr>
          <a:xfrm flipV="1">
            <a:off x="4155099" y="4800421"/>
            <a:ext cx="681038" cy="3794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Content Placeholder 6"/>
          <p:cNvSpPr>
            <a:spLocks/>
          </p:cNvSpPr>
          <p:nvPr/>
        </p:nvSpPr>
        <p:spPr bwMode="auto">
          <a:xfrm>
            <a:off x="4624999" y="4503559"/>
            <a:ext cx="1511300"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Richborough</a:t>
            </a:r>
          </a:p>
        </p:txBody>
      </p:sp>
      <p:cxnSp>
        <p:nvCxnSpPr>
          <p:cNvPr id="33" name="Straight Arrow Connector 32">
            <a:extLst>
              <a:ext uri="{FF2B5EF4-FFF2-40B4-BE49-F238E27FC236}">
                <a16:creationId xmlns:a16="http://schemas.microsoft.com/office/drawing/2014/main" id="{4FC826AE-043C-48FD-91E6-0759CA08885E}"/>
              </a:ext>
            </a:extLst>
          </p:cNvPr>
          <p:cNvCxnSpPr/>
          <p:nvPr/>
        </p:nvCxnSpPr>
        <p:spPr>
          <a:xfrm>
            <a:off x="4036037" y="5314771"/>
            <a:ext cx="871537" cy="1254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6"/>
          <p:cNvSpPr>
            <a:spLocks/>
          </p:cNvSpPr>
          <p:nvPr/>
        </p:nvSpPr>
        <p:spPr bwMode="auto">
          <a:xfrm>
            <a:off x="4423387" y="5127446"/>
            <a:ext cx="1511300"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Dover</a:t>
            </a:r>
          </a:p>
        </p:txBody>
      </p:sp>
      <p:cxnSp>
        <p:nvCxnSpPr>
          <p:cNvPr id="35" name="Straight Arrow Connector 34">
            <a:extLst>
              <a:ext uri="{FF2B5EF4-FFF2-40B4-BE49-F238E27FC236}">
                <a16:creationId xmlns:a16="http://schemas.microsoft.com/office/drawing/2014/main" id="{C974A440-D59C-46E7-A28E-DE4F7B3E9D6A}"/>
              </a:ext>
            </a:extLst>
          </p:cNvPr>
          <p:cNvCxnSpPr/>
          <p:nvPr/>
        </p:nvCxnSpPr>
        <p:spPr>
          <a:xfrm>
            <a:off x="3855062" y="5310009"/>
            <a:ext cx="1065212" cy="517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ontent Placeholder 6"/>
          <p:cNvSpPr>
            <a:spLocks/>
          </p:cNvSpPr>
          <p:nvPr/>
        </p:nvSpPr>
        <p:spPr bwMode="auto">
          <a:xfrm>
            <a:off x="4510699" y="5522734"/>
            <a:ext cx="1511300" cy="431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Lympne</a:t>
            </a:r>
          </a:p>
        </p:txBody>
      </p:sp>
      <p:sp>
        <p:nvSpPr>
          <p:cNvPr id="37" name="Content Placeholder 6"/>
          <p:cNvSpPr>
            <a:spLocks/>
          </p:cNvSpPr>
          <p:nvPr/>
        </p:nvSpPr>
        <p:spPr bwMode="auto">
          <a:xfrm>
            <a:off x="3147037" y="2373134"/>
            <a:ext cx="1555750" cy="10096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100">
                <a:solidFill>
                  <a:schemeClr val="bg1"/>
                </a:solidFill>
              </a:rPr>
              <a:t>The first roads linked ports with military centres.</a:t>
            </a:r>
          </a:p>
        </p:txBody>
      </p:sp>
      <p:sp>
        <p:nvSpPr>
          <p:cNvPr id="38" name="Content Placeholder 6"/>
          <p:cNvSpPr>
            <a:spLocks/>
          </p:cNvSpPr>
          <p:nvPr/>
        </p:nvSpPr>
        <p:spPr bwMode="auto">
          <a:xfrm>
            <a:off x="1500799" y="4841696"/>
            <a:ext cx="1281113"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Bath</a:t>
            </a:r>
          </a:p>
        </p:txBody>
      </p:sp>
      <p:cxnSp>
        <p:nvCxnSpPr>
          <p:cNvPr id="39" name="Straight Arrow Connector 38">
            <a:extLst>
              <a:ext uri="{FF2B5EF4-FFF2-40B4-BE49-F238E27FC236}">
                <a16:creationId xmlns:a16="http://schemas.microsoft.com/office/drawing/2014/main" id="{3DEE54F6-01EF-4EB2-821B-597358B3D643}"/>
              </a:ext>
            </a:extLst>
          </p:cNvPr>
          <p:cNvCxnSpPr/>
          <p:nvPr/>
        </p:nvCxnSpPr>
        <p:spPr>
          <a:xfrm>
            <a:off x="2332649" y="5151259"/>
            <a:ext cx="982663" cy="285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EB47060-9926-4C14-AA3F-2DF3D86E116E}"/>
              </a:ext>
            </a:extLst>
          </p:cNvPr>
          <p:cNvCxnSpPr/>
          <p:nvPr/>
        </p:nvCxnSpPr>
        <p:spPr>
          <a:xfrm flipV="1">
            <a:off x="3762987" y="3501846"/>
            <a:ext cx="1073150" cy="7302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Content Placeholder 6"/>
          <p:cNvSpPr>
            <a:spLocks/>
          </p:cNvSpPr>
          <p:nvPr/>
        </p:nvSpPr>
        <p:spPr bwMode="auto">
          <a:xfrm>
            <a:off x="4631349" y="3195459"/>
            <a:ext cx="1281113"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Lincoln</a:t>
            </a:r>
          </a:p>
        </p:txBody>
      </p:sp>
      <p:sp>
        <p:nvSpPr>
          <p:cNvPr id="42" name="Content Placeholder 6"/>
          <p:cNvSpPr>
            <a:spLocks/>
          </p:cNvSpPr>
          <p:nvPr/>
        </p:nvSpPr>
        <p:spPr bwMode="auto">
          <a:xfrm>
            <a:off x="4459899" y="3716159"/>
            <a:ext cx="1281113" cy="4302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t>Leicester</a:t>
            </a:r>
          </a:p>
        </p:txBody>
      </p:sp>
      <p:cxnSp>
        <p:nvCxnSpPr>
          <p:cNvPr id="43" name="Straight Arrow Connector 42">
            <a:extLst>
              <a:ext uri="{FF2B5EF4-FFF2-40B4-BE49-F238E27FC236}">
                <a16:creationId xmlns:a16="http://schemas.microsoft.com/office/drawing/2014/main" id="{7113CB71-8B8A-4FB8-BD92-AE96D37F36A6}"/>
              </a:ext>
            </a:extLst>
          </p:cNvPr>
          <p:cNvCxnSpPr/>
          <p:nvPr/>
        </p:nvCxnSpPr>
        <p:spPr>
          <a:xfrm flipV="1">
            <a:off x="3639162" y="4020959"/>
            <a:ext cx="1073150" cy="5127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B879FB7-D470-4715-92F7-1DF737FDD518}"/>
              </a:ext>
            </a:extLst>
          </p:cNvPr>
          <p:cNvCxnSpPr/>
          <p:nvPr/>
        </p:nvCxnSpPr>
        <p:spPr>
          <a:xfrm flipV="1">
            <a:off x="2245337" y="5490984"/>
            <a:ext cx="555625" cy="1190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Content Placeholder 6"/>
          <p:cNvSpPr>
            <a:spLocks/>
          </p:cNvSpPr>
          <p:nvPr/>
        </p:nvSpPr>
        <p:spPr bwMode="auto">
          <a:xfrm>
            <a:off x="1335699" y="5292546"/>
            <a:ext cx="1281113"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Exeter</a:t>
            </a:r>
          </a:p>
        </p:txBody>
      </p:sp>
      <p:cxnSp>
        <p:nvCxnSpPr>
          <p:cNvPr id="46" name="Straight Arrow Connector 45">
            <a:extLst>
              <a:ext uri="{FF2B5EF4-FFF2-40B4-BE49-F238E27FC236}">
                <a16:creationId xmlns:a16="http://schemas.microsoft.com/office/drawing/2014/main" id="{00E1F67F-A640-404C-A35E-EF5668A8553C}"/>
              </a:ext>
            </a:extLst>
          </p:cNvPr>
          <p:cNvCxnSpPr/>
          <p:nvPr/>
        </p:nvCxnSpPr>
        <p:spPr>
          <a:xfrm>
            <a:off x="2304074" y="4679771"/>
            <a:ext cx="1012825" cy="793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ontent Placeholder 6"/>
          <p:cNvSpPr>
            <a:spLocks/>
          </p:cNvSpPr>
          <p:nvPr/>
        </p:nvSpPr>
        <p:spPr bwMode="auto">
          <a:xfrm>
            <a:off x="1248387" y="4362271"/>
            <a:ext cx="1281112" cy="4302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1400">
                <a:solidFill>
                  <a:schemeClr val="bg1"/>
                </a:solidFill>
              </a:rPr>
              <a:t>Gloucester</a:t>
            </a:r>
          </a:p>
        </p:txBody>
      </p:sp>
    </p:spTree>
    <p:extLst>
      <p:ext uri="{BB962C8B-B14F-4D97-AF65-F5344CB8AC3E}">
        <p14:creationId xmlns:p14="http://schemas.microsoft.com/office/powerpoint/2010/main" val="2468958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493</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Comic Sans MS</vt:lpstr>
      <vt:lpstr>Sassoon Infant Md</vt:lpstr>
      <vt:lpstr>Sassoon Infant Rg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Gask</dc:creator>
  <cp:lastModifiedBy>Judy Beer</cp:lastModifiedBy>
  <cp:revision>64</cp:revision>
  <dcterms:created xsi:type="dcterms:W3CDTF">2018-06-14T07:38:09Z</dcterms:created>
  <dcterms:modified xsi:type="dcterms:W3CDTF">2021-02-05T12:34:28Z</dcterms:modified>
</cp:coreProperties>
</file>