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2"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GB"/>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DE5371CF-603D-49D7-8E4B-A47BD0C20E11}" type="slidenum">
              <a:rPr lang="en-GB" smtClean="0"/>
              <a:t>‹#›</a:t>
            </a:fld>
            <a:endParaRPr lang="en-GB"/>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670879543"/>
      </p:ext>
    </p:extLst>
  </p:cSld>
  <p:clrMapOvr>
    <a:masterClrMapping/>
  </p:clrMapOvr>
  <p:extLst mod="1">
    <p:ext uri="{DCECCB84-F9BA-43D5-87BE-67443E8EF086}">
      <p15:sldGuideLst xmlns:p15="http://schemas.microsoft.com/office/powerpoint/2012/main">
        <p15:guide id="4294967295"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89428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2933699" y="6296615"/>
            <a:ext cx="5959577" cy="365125"/>
          </a:xfrm>
        </p:spPr>
        <p:txBody>
          <a:bodyPr/>
          <a:lstStyle/>
          <a:p>
            <a:endParaRPr lang="en-GB"/>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DE5371CF-603D-49D7-8E4B-A47BD0C20E11}" type="slidenum">
              <a:rPr lang="en-GB" smtClean="0"/>
              <a:t>‹#›</a:t>
            </a:fld>
            <a:endParaRPr lang="en-GB"/>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22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195606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GB"/>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DE5371CF-603D-49D7-8E4B-A47BD0C20E11}" type="slidenum">
              <a:rPr lang="en-GB" smtClean="0"/>
              <a:t>‹#›</a:t>
            </a:fld>
            <a:endParaRPr lang="en-GB"/>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2131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97868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1ADCBB-3AFC-487F-AC05-A2B47488E27F}" type="datetimeFigureOut">
              <a:rPr lang="en-GB" smtClean="0"/>
              <a:t>18/02/2021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37465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01ADCBB-3AFC-487F-AC05-A2B47488E27F}" type="datetimeFigureOut">
              <a:rPr lang="en-GB" smtClean="0"/>
              <a:t>18/02/2021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266212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301ADCBB-3AFC-487F-AC05-A2B47488E27F}" type="datetimeFigureOut">
              <a:rPr lang="en-GB" smtClean="0"/>
              <a:t>18/02/2021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E5371CF-603D-49D7-8E4B-A47BD0C20E11}" type="slidenum">
              <a:rPr lang="en-GB" smtClean="0"/>
              <a:t>‹#›</a:t>
            </a:fld>
            <a:endParaRPr lang="en-GB"/>
          </a:p>
        </p:txBody>
      </p:sp>
    </p:spTree>
    <p:extLst>
      <p:ext uri="{BB962C8B-B14F-4D97-AF65-F5344CB8AC3E}">
        <p14:creationId xmlns:p14="http://schemas.microsoft.com/office/powerpoint/2010/main" val="3751159347"/>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2012894195"/>
      </p:ext>
    </p:extLst>
  </p:cSld>
  <p:clrMapOvr>
    <a:masterClrMapping/>
  </p:clrMapOvr>
  <p:extLst mod="1">
    <p:ext uri="{DCECCB84-F9BA-43D5-87BE-67443E8EF086}">
      <p15:sldGuideLst xmlns:p15="http://schemas.microsoft.com/office/powerpoint/2012/main">
        <p15:guide id="4294967295"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301ADCBB-3AFC-487F-AC05-A2B47488E27F}" type="datetimeFigureOut">
              <a:rPr lang="en-GB" smtClean="0"/>
              <a:t>18/02/2021</a:t>
            </a:fld>
            <a:endParaRPr lang="en-GB"/>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GB"/>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DE5371CF-603D-49D7-8E4B-A47BD0C20E11}" type="slidenum">
              <a:rPr lang="en-GB" smtClean="0"/>
              <a:t>‹#›</a:t>
            </a:fld>
            <a:endParaRPr lang="en-GB"/>
          </a:p>
        </p:txBody>
      </p:sp>
    </p:spTree>
    <p:extLst>
      <p:ext uri="{BB962C8B-B14F-4D97-AF65-F5344CB8AC3E}">
        <p14:creationId xmlns:p14="http://schemas.microsoft.com/office/powerpoint/2010/main" val="186240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301ADCBB-3AFC-487F-AC05-A2B47488E27F}" type="datetimeFigureOut">
              <a:rPr lang="en-GB" smtClean="0"/>
              <a:t>18/02/2021</a:t>
            </a:fld>
            <a:endParaRPr lang="en-GB"/>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GB"/>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DE5371CF-603D-49D7-8E4B-A47BD0C20E11}" type="slidenum">
              <a:rPr lang="en-GB" smtClean="0"/>
              <a:t>‹#›</a:t>
            </a:fld>
            <a:endParaRPr lang="en-GB"/>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6457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1848">
          <p15:clr>
            <a:srgbClr val="F26B43"/>
          </p15:clr>
        </p15:guide>
        <p15:guide id="4294967295" orient="horz" pos="3960">
          <p15:clr>
            <a:srgbClr val="F26B43"/>
          </p15:clr>
        </p15:guide>
        <p15:guide id="4294967295" orient="horz" pos="1536">
          <p15:clr>
            <a:srgbClr val="F26B43"/>
          </p15:clr>
        </p15:guide>
        <p15:guide id="4294967295" orient="horz" pos="3840">
          <p15:clr>
            <a:srgbClr val="F26B43"/>
          </p15:clr>
        </p15:guide>
        <p15:guide id="4294967295" pos="4416">
          <p15:clr>
            <a:srgbClr val="F26B43"/>
          </p15:clr>
        </p15:guide>
        <p15:guide id="4294967295" pos="4800">
          <p15:clr>
            <a:srgbClr val="F26B43"/>
          </p15:clr>
        </p15:guide>
        <p15:guide id="4294967295" orient="horz" pos="360">
          <p15:clr>
            <a:srgbClr val="F26B43"/>
          </p15:clr>
        </p15:guide>
        <p15:guide id="4294967295" pos="7368">
          <p15:clr>
            <a:srgbClr val="F26B43"/>
          </p15:clr>
        </p15:guide>
        <p15:guide id="4294967295"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Persuasion </a:t>
            </a:r>
            <a:endParaRPr lang="en-GB" dirty="0"/>
          </a:p>
        </p:txBody>
      </p:sp>
      <p:sp>
        <p:nvSpPr>
          <p:cNvPr id="3" name="Subtitle 2"/>
          <p:cNvSpPr>
            <a:spLocks noGrp="1"/>
          </p:cNvSpPr>
          <p:nvPr>
            <p:ph type="subTitle" idx="1"/>
          </p:nvPr>
        </p:nvSpPr>
        <p:spPr/>
        <p:txBody>
          <a:bodyPr/>
          <a:lstStyle/>
          <a:p>
            <a:r>
              <a:rPr lang="en-GB" dirty="0" smtClean="0"/>
              <a:t>Lesson 6</a:t>
            </a:r>
            <a:endParaRPr lang="en-GB" dirty="0"/>
          </a:p>
        </p:txBody>
      </p:sp>
    </p:spTree>
    <p:extLst>
      <p:ext uri="{BB962C8B-B14F-4D97-AF65-F5344CB8AC3E}">
        <p14:creationId xmlns:p14="http://schemas.microsoft.com/office/powerpoint/2010/main" val="1524517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40941" y="1210235"/>
            <a:ext cx="6355977" cy="1077218"/>
          </a:xfrm>
          <a:prstGeom prst="rect">
            <a:avLst/>
          </a:prstGeom>
          <a:noFill/>
        </p:spPr>
        <p:txBody>
          <a:bodyPr wrap="square" rtlCol="0">
            <a:spAutoFit/>
          </a:bodyPr>
          <a:lstStyle/>
          <a:p>
            <a:r>
              <a:rPr lang="en-GB" sz="3200" dirty="0" smtClean="0"/>
              <a:t>Now it is time to write the first part of our letter:</a:t>
            </a:r>
            <a:endParaRPr lang="en-GB" sz="3200" dirty="0"/>
          </a:p>
        </p:txBody>
      </p:sp>
    </p:spTree>
    <p:extLst>
      <p:ext uri="{BB962C8B-B14F-4D97-AF65-F5344CB8AC3E}">
        <p14:creationId xmlns:p14="http://schemas.microsoft.com/office/powerpoint/2010/main" val="366519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75050949"/>
              </p:ext>
            </p:extLst>
          </p:nvPr>
        </p:nvGraphicFramePr>
        <p:xfrm>
          <a:off x="4231340" y="1114113"/>
          <a:ext cx="7703672" cy="939003"/>
        </p:xfrm>
        <a:graphic>
          <a:graphicData uri="http://schemas.openxmlformats.org/drawingml/2006/table">
            <a:tbl>
              <a:tblPr firstRow="1" bandRow="1">
                <a:tableStyleId>{5940675A-B579-460E-94D1-54222C63F5DA}</a:tableStyleId>
              </a:tblPr>
              <a:tblGrid>
                <a:gridCol w="2366684"/>
                <a:gridCol w="5336988"/>
              </a:tblGrid>
              <a:tr h="939003">
                <a:tc>
                  <a:txBody>
                    <a:bodyPr/>
                    <a:lstStyle/>
                    <a:p>
                      <a:r>
                        <a:rPr lang="en-GB" dirty="0" smtClean="0"/>
                        <a:t>Introduction</a:t>
                      </a:r>
                      <a:endParaRPr lang="en-GB" dirty="0"/>
                    </a:p>
                  </a:txBody>
                  <a:tcPr/>
                </a:tc>
                <a:tc>
                  <a:txBody>
                    <a:bodyPr/>
                    <a:lstStyle/>
                    <a:p>
                      <a:r>
                        <a:rPr lang="en-GB" dirty="0" smtClean="0"/>
                        <a:t>Writing to persuade to get rid of school uniform</a:t>
                      </a:r>
                      <a:endParaRPr lang="en-GB" dirty="0"/>
                    </a:p>
                  </a:txBody>
                  <a:tcPr/>
                </a:tc>
              </a:tr>
            </a:tbl>
          </a:graphicData>
        </a:graphic>
      </p:graphicFrame>
      <p:sp>
        <p:nvSpPr>
          <p:cNvPr id="5" name="TextBox 4"/>
          <p:cNvSpPr txBox="1"/>
          <p:nvPr/>
        </p:nvSpPr>
        <p:spPr>
          <a:xfrm>
            <a:off x="4231340" y="2599765"/>
            <a:ext cx="7790331" cy="1200329"/>
          </a:xfrm>
          <a:prstGeom prst="rect">
            <a:avLst/>
          </a:prstGeom>
          <a:noFill/>
        </p:spPr>
        <p:txBody>
          <a:bodyPr wrap="square" rtlCol="0">
            <a:spAutoFit/>
          </a:bodyPr>
          <a:lstStyle/>
          <a:p>
            <a:r>
              <a:rPr lang="en-GB" dirty="0" smtClean="0"/>
              <a:t>Dear Mr Brine,</a:t>
            </a:r>
          </a:p>
          <a:p>
            <a:endParaRPr lang="en-GB" dirty="0"/>
          </a:p>
          <a:p>
            <a:r>
              <a:rPr lang="en-GB" dirty="0" smtClean="0"/>
              <a:t>I am writing to you as I believe that school uniform should be banned.  I have put up with wearing one for many years, but enough is enough.</a:t>
            </a:r>
            <a:endParaRPr lang="en-GB" dirty="0"/>
          </a:p>
        </p:txBody>
      </p:sp>
      <p:sp>
        <p:nvSpPr>
          <p:cNvPr id="6" name="TextBox 5"/>
          <p:cNvSpPr txBox="1"/>
          <p:nvPr/>
        </p:nvSpPr>
        <p:spPr>
          <a:xfrm>
            <a:off x="4231340" y="567464"/>
            <a:ext cx="3825150" cy="369332"/>
          </a:xfrm>
          <a:prstGeom prst="rect">
            <a:avLst/>
          </a:prstGeom>
          <a:noFill/>
        </p:spPr>
        <p:txBody>
          <a:bodyPr wrap="none" rtlCol="0">
            <a:spAutoFit/>
          </a:bodyPr>
          <a:lstStyle/>
          <a:p>
            <a:r>
              <a:rPr lang="en-GB" dirty="0" smtClean="0"/>
              <a:t>I use my plan to write my introduction:</a:t>
            </a:r>
            <a:endParaRPr lang="en-GB" dirty="0"/>
          </a:p>
        </p:txBody>
      </p:sp>
    </p:spTree>
    <p:extLst>
      <p:ext uri="{BB962C8B-B14F-4D97-AF65-F5344CB8AC3E}">
        <p14:creationId xmlns:p14="http://schemas.microsoft.com/office/powerpoint/2010/main" val="2279145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07592407"/>
              </p:ext>
            </p:extLst>
          </p:nvPr>
        </p:nvGraphicFramePr>
        <p:xfrm>
          <a:off x="4231340" y="1114113"/>
          <a:ext cx="7703672" cy="939003"/>
        </p:xfrm>
        <a:graphic>
          <a:graphicData uri="http://schemas.openxmlformats.org/drawingml/2006/table">
            <a:tbl>
              <a:tblPr firstRow="1" bandRow="1">
                <a:tableStyleId>{5940675A-B579-460E-94D1-54222C63F5DA}</a:tableStyleId>
              </a:tblPr>
              <a:tblGrid>
                <a:gridCol w="2366684"/>
                <a:gridCol w="5336988"/>
              </a:tblGrid>
              <a:tr h="939003">
                <a:tc>
                  <a:txBody>
                    <a:bodyPr/>
                    <a:lstStyle/>
                    <a:p>
                      <a:r>
                        <a:rPr lang="en-GB" dirty="0" smtClean="0"/>
                        <a:t>Reason 1</a:t>
                      </a:r>
                      <a:endParaRPr lang="en-GB" dirty="0"/>
                    </a:p>
                  </a:txBody>
                  <a:tcPr/>
                </a:tc>
                <a:tc>
                  <a:txBody>
                    <a:bodyPr/>
                    <a:lstStyle/>
                    <a:p>
                      <a:r>
                        <a:rPr lang="en-GB" dirty="0" smtClean="0"/>
                        <a:t>Costs a lot of money</a:t>
                      </a:r>
                    </a:p>
                    <a:p>
                      <a:r>
                        <a:rPr lang="en-GB" dirty="0" smtClean="0"/>
                        <a:t>Parents have to pay bills and other expenses</a:t>
                      </a:r>
                    </a:p>
                    <a:p>
                      <a:r>
                        <a:rPr lang="en-GB" dirty="0" smtClean="0"/>
                        <a:t>People</a:t>
                      </a:r>
                      <a:r>
                        <a:rPr lang="en-GB" baseline="0" dirty="0" smtClean="0"/>
                        <a:t> struggling due to pandemic</a:t>
                      </a:r>
                      <a:endParaRPr lang="en-GB" dirty="0"/>
                    </a:p>
                  </a:txBody>
                  <a:tcPr/>
                </a:tc>
              </a:tr>
            </a:tbl>
          </a:graphicData>
        </a:graphic>
      </p:graphicFrame>
      <p:sp>
        <p:nvSpPr>
          <p:cNvPr id="5" name="TextBox 4"/>
          <p:cNvSpPr txBox="1"/>
          <p:nvPr/>
        </p:nvSpPr>
        <p:spPr>
          <a:xfrm>
            <a:off x="4231340" y="566554"/>
            <a:ext cx="4338945" cy="369332"/>
          </a:xfrm>
          <a:prstGeom prst="rect">
            <a:avLst/>
          </a:prstGeom>
          <a:noFill/>
        </p:spPr>
        <p:txBody>
          <a:bodyPr wrap="none" rtlCol="0">
            <a:spAutoFit/>
          </a:bodyPr>
          <a:lstStyle/>
          <a:p>
            <a:r>
              <a:rPr lang="en-GB" dirty="0" smtClean="0"/>
              <a:t>I use my plan to write my second paragraph:</a:t>
            </a:r>
            <a:endParaRPr lang="en-GB" dirty="0"/>
          </a:p>
        </p:txBody>
      </p:sp>
      <p:sp>
        <p:nvSpPr>
          <p:cNvPr id="2" name="TextBox 1"/>
          <p:cNvSpPr txBox="1"/>
          <p:nvPr/>
        </p:nvSpPr>
        <p:spPr>
          <a:xfrm>
            <a:off x="4312024" y="2859741"/>
            <a:ext cx="7622988" cy="1477328"/>
          </a:xfrm>
          <a:prstGeom prst="rect">
            <a:avLst/>
          </a:prstGeom>
          <a:noFill/>
        </p:spPr>
        <p:txBody>
          <a:bodyPr wrap="square" rtlCol="0">
            <a:spAutoFit/>
          </a:bodyPr>
          <a:lstStyle/>
          <a:p>
            <a:r>
              <a:rPr lang="en-GB" dirty="0" smtClean="0"/>
              <a:t>School uniform is not cheap.  In fact, parents spend more money on school uniform than on any other clothing for their children.  Electricity, gas and other bills are increasing, so parents need to spend money on these necessities.  In addition, many people are struggling make ends meet because of the pandemic.</a:t>
            </a:r>
            <a:endParaRPr lang="en-GB" dirty="0"/>
          </a:p>
        </p:txBody>
      </p:sp>
    </p:spTree>
    <p:extLst>
      <p:ext uri="{BB962C8B-B14F-4D97-AF65-F5344CB8AC3E}">
        <p14:creationId xmlns:p14="http://schemas.microsoft.com/office/powerpoint/2010/main" val="344326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07225272"/>
              </p:ext>
            </p:extLst>
          </p:nvPr>
        </p:nvGraphicFramePr>
        <p:xfrm>
          <a:off x="4231340" y="1114113"/>
          <a:ext cx="7703672" cy="939003"/>
        </p:xfrm>
        <a:graphic>
          <a:graphicData uri="http://schemas.openxmlformats.org/drawingml/2006/table">
            <a:tbl>
              <a:tblPr firstRow="1" bandRow="1">
                <a:tableStyleId>{5940675A-B579-460E-94D1-54222C63F5DA}</a:tableStyleId>
              </a:tblPr>
              <a:tblGrid>
                <a:gridCol w="2366684"/>
                <a:gridCol w="5336988"/>
              </a:tblGrid>
              <a:tr h="939003">
                <a:tc>
                  <a:txBody>
                    <a:bodyPr/>
                    <a:lstStyle/>
                    <a:p>
                      <a:r>
                        <a:rPr lang="en-GB" dirty="0" smtClean="0"/>
                        <a:t>Reason 2</a:t>
                      </a:r>
                      <a:endParaRPr lang="en-GB" dirty="0"/>
                    </a:p>
                  </a:txBody>
                  <a:tcPr/>
                </a:tc>
                <a:tc>
                  <a:txBody>
                    <a:bodyPr/>
                    <a:lstStyle/>
                    <a:p>
                      <a:r>
                        <a:rPr lang="en-GB" dirty="0" smtClean="0"/>
                        <a:t>Additionally,</a:t>
                      </a:r>
                    </a:p>
                    <a:p>
                      <a:r>
                        <a:rPr lang="en-GB" dirty="0" smtClean="0"/>
                        <a:t>Can’t show individuality</a:t>
                      </a:r>
                    </a:p>
                    <a:p>
                      <a:r>
                        <a:rPr lang="en-GB" dirty="0" smtClean="0"/>
                        <a:t>Surely you can see how this makes sense?</a:t>
                      </a:r>
                      <a:endParaRPr lang="en-GB" dirty="0"/>
                    </a:p>
                  </a:txBody>
                  <a:tcPr/>
                </a:tc>
              </a:tr>
            </a:tbl>
          </a:graphicData>
        </a:graphic>
      </p:graphicFrame>
      <p:sp>
        <p:nvSpPr>
          <p:cNvPr id="5" name="TextBox 4"/>
          <p:cNvSpPr txBox="1"/>
          <p:nvPr/>
        </p:nvSpPr>
        <p:spPr>
          <a:xfrm>
            <a:off x="4231340" y="539661"/>
            <a:ext cx="4122924" cy="369332"/>
          </a:xfrm>
          <a:prstGeom prst="rect">
            <a:avLst/>
          </a:prstGeom>
          <a:noFill/>
        </p:spPr>
        <p:txBody>
          <a:bodyPr wrap="none" rtlCol="0">
            <a:spAutoFit/>
          </a:bodyPr>
          <a:lstStyle/>
          <a:p>
            <a:r>
              <a:rPr lang="en-GB" dirty="0" smtClean="0"/>
              <a:t>I use my plan to write my third paragraph:</a:t>
            </a:r>
            <a:endParaRPr lang="en-GB" dirty="0"/>
          </a:p>
        </p:txBody>
      </p:sp>
      <p:sp>
        <p:nvSpPr>
          <p:cNvPr id="2" name="TextBox 1"/>
          <p:cNvSpPr txBox="1"/>
          <p:nvPr/>
        </p:nvSpPr>
        <p:spPr>
          <a:xfrm>
            <a:off x="4320989" y="3101788"/>
            <a:ext cx="7614024" cy="1200329"/>
          </a:xfrm>
          <a:prstGeom prst="rect">
            <a:avLst/>
          </a:prstGeom>
          <a:noFill/>
        </p:spPr>
        <p:txBody>
          <a:bodyPr wrap="square" rtlCol="0">
            <a:spAutoFit/>
          </a:bodyPr>
          <a:lstStyle/>
          <a:p>
            <a:r>
              <a:rPr lang="en-GB" dirty="0" smtClean="0"/>
              <a:t>Additionally, with everyone wearing the same clothes, it is impossible to express your individuality.  Children need the opportunity to show who they are – something which is extremely important for young people.  Surely you can see how this makes sense?</a:t>
            </a:r>
            <a:endParaRPr lang="en-GB" dirty="0"/>
          </a:p>
        </p:txBody>
      </p:sp>
    </p:spTree>
    <p:extLst>
      <p:ext uri="{BB962C8B-B14F-4D97-AF65-F5344CB8AC3E}">
        <p14:creationId xmlns:p14="http://schemas.microsoft.com/office/powerpoint/2010/main" val="795899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49269" y="1739153"/>
            <a:ext cx="7703672" cy="2308324"/>
          </a:xfrm>
          <a:prstGeom prst="rect">
            <a:avLst/>
          </a:prstGeom>
          <a:noFill/>
        </p:spPr>
        <p:txBody>
          <a:bodyPr wrap="square" rtlCol="0">
            <a:spAutoFit/>
          </a:bodyPr>
          <a:lstStyle/>
          <a:p>
            <a:r>
              <a:rPr lang="en-GB" sz="2400" u="sng" dirty="0" smtClean="0"/>
              <a:t>I can write a persuasive lette</a:t>
            </a:r>
            <a:r>
              <a:rPr lang="en-GB" sz="2400" dirty="0" smtClean="0"/>
              <a:t>r</a:t>
            </a:r>
          </a:p>
          <a:p>
            <a:endParaRPr lang="en-GB" sz="2400" dirty="0" smtClean="0"/>
          </a:p>
          <a:p>
            <a:r>
              <a:rPr lang="en-GB" sz="2400" dirty="0" smtClean="0"/>
              <a:t>Your task:</a:t>
            </a:r>
          </a:p>
          <a:p>
            <a:endParaRPr lang="en-GB" sz="2400" dirty="0"/>
          </a:p>
          <a:p>
            <a:r>
              <a:rPr lang="en-GB" sz="2400" dirty="0" smtClean="0"/>
              <a:t>Write the first three paragraphs of your persuasive letter.  Use your plan and follow my example.</a:t>
            </a:r>
            <a:endParaRPr lang="en-GB" sz="2400" dirty="0"/>
          </a:p>
        </p:txBody>
      </p:sp>
    </p:spTree>
    <p:extLst>
      <p:ext uri="{BB962C8B-B14F-4D97-AF65-F5344CB8AC3E}">
        <p14:creationId xmlns:p14="http://schemas.microsoft.com/office/powerpoint/2010/main" val="91772357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70</TotalTime>
  <Words>257</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Century Schoolbook</vt:lpstr>
      <vt:lpstr>Corbel</vt:lpstr>
      <vt:lpstr>Feathered</vt:lpstr>
      <vt:lpstr>Persuasion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Persuasion</dc:title>
  <dc:creator>Microsoft account</dc:creator>
  <cp:lastModifiedBy>Microsoft account</cp:lastModifiedBy>
  <cp:revision>11</cp:revision>
  <dcterms:created xsi:type="dcterms:W3CDTF">2021-02-18T08:56:20Z</dcterms:created>
  <dcterms:modified xsi:type="dcterms:W3CDTF">2021-02-18T10:07:20Z</dcterms:modified>
</cp:coreProperties>
</file>