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1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GB"/>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DE5371CF-603D-49D7-8E4B-A47BD0C20E11}" type="slidenum">
              <a:rPr lang="en-GB" smtClean="0"/>
              <a:t>‹#›</a:t>
            </a:fld>
            <a:endParaRPr lang="en-GB"/>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3670879543"/>
      </p:ext>
    </p:extLst>
  </p:cSld>
  <p:clrMapOvr>
    <a:masterClrMapping/>
  </p:clrMapOvr>
  <p:extLst mod="1">
    <p:ext uri="{DCECCB84-F9BA-43D5-87BE-67443E8EF086}">
      <p15:sldGuideLst xmlns:p15="http://schemas.microsoft.com/office/powerpoint/2012/main">
        <p15:guide id="4294967295"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894281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a:xfrm>
            <a:off x="2933699" y="6296615"/>
            <a:ext cx="5959577" cy="365125"/>
          </a:xfrm>
        </p:spPr>
        <p:txBody>
          <a:bodyPr/>
          <a:lstStyle/>
          <a:p>
            <a:endParaRPr lang="en-GB"/>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DE5371CF-603D-49D7-8E4B-A47BD0C20E11}" type="slidenum">
              <a:rPr lang="en-GB" smtClean="0"/>
              <a:t>‹#›</a:t>
            </a:fld>
            <a:endParaRPr lang="en-GB"/>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22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195606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GB"/>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DE5371CF-603D-49D7-8E4B-A47BD0C20E11}" type="slidenum">
              <a:rPr lang="en-GB" smtClean="0"/>
              <a:t>‹#›</a:t>
            </a:fld>
            <a:endParaRPr lang="en-GB"/>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421314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1ADCBB-3AFC-487F-AC05-A2B47488E27F}" type="datetimeFigureOut">
              <a:rPr lang="en-GB" smtClean="0"/>
              <a:t>18/02/2021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297868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1ADCBB-3AFC-487F-AC05-A2B47488E27F}" type="datetimeFigureOut">
              <a:rPr lang="en-GB" smtClean="0"/>
              <a:t>18/02/2021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337465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01ADCBB-3AFC-487F-AC05-A2B47488E27F}" type="datetimeFigureOut">
              <a:rPr lang="en-GB" smtClean="0"/>
              <a:t>18/02/2021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2662122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301ADCBB-3AFC-487F-AC05-A2B47488E27F}" type="datetimeFigureOut">
              <a:rPr lang="en-GB" smtClean="0"/>
              <a:t>18/02/2021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3751159347"/>
      </p:ext>
    </p:extLst>
  </p:cSld>
  <p:clrMapOvr>
    <a:masterClrMapping/>
  </p:clrMapOvr>
  <p:extLst mod="1">
    <p:ext uri="{DCECCB84-F9BA-43D5-87BE-67443E8EF086}">
      <p15:sldGuideLst xmlns:p15="http://schemas.microsoft.com/office/powerpoint/2012/main">
        <p15:guide id="4294967295"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301ADCBB-3AFC-487F-AC05-A2B47488E27F}" type="datetimeFigureOut">
              <a:rPr lang="en-GB" smtClean="0"/>
              <a:t>18/02/2021</a:t>
            </a:fld>
            <a:endParaRPr lang="en-GB"/>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GB"/>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DE5371CF-603D-49D7-8E4B-A47BD0C20E11}" type="slidenum">
              <a:rPr lang="en-GB" smtClean="0"/>
              <a:t>‹#›</a:t>
            </a:fld>
            <a:endParaRPr lang="en-GB"/>
          </a:p>
        </p:txBody>
      </p:sp>
    </p:spTree>
    <p:extLst>
      <p:ext uri="{BB962C8B-B14F-4D97-AF65-F5344CB8AC3E}">
        <p14:creationId xmlns:p14="http://schemas.microsoft.com/office/powerpoint/2010/main" val="2012894195"/>
      </p:ext>
    </p:extLst>
  </p:cSld>
  <p:clrMapOvr>
    <a:masterClrMapping/>
  </p:clrMapOvr>
  <p:extLst mod="1">
    <p:ext uri="{DCECCB84-F9BA-43D5-87BE-67443E8EF086}">
      <p15:sldGuideLst xmlns:p15="http://schemas.microsoft.com/office/powerpoint/2012/main">
        <p15:guide id="4294967295"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301ADCBB-3AFC-487F-AC05-A2B47488E27F}" type="datetimeFigureOut">
              <a:rPr lang="en-GB" smtClean="0"/>
              <a:t>18/02/2021</a:t>
            </a:fld>
            <a:endParaRPr lang="en-GB"/>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GB"/>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DE5371CF-603D-49D7-8E4B-A47BD0C20E11}" type="slidenum">
              <a:rPr lang="en-GB" smtClean="0"/>
              <a:t>‹#›</a:t>
            </a:fld>
            <a:endParaRPr lang="en-GB"/>
          </a:p>
        </p:txBody>
      </p:sp>
    </p:spTree>
    <p:extLst>
      <p:ext uri="{BB962C8B-B14F-4D97-AF65-F5344CB8AC3E}">
        <p14:creationId xmlns:p14="http://schemas.microsoft.com/office/powerpoint/2010/main" val="1862401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301ADCBB-3AFC-487F-AC05-A2B47488E27F}" type="datetimeFigureOut">
              <a:rPr lang="en-GB" smtClean="0"/>
              <a:t>18/02/2021</a:t>
            </a:fld>
            <a:endParaRPr lang="en-GB"/>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GB"/>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DE5371CF-603D-49D7-8E4B-A47BD0C20E11}" type="slidenum">
              <a:rPr lang="en-GB" smtClean="0"/>
              <a:t>‹#›</a:t>
            </a:fld>
            <a:endParaRPr lang="en-GB"/>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645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1848">
          <p15:clr>
            <a:srgbClr val="F26B43"/>
          </p15:clr>
        </p15:guide>
        <p15:guide id="4294967295" orient="horz" pos="3960">
          <p15:clr>
            <a:srgbClr val="F26B43"/>
          </p15:clr>
        </p15:guide>
        <p15:guide id="4294967295" orient="horz" pos="1536">
          <p15:clr>
            <a:srgbClr val="F26B43"/>
          </p15:clr>
        </p15:guide>
        <p15:guide id="4294967295" orient="horz" pos="3840">
          <p15:clr>
            <a:srgbClr val="F26B43"/>
          </p15:clr>
        </p15:guide>
        <p15:guide id="4294967295" pos="4416">
          <p15:clr>
            <a:srgbClr val="F26B43"/>
          </p15:clr>
        </p15:guide>
        <p15:guide id="4294967295" pos="4800">
          <p15:clr>
            <a:srgbClr val="F26B43"/>
          </p15:clr>
        </p15:guide>
        <p15:guide id="4294967295" orient="horz" pos="360">
          <p15:clr>
            <a:srgbClr val="F26B43"/>
          </p15:clr>
        </p15:guide>
        <p15:guide id="4294967295" pos="7368">
          <p15:clr>
            <a:srgbClr val="F26B43"/>
          </p15:clr>
        </p15:guide>
        <p15:guide id="4294967295"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Persuasion </a:t>
            </a:r>
            <a:endParaRPr lang="en-GB" dirty="0"/>
          </a:p>
        </p:txBody>
      </p:sp>
      <p:sp>
        <p:nvSpPr>
          <p:cNvPr id="3" name="Subtitle 2"/>
          <p:cNvSpPr>
            <a:spLocks noGrp="1"/>
          </p:cNvSpPr>
          <p:nvPr>
            <p:ph type="subTitle" idx="1"/>
          </p:nvPr>
        </p:nvSpPr>
        <p:spPr/>
        <p:txBody>
          <a:bodyPr/>
          <a:lstStyle/>
          <a:p>
            <a:r>
              <a:rPr lang="en-GB" smtClean="0"/>
              <a:t>Lesson 7</a:t>
            </a:r>
            <a:endParaRPr lang="en-GB" dirty="0"/>
          </a:p>
        </p:txBody>
      </p:sp>
    </p:spTree>
    <p:extLst>
      <p:ext uri="{BB962C8B-B14F-4D97-AF65-F5344CB8AC3E}">
        <p14:creationId xmlns:p14="http://schemas.microsoft.com/office/powerpoint/2010/main" val="1524517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40941" y="1210235"/>
            <a:ext cx="6355977" cy="1077218"/>
          </a:xfrm>
          <a:prstGeom prst="rect">
            <a:avLst/>
          </a:prstGeom>
          <a:noFill/>
        </p:spPr>
        <p:txBody>
          <a:bodyPr wrap="square" rtlCol="0">
            <a:spAutoFit/>
          </a:bodyPr>
          <a:lstStyle/>
          <a:p>
            <a:r>
              <a:rPr lang="en-GB" sz="3200" dirty="0" smtClean="0"/>
              <a:t>Now it is time to write the second part of our letter:</a:t>
            </a:r>
            <a:endParaRPr lang="en-GB" sz="3200" dirty="0"/>
          </a:p>
        </p:txBody>
      </p:sp>
    </p:spTree>
    <p:extLst>
      <p:ext uri="{BB962C8B-B14F-4D97-AF65-F5344CB8AC3E}">
        <p14:creationId xmlns:p14="http://schemas.microsoft.com/office/powerpoint/2010/main" val="3665198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51361478"/>
              </p:ext>
            </p:extLst>
          </p:nvPr>
        </p:nvGraphicFramePr>
        <p:xfrm>
          <a:off x="4231340" y="1114113"/>
          <a:ext cx="7703672" cy="939003"/>
        </p:xfrm>
        <a:graphic>
          <a:graphicData uri="http://schemas.openxmlformats.org/drawingml/2006/table">
            <a:tbl>
              <a:tblPr firstRow="1" bandRow="1">
                <a:tableStyleId>{5940675A-B579-460E-94D1-54222C63F5DA}</a:tableStyleId>
              </a:tblPr>
              <a:tblGrid>
                <a:gridCol w="2366684"/>
                <a:gridCol w="5336988"/>
              </a:tblGrid>
              <a:tr h="939003">
                <a:tc>
                  <a:txBody>
                    <a:bodyPr/>
                    <a:lstStyle/>
                    <a:p>
                      <a:r>
                        <a:rPr lang="en-GB" dirty="0" smtClean="0"/>
                        <a:t>Reason 3</a:t>
                      </a:r>
                      <a:endParaRPr lang="en-GB" dirty="0"/>
                    </a:p>
                  </a:txBody>
                  <a:tcPr/>
                </a:tc>
                <a:tc>
                  <a:txBody>
                    <a:bodyPr/>
                    <a:lstStyle/>
                    <a:p>
                      <a:r>
                        <a:rPr lang="en-GB" dirty="0" smtClean="0"/>
                        <a:t>It is also true that</a:t>
                      </a:r>
                    </a:p>
                    <a:p>
                      <a:r>
                        <a:rPr lang="en-GB" dirty="0" smtClean="0"/>
                        <a:t>School</a:t>
                      </a:r>
                      <a:r>
                        <a:rPr lang="en-GB" baseline="0" dirty="0" smtClean="0"/>
                        <a:t> shoes not practical at break time</a:t>
                      </a:r>
                    </a:p>
                    <a:p>
                      <a:r>
                        <a:rPr lang="en-GB" baseline="0" dirty="0" smtClean="0"/>
                        <a:t>Could hurt ankles</a:t>
                      </a:r>
                      <a:endParaRPr lang="en-GB" dirty="0"/>
                    </a:p>
                  </a:txBody>
                  <a:tcPr/>
                </a:tc>
              </a:tr>
            </a:tbl>
          </a:graphicData>
        </a:graphic>
      </p:graphicFrame>
      <p:sp>
        <p:nvSpPr>
          <p:cNvPr id="5" name="TextBox 4"/>
          <p:cNvSpPr txBox="1"/>
          <p:nvPr/>
        </p:nvSpPr>
        <p:spPr>
          <a:xfrm>
            <a:off x="4231340" y="2599765"/>
            <a:ext cx="7790331" cy="1477328"/>
          </a:xfrm>
          <a:prstGeom prst="rect">
            <a:avLst/>
          </a:prstGeom>
          <a:noFill/>
        </p:spPr>
        <p:txBody>
          <a:bodyPr wrap="square" rtlCol="0">
            <a:spAutoFit/>
          </a:bodyPr>
          <a:lstStyle/>
          <a:p>
            <a:r>
              <a:rPr lang="en-GB" dirty="0" smtClean="0"/>
              <a:t>It is also true that school shoes are not practical for running around in at break time and lunch time.  Many do not have treads on the soles and very few have proper ankle support.  This could result in children getting injuries such as twisted ankles and grazed knees from slipping over.  Trainers would be a much better alternative.  </a:t>
            </a:r>
            <a:endParaRPr lang="en-GB" dirty="0"/>
          </a:p>
        </p:txBody>
      </p:sp>
      <p:sp>
        <p:nvSpPr>
          <p:cNvPr id="6" name="TextBox 5"/>
          <p:cNvSpPr txBox="1"/>
          <p:nvPr/>
        </p:nvSpPr>
        <p:spPr>
          <a:xfrm>
            <a:off x="4231340" y="567464"/>
            <a:ext cx="4260654" cy="369332"/>
          </a:xfrm>
          <a:prstGeom prst="rect">
            <a:avLst/>
          </a:prstGeom>
          <a:noFill/>
        </p:spPr>
        <p:txBody>
          <a:bodyPr wrap="none" rtlCol="0">
            <a:spAutoFit/>
          </a:bodyPr>
          <a:lstStyle/>
          <a:p>
            <a:r>
              <a:rPr lang="en-GB" dirty="0" smtClean="0"/>
              <a:t>I use my plan to write my fourth paragraph:</a:t>
            </a:r>
            <a:endParaRPr lang="en-GB" dirty="0"/>
          </a:p>
        </p:txBody>
      </p:sp>
    </p:spTree>
    <p:extLst>
      <p:ext uri="{BB962C8B-B14F-4D97-AF65-F5344CB8AC3E}">
        <p14:creationId xmlns:p14="http://schemas.microsoft.com/office/powerpoint/2010/main" val="2279145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67376161"/>
              </p:ext>
            </p:extLst>
          </p:nvPr>
        </p:nvGraphicFramePr>
        <p:xfrm>
          <a:off x="4231340" y="1114113"/>
          <a:ext cx="7703672" cy="939003"/>
        </p:xfrm>
        <a:graphic>
          <a:graphicData uri="http://schemas.openxmlformats.org/drawingml/2006/table">
            <a:tbl>
              <a:tblPr firstRow="1" bandRow="1">
                <a:tableStyleId>{5940675A-B579-460E-94D1-54222C63F5DA}</a:tableStyleId>
              </a:tblPr>
              <a:tblGrid>
                <a:gridCol w="2366684"/>
                <a:gridCol w="5336988"/>
              </a:tblGrid>
              <a:tr h="939003">
                <a:tc>
                  <a:txBody>
                    <a:bodyPr/>
                    <a:lstStyle/>
                    <a:p>
                      <a:r>
                        <a:rPr lang="en-GB" dirty="0" smtClean="0"/>
                        <a:t>Conclusion</a:t>
                      </a:r>
                      <a:endParaRPr lang="en-GB" dirty="0"/>
                    </a:p>
                  </a:txBody>
                  <a:tcPr/>
                </a:tc>
                <a:tc>
                  <a:txBody>
                    <a:bodyPr/>
                    <a:lstStyle/>
                    <a:p>
                      <a:r>
                        <a:rPr lang="en-GB" dirty="0" smtClean="0"/>
                        <a:t>Due to all of these reasons</a:t>
                      </a:r>
                    </a:p>
                    <a:p>
                      <a:r>
                        <a:rPr lang="en-GB" dirty="0" smtClean="0"/>
                        <a:t>School uniform should be banned</a:t>
                      </a:r>
                      <a:endParaRPr lang="en-GB" dirty="0"/>
                    </a:p>
                  </a:txBody>
                  <a:tcPr/>
                </a:tc>
              </a:tr>
            </a:tbl>
          </a:graphicData>
        </a:graphic>
      </p:graphicFrame>
      <p:sp>
        <p:nvSpPr>
          <p:cNvPr id="5" name="TextBox 4"/>
          <p:cNvSpPr txBox="1"/>
          <p:nvPr/>
        </p:nvSpPr>
        <p:spPr>
          <a:xfrm>
            <a:off x="4231340" y="566554"/>
            <a:ext cx="3323602" cy="369332"/>
          </a:xfrm>
          <a:prstGeom prst="rect">
            <a:avLst/>
          </a:prstGeom>
          <a:noFill/>
        </p:spPr>
        <p:txBody>
          <a:bodyPr wrap="none" rtlCol="0">
            <a:spAutoFit/>
          </a:bodyPr>
          <a:lstStyle/>
          <a:p>
            <a:r>
              <a:rPr lang="en-GB" dirty="0" smtClean="0"/>
              <a:t>I use my plan to write conclusion:</a:t>
            </a:r>
            <a:endParaRPr lang="en-GB" dirty="0"/>
          </a:p>
        </p:txBody>
      </p:sp>
      <p:sp>
        <p:nvSpPr>
          <p:cNvPr id="2" name="TextBox 1"/>
          <p:cNvSpPr txBox="1"/>
          <p:nvPr/>
        </p:nvSpPr>
        <p:spPr>
          <a:xfrm>
            <a:off x="4312024" y="2859741"/>
            <a:ext cx="7622988" cy="2031325"/>
          </a:xfrm>
          <a:prstGeom prst="rect">
            <a:avLst/>
          </a:prstGeom>
          <a:noFill/>
        </p:spPr>
        <p:txBody>
          <a:bodyPr wrap="square" rtlCol="0">
            <a:spAutoFit/>
          </a:bodyPr>
          <a:lstStyle/>
          <a:p>
            <a:r>
              <a:rPr lang="en-GB" dirty="0" smtClean="0"/>
              <a:t>To sum up, due to it being expensive, impractical and stifling individuality, school uniform school be banned.  You must now take steps to make sure this happens.</a:t>
            </a:r>
          </a:p>
          <a:p>
            <a:endParaRPr lang="en-GB" dirty="0"/>
          </a:p>
          <a:p>
            <a:r>
              <a:rPr lang="en-GB" dirty="0" smtClean="0"/>
              <a:t>Yours sincerely,</a:t>
            </a:r>
          </a:p>
          <a:p>
            <a:endParaRPr lang="en-GB" dirty="0"/>
          </a:p>
          <a:p>
            <a:r>
              <a:rPr lang="en-GB" dirty="0" smtClean="0"/>
              <a:t>Mrs Beer</a:t>
            </a:r>
            <a:endParaRPr lang="en-GB" dirty="0"/>
          </a:p>
        </p:txBody>
      </p:sp>
    </p:spTree>
    <p:extLst>
      <p:ext uri="{BB962C8B-B14F-4D97-AF65-F5344CB8AC3E}">
        <p14:creationId xmlns:p14="http://schemas.microsoft.com/office/powerpoint/2010/main" val="3443262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49269" y="1739153"/>
            <a:ext cx="7703672" cy="2308324"/>
          </a:xfrm>
          <a:prstGeom prst="rect">
            <a:avLst/>
          </a:prstGeom>
          <a:noFill/>
        </p:spPr>
        <p:txBody>
          <a:bodyPr wrap="square" rtlCol="0">
            <a:spAutoFit/>
          </a:bodyPr>
          <a:lstStyle/>
          <a:p>
            <a:r>
              <a:rPr lang="en-GB" sz="2400" u="sng" dirty="0" smtClean="0"/>
              <a:t>I can write a persuasive lette</a:t>
            </a:r>
            <a:r>
              <a:rPr lang="en-GB" sz="2400" dirty="0" smtClean="0"/>
              <a:t>r</a:t>
            </a:r>
          </a:p>
          <a:p>
            <a:endParaRPr lang="en-GB" sz="2400" dirty="0" smtClean="0"/>
          </a:p>
          <a:p>
            <a:r>
              <a:rPr lang="en-GB" sz="2400" dirty="0" smtClean="0"/>
              <a:t>Your task:</a:t>
            </a:r>
          </a:p>
          <a:p>
            <a:endParaRPr lang="en-GB" sz="2400" dirty="0"/>
          </a:p>
          <a:p>
            <a:r>
              <a:rPr lang="en-GB" sz="2400" dirty="0" smtClean="0"/>
              <a:t>Write the last two paragraphs of your persuasive letter.  Use your plan and follow my example.</a:t>
            </a:r>
            <a:endParaRPr lang="en-GB" sz="2400" dirty="0"/>
          </a:p>
        </p:txBody>
      </p:sp>
    </p:spTree>
    <p:extLst>
      <p:ext uri="{BB962C8B-B14F-4D97-AF65-F5344CB8AC3E}">
        <p14:creationId xmlns:p14="http://schemas.microsoft.com/office/powerpoint/2010/main" val="917723571"/>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Feathered</Template>
  <TotalTime>77</TotalTime>
  <Words>190</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Century Schoolbook</vt:lpstr>
      <vt:lpstr>Corbel</vt:lpstr>
      <vt:lpstr>Feathered</vt:lpstr>
      <vt:lpstr>Persuasion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Persuasion</dc:title>
  <dc:creator>Microsoft account</dc:creator>
  <cp:lastModifiedBy>Microsoft account</cp:lastModifiedBy>
  <cp:revision>12</cp:revision>
  <dcterms:created xsi:type="dcterms:W3CDTF">2021-02-18T08:56:20Z</dcterms:created>
  <dcterms:modified xsi:type="dcterms:W3CDTF">2021-02-18T10:13:21Z</dcterms:modified>
</cp:coreProperties>
</file>