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38" r:id="rId2"/>
    <p:sldId id="339" r:id="rId3"/>
    <p:sldId id="340" r:id="rId4"/>
    <p:sldId id="34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3"/>
      </p:cViewPr>
      <p:guideLst>
        <p:guide orient="horz" pos="2160"/>
        <p:guide pos="2880"/>
      </p:guideLst>
    </p:cSldViewPr>
  </p:slideViewPr>
  <p:notesTextViewPr>
    <p:cViewPr>
      <p:scale>
        <a:sx n="1" d="1"/>
        <a:sy n="1" d="1"/>
      </p:scale>
      <p:origin x="0" y="0"/>
    </p:cViewPr>
  </p:notesTextViewPr>
  <p:sorterViewPr>
    <p:cViewPr>
      <p:scale>
        <a:sx n="100" d="100"/>
        <a:sy n="100" d="100"/>
      </p:scale>
      <p:origin x="0" y="-103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59D158-56BD-4D08-B3E5-DBDD8C519ACF}" type="datetimeFigureOut">
              <a:rPr lang="en-GB" smtClean="0"/>
              <a:t>18/02/2021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A42529-9A00-456C-AE66-1A64C08DAAD9}" type="slidenum">
              <a:rPr lang="en-GB" smtClean="0"/>
              <a:t>‹#›</a:t>
            </a:fld>
            <a:endParaRPr lang="en-GB"/>
          </a:p>
        </p:txBody>
      </p:sp>
    </p:spTree>
    <p:extLst>
      <p:ext uri="{BB962C8B-B14F-4D97-AF65-F5344CB8AC3E}">
        <p14:creationId xmlns:p14="http://schemas.microsoft.com/office/powerpoint/2010/main" val="1072721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E942B9-6F9F-4B0E-BB60-661208CD1E20}"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6CCA84-CC39-438A-AFFD-2964AC868C8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E942B9-6F9F-4B0E-BB60-661208CD1E20}"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6CCA84-CC39-438A-AFFD-2964AC868C8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4E942B9-6F9F-4B0E-BB60-661208CD1E20}"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6CCA84-CC39-438A-AFFD-2964AC868C8B}"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E942B9-6F9F-4B0E-BB60-661208CD1E20}"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6CCA84-CC39-438A-AFFD-2964AC868C8B}"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E942B9-6F9F-4B0E-BB60-661208CD1E20}"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6CCA84-CC39-438A-AFFD-2964AC868C8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4E942B9-6F9F-4B0E-BB60-661208CD1E20}" type="datetimeFigureOut">
              <a:rPr lang="en-GB" smtClean="0"/>
              <a:t>18/02/2021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6CCA84-CC39-438A-AFFD-2964AC868C8B}"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E942B9-6F9F-4B0E-BB60-661208CD1E20}" type="datetimeFigureOut">
              <a:rPr lang="en-GB" smtClean="0"/>
              <a:t>18/02/2021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6CCA84-CC39-438A-AFFD-2964AC868C8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E942B9-6F9F-4B0E-BB60-661208CD1E20}" type="datetimeFigureOut">
              <a:rPr lang="en-GB" smtClean="0"/>
              <a:t>18/02/2021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6CCA84-CC39-438A-AFFD-2964AC868C8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4E942B9-6F9F-4B0E-BB60-661208CD1E20}" type="datetimeFigureOut">
              <a:rPr lang="en-GB" smtClean="0"/>
              <a:t>18/02/2021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6CCA84-CC39-438A-AFFD-2964AC868C8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4E942B9-6F9F-4B0E-BB60-661208CD1E20}" type="datetimeFigureOut">
              <a:rPr lang="en-GB" smtClean="0"/>
              <a:t>18/02/2021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6CCA84-CC39-438A-AFFD-2964AC868C8B}"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E942B9-6F9F-4B0E-BB60-661208CD1E20}" type="datetimeFigureOut">
              <a:rPr lang="en-GB" smtClean="0"/>
              <a:t>18/02/2021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6CCA84-CC39-438A-AFFD-2964AC868C8B}"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4E942B9-6F9F-4B0E-BB60-661208CD1E20}" type="datetimeFigureOut">
              <a:rPr lang="en-GB" smtClean="0"/>
              <a:t>18/02/2021</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26CCA84-CC39-438A-AFFD-2964AC868C8B}"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6"/>
            <a:ext cx="7772400" cy="1780108"/>
          </a:xfrm>
        </p:spPr>
        <p:txBody>
          <a:bodyPr/>
          <a:lstStyle/>
          <a:p>
            <a:r>
              <a:rPr lang="en-GB" dirty="0" smtClean="0"/>
              <a:t>Lesson </a:t>
            </a:r>
            <a:r>
              <a:rPr lang="en-GB" dirty="0"/>
              <a:t>8</a:t>
            </a:r>
            <a:endParaRPr lang="en-GB" dirty="0"/>
          </a:p>
        </p:txBody>
      </p:sp>
    </p:spTree>
    <p:extLst>
      <p:ext uri="{BB962C8B-B14F-4D97-AF65-F5344CB8AC3E}">
        <p14:creationId xmlns:p14="http://schemas.microsoft.com/office/powerpoint/2010/main" val="2426709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7584" y="1844824"/>
            <a:ext cx="7992888" cy="646331"/>
          </a:xfrm>
          <a:prstGeom prst="rect">
            <a:avLst/>
          </a:prstGeom>
          <a:noFill/>
        </p:spPr>
        <p:txBody>
          <a:bodyPr wrap="square" rtlCol="0">
            <a:spAutoFit/>
          </a:bodyPr>
          <a:lstStyle/>
          <a:p>
            <a:r>
              <a:rPr lang="en-GB" b="1" dirty="0" err="1" smtClean="0"/>
              <a:t>Lectio</a:t>
            </a:r>
            <a:r>
              <a:rPr lang="en-GB" b="1" dirty="0" smtClean="0"/>
              <a:t> Divina – stick in the sticker, then </a:t>
            </a:r>
            <a:r>
              <a:rPr lang="en-GB" b="1" dirty="0" smtClean="0"/>
              <a:t>write the scripture reference.  </a:t>
            </a:r>
          </a:p>
          <a:p>
            <a:r>
              <a:rPr lang="en-GB" b="1" dirty="0" smtClean="0"/>
              <a:t>Which </a:t>
            </a:r>
            <a:r>
              <a:rPr lang="en-GB" b="1" dirty="0" smtClean="0"/>
              <a:t>part stands out to you – why?</a:t>
            </a:r>
            <a:endParaRPr lang="en-GB" b="1" dirty="0"/>
          </a:p>
        </p:txBody>
      </p:sp>
      <p:sp>
        <p:nvSpPr>
          <p:cNvPr id="4" name="Rectangle 3"/>
          <p:cNvSpPr/>
          <p:nvPr/>
        </p:nvSpPr>
        <p:spPr>
          <a:xfrm>
            <a:off x="1043608" y="3356992"/>
            <a:ext cx="6768752" cy="2308324"/>
          </a:xfrm>
          <a:prstGeom prst="rect">
            <a:avLst/>
          </a:prstGeom>
        </p:spPr>
        <p:txBody>
          <a:bodyPr wrap="square">
            <a:spAutoFit/>
          </a:bodyPr>
          <a:lstStyle/>
          <a:p>
            <a:r>
              <a:rPr lang="en-GB" sz="2400" dirty="0" smtClean="0"/>
              <a:t>I </a:t>
            </a:r>
            <a:r>
              <a:rPr lang="en-GB" sz="2400" dirty="0"/>
              <a:t>have shown you in all things that by working hard in this way we must help the weak, remembering the words that the Lord Jesus himself said, ‘There is more happiness in giving than in receiving</a:t>
            </a:r>
            <a:r>
              <a:rPr lang="en-GB" sz="2400" dirty="0" smtClean="0"/>
              <a:t>.’”</a:t>
            </a:r>
          </a:p>
          <a:p>
            <a:endParaRPr lang="en-GB" sz="2400" dirty="0"/>
          </a:p>
          <a:p>
            <a:pPr algn="r"/>
            <a:r>
              <a:rPr lang="en-GB" sz="2400" dirty="0" smtClean="0"/>
              <a:t>Acts 20:35</a:t>
            </a:r>
            <a:endParaRPr lang="en-GB" sz="2400" dirty="0"/>
          </a:p>
        </p:txBody>
      </p:sp>
    </p:spTree>
    <p:extLst>
      <p:ext uri="{BB962C8B-B14F-4D97-AF65-F5344CB8AC3E}">
        <p14:creationId xmlns:p14="http://schemas.microsoft.com/office/powerpoint/2010/main" val="2202524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3" y="908720"/>
            <a:ext cx="4680519" cy="4801314"/>
          </a:xfrm>
          <a:prstGeom prst="rect">
            <a:avLst/>
          </a:prstGeom>
          <a:noFill/>
        </p:spPr>
        <p:txBody>
          <a:bodyPr wrap="square" rtlCol="0">
            <a:spAutoFit/>
          </a:bodyPr>
          <a:lstStyle/>
          <a:p>
            <a:r>
              <a:rPr lang="en-GB" dirty="0" smtClean="0"/>
              <a:t>Write the date and underline it.</a:t>
            </a:r>
          </a:p>
          <a:p>
            <a:endParaRPr lang="en-GB" dirty="0" smtClean="0"/>
          </a:p>
          <a:p>
            <a:r>
              <a:rPr lang="en-GB" dirty="0" smtClean="0"/>
              <a:t>Stick in the Big Question.</a:t>
            </a:r>
          </a:p>
          <a:p>
            <a:endParaRPr lang="en-GB" dirty="0" smtClean="0"/>
          </a:p>
          <a:p>
            <a:r>
              <a:rPr lang="en-GB" dirty="0" smtClean="0"/>
              <a:t>Think about everything you have learnt in this unit:</a:t>
            </a:r>
          </a:p>
          <a:p>
            <a:endParaRPr lang="en-GB" dirty="0"/>
          </a:p>
          <a:p>
            <a:r>
              <a:rPr lang="en-GB" dirty="0" smtClean="0"/>
              <a:t>Stick in the head sticker – </a:t>
            </a:r>
            <a:r>
              <a:rPr lang="en-GB" dirty="0" smtClean="0"/>
              <a:t>as Catholics, when do we give and when do we receive?  Keep it factual.</a:t>
            </a:r>
            <a:endParaRPr lang="en-GB" dirty="0" smtClean="0"/>
          </a:p>
          <a:p>
            <a:endParaRPr lang="en-GB" dirty="0"/>
          </a:p>
          <a:p>
            <a:r>
              <a:rPr lang="en-GB" dirty="0" smtClean="0"/>
              <a:t>Stick in the heart sticker – </a:t>
            </a:r>
            <a:r>
              <a:rPr lang="en-GB" dirty="0" smtClean="0"/>
              <a:t>How </a:t>
            </a:r>
            <a:r>
              <a:rPr lang="en-GB" dirty="0" smtClean="0"/>
              <a:t>does </a:t>
            </a:r>
            <a:r>
              <a:rPr lang="en-GB" dirty="0" smtClean="0"/>
              <a:t>it feel to give?  How does it feel to receive?</a:t>
            </a:r>
            <a:endParaRPr lang="en-GB" dirty="0" smtClean="0"/>
          </a:p>
          <a:p>
            <a:endParaRPr lang="en-GB" dirty="0"/>
          </a:p>
          <a:p>
            <a:r>
              <a:rPr lang="en-GB" dirty="0" smtClean="0"/>
              <a:t>Stick in the cloud sticker – </a:t>
            </a:r>
            <a:r>
              <a:rPr lang="en-GB" dirty="0" smtClean="0"/>
              <a:t>What </a:t>
            </a:r>
            <a:r>
              <a:rPr lang="en-GB" dirty="0" smtClean="0"/>
              <a:t>is your opinion </a:t>
            </a:r>
            <a:r>
              <a:rPr lang="en-GB" dirty="0" smtClean="0"/>
              <a:t>of which is better – giving or receiving?  Why?</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324279701"/>
              </p:ext>
            </p:extLst>
          </p:nvPr>
        </p:nvGraphicFramePr>
        <p:xfrm>
          <a:off x="5436096" y="2092789"/>
          <a:ext cx="3528392" cy="4464502"/>
        </p:xfrm>
        <a:graphic>
          <a:graphicData uri="http://schemas.openxmlformats.org/drawingml/2006/table">
            <a:tbl>
              <a:tblPr firstRow="1" bandRow="1">
                <a:tableStyleId>{5940675A-B579-460E-94D1-54222C63F5DA}</a:tableStyleId>
              </a:tblPr>
              <a:tblGrid>
                <a:gridCol w="3528392"/>
              </a:tblGrid>
              <a:tr h="318893">
                <a:tc>
                  <a:txBody>
                    <a:bodyPr/>
                    <a:lstStyle/>
                    <a:p>
                      <a:r>
                        <a:rPr lang="en-GB" sz="1050" u="sng" dirty="0" smtClean="0"/>
                        <a:t>Thursday</a:t>
                      </a:r>
                      <a:r>
                        <a:rPr lang="en-GB" sz="1050" u="sng" baseline="0" dirty="0" smtClean="0"/>
                        <a:t> 25</a:t>
                      </a:r>
                      <a:r>
                        <a:rPr lang="en-GB" sz="1050" u="sng" baseline="30000" dirty="0" smtClean="0"/>
                        <a:t>th</a:t>
                      </a:r>
                      <a:r>
                        <a:rPr lang="en-GB" sz="1050" u="sng" baseline="0" dirty="0" smtClean="0"/>
                        <a:t> </a:t>
                      </a:r>
                      <a:r>
                        <a:rPr lang="en-GB" sz="1050" u="sng" baseline="0" dirty="0" smtClean="0"/>
                        <a:t>February</a:t>
                      </a:r>
                      <a:endParaRPr lang="en-GB" sz="1050" u="sng"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r h="318893">
                <a:tc>
                  <a:txBody>
                    <a:bodyPr/>
                    <a:lstStyle/>
                    <a:p>
                      <a:endParaRPr lang="en-GB" sz="400" dirty="0"/>
                    </a:p>
                  </a:txBody>
                  <a:tcPr/>
                </a:tc>
              </a:tr>
            </a:tbl>
          </a:graphicData>
        </a:graphic>
      </p:graphicFrame>
      <p:sp>
        <p:nvSpPr>
          <p:cNvPr id="5" name="Rectangle 4"/>
          <p:cNvSpPr/>
          <p:nvPr/>
        </p:nvSpPr>
        <p:spPr>
          <a:xfrm>
            <a:off x="5580112" y="3899054"/>
            <a:ext cx="504056"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Pin on Printable Patterns at PatternUniverse.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3899054"/>
            <a:ext cx="504056" cy="652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stretch>
            <a:fillRect/>
          </a:stretch>
        </p:blipFill>
        <p:spPr>
          <a:xfrm>
            <a:off x="5580112" y="4870066"/>
            <a:ext cx="533599" cy="494667"/>
          </a:xfrm>
          <a:prstGeom prst="rect">
            <a:avLst/>
          </a:prstGeom>
        </p:spPr>
      </p:pic>
      <p:sp>
        <p:nvSpPr>
          <p:cNvPr id="7" name="Cloud 6"/>
          <p:cNvSpPr/>
          <p:nvPr/>
        </p:nvSpPr>
        <p:spPr>
          <a:xfrm>
            <a:off x="5564324" y="5661248"/>
            <a:ext cx="648072" cy="504056"/>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9" name="Group 8"/>
          <p:cNvGrpSpPr/>
          <p:nvPr/>
        </p:nvGrpSpPr>
        <p:grpSpPr>
          <a:xfrm>
            <a:off x="5740073" y="2355285"/>
            <a:ext cx="2920437" cy="815592"/>
            <a:chOff x="248192" y="235131"/>
            <a:chExt cx="10982543" cy="1685109"/>
          </a:xfrm>
        </p:grpSpPr>
        <p:sp>
          <p:nvSpPr>
            <p:cNvPr id="10" name="Rectangle 9"/>
            <p:cNvSpPr/>
            <p:nvPr/>
          </p:nvSpPr>
          <p:spPr>
            <a:xfrm>
              <a:off x="248192" y="235131"/>
              <a:ext cx="10518621" cy="16851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11" name="Picture 10"/>
            <p:cNvPicPr>
              <a:picLocks noChangeAspect="1"/>
            </p:cNvPicPr>
            <p:nvPr/>
          </p:nvPicPr>
          <p:blipFill>
            <a:blip r:embed="rId4"/>
            <a:stretch>
              <a:fillRect/>
            </a:stretch>
          </p:blipFill>
          <p:spPr>
            <a:xfrm>
              <a:off x="371884" y="328341"/>
              <a:ext cx="2103034" cy="1352414"/>
            </a:xfrm>
            <a:prstGeom prst="rect">
              <a:avLst/>
            </a:prstGeom>
          </p:spPr>
        </p:pic>
        <p:sp>
          <p:nvSpPr>
            <p:cNvPr id="12" name="Rectangle 11"/>
            <p:cNvSpPr/>
            <p:nvPr/>
          </p:nvSpPr>
          <p:spPr>
            <a:xfrm>
              <a:off x="2678611" y="386261"/>
              <a:ext cx="8552124" cy="1495035"/>
            </a:xfrm>
            <a:prstGeom prst="rect">
              <a:avLst/>
            </a:prstGeom>
          </p:spPr>
          <p:txBody>
            <a:bodyPr wrap="none">
              <a:spAutoFit/>
            </a:bodyPr>
            <a:lstStyle/>
            <a:p>
              <a:pPr>
                <a:lnSpc>
                  <a:spcPct val="107000"/>
                </a:lnSpc>
                <a:spcBef>
                  <a:spcPts val="145"/>
                </a:spcBef>
                <a:spcAft>
                  <a:spcPts val="0"/>
                </a:spcAft>
              </a:pPr>
              <a:r>
                <a:rPr lang="en-US" sz="600" b="1" dirty="0" smtClean="0">
                  <a:latin typeface="Lucida Handwriting" panose="03010101010101010101" pitchFamily="66" charset="0"/>
                  <a:ea typeface="Calibri" panose="020F0502020204030204" pitchFamily="34" charset="0"/>
                  <a:cs typeface="Times New Roman" panose="02020603050405020304" pitchFamily="18" charset="0"/>
                </a:rPr>
                <a:t>Post-assessment</a:t>
              </a:r>
            </a:p>
            <a:p>
              <a:pPr algn="ctr">
                <a:lnSpc>
                  <a:spcPct val="107000"/>
                </a:lnSpc>
                <a:spcBef>
                  <a:spcPts val="145"/>
                </a:spcBef>
                <a:spcAft>
                  <a:spcPts val="0"/>
                </a:spcAft>
              </a:pPr>
              <a:endParaRPr lang="en-US" sz="800" b="1" dirty="0" smtClean="0">
                <a:latin typeface="Lucida Handwriting" panose="03010101010101010101" pitchFamily="66" charset="0"/>
                <a:ea typeface="Calibri" panose="020F0502020204030204" pitchFamily="34" charset="0"/>
                <a:cs typeface="Times New Roman" panose="02020603050405020304" pitchFamily="18" charset="0"/>
              </a:endParaRPr>
            </a:p>
            <a:p>
              <a:pPr algn="ctr">
                <a:lnSpc>
                  <a:spcPct val="107000"/>
                </a:lnSpc>
                <a:spcBef>
                  <a:spcPts val="145"/>
                </a:spcBef>
                <a:spcAft>
                  <a:spcPts val="0"/>
                </a:spcAft>
              </a:pPr>
              <a:r>
                <a:rPr lang="en-GB" sz="1050" b="1" dirty="0">
                  <a:latin typeface="Lucida Handwriting" panose="03010101010101010101" pitchFamily="66" charset="0"/>
                  <a:ea typeface="Calibri" panose="020F0502020204030204" pitchFamily="34" charset="0"/>
                  <a:cs typeface="Times New Roman" panose="02020603050405020304" pitchFamily="18" charset="0"/>
                </a:rPr>
                <a:t>What’s more important </a:t>
              </a:r>
              <a:r>
                <a:rPr lang="en-GB" sz="1050" b="1" dirty="0" smtClean="0">
                  <a:latin typeface="Lucida Handwriting" panose="03010101010101010101" pitchFamily="66" charset="0"/>
                  <a:ea typeface="Calibri" panose="020F0502020204030204" pitchFamily="34" charset="0"/>
                  <a:cs typeface="Times New Roman" panose="02020603050405020304" pitchFamily="18" charset="0"/>
                </a:rPr>
                <a:t>– </a:t>
              </a:r>
            </a:p>
            <a:p>
              <a:pPr algn="ctr">
                <a:lnSpc>
                  <a:spcPct val="107000"/>
                </a:lnSpc>
                <a:spcBef>
                  <a:spcPts val="145"/>
                </a:spcBef>
                <a:spcAft>
                  <a:spcPts val="0"/>
                </a:spcAft>
              </a:pPr>
              <a:r>
                <a:rPr lang="en-GB" sz="1050" b="1" dirty="0" smtClean="0">
                  <a:latin typeface="Lucida Handwriting" panose="03010101010101010101" pitchFamily="66" charset="0"/>
                  <a:ea typeface="Calibri" panose="020F0502020204030204" pitchFamily="34" charset="0"/>
                  <a:cs typeface="Times New Roman" panose="02020603050405020304" pitchFamily="18" charset="0"/>
                </a:rPr>
                <a:t>giving </a:t>
              </a:r>
              <a:r>
                <a:rPr lang="en-GB" sz="1050" b="1" dirty="0">
                  <a:latin typeface="Lucida Handwriting" panose="03010101010101010101" pitchFamily="66" charset="0"/>
                  <a:ea typeface="Calibri" panose="020F0502020204030204" pitchFamily="34" charset="0"/>
                  <a:cs typeface="Times New Roman" panose="02020603050405020304" pitchFamily="18" charset="0"/>
                </a:rPr>
                <a:t>or receiving?</a:t>
              </a:r>
              <a:endParaRPr lang="en-GB" sz="700" dirty="0">
                <a:effectLst/>
                <a:latin typeface="Lucida Handwriting" panose="03010101010101010101" pitchFamily="66"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541859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2420888"/>
            <a:ext cx="6552728" cy="2308324"/>
          </a:xfrm>
          <a:prstGeom prst="rect">
            <a:avLst/>
          </a:prstGeom>
          <a:noFill/>
        </p:spPr>
        <p:txBody>
          <a:bodyPr wrap="square" rtlCol="0">
            <a:spAutoFit/>
          </a:bodyPr>
          <a:lstStyle/>
          <a:p>
            <a:r>
              <a:rPr lang="en-GB" sz="2400" dirty="0" smtClean="0"/>
              <a:t>In </a:t>
            </a:r>
            <a:r>
              <a:rPr lang="en-GB" sz="2400" dirty="0" smtClean="0"/>
              <a:t>pairs or on your own, </a:t>
            </a:r>
            <a:r>
              <a:rPr lang="en-GB" sz="2400" dirty="0" smtClean="0"/>
              <a:t>plan a liturgy on the theme of </a:t>
            </a:r>
            <a:r>
              <a:rPr lang="en-GB" sz="2400" dirty="0" smtClean="0"/>
              <a:t>Giving and Receiving</a:t>
            </a:r>
            <a:r>
              <a:rPr lang="en-GB" sz="2400" dirty="0" smtClean="0"/>
              <a:t>.</a:t>
            </a:r>
          </a:p>
          <a:p>
            <a:r>
              <a:rPr lang="en-GB" sz="2400" dirty="0" smtClean="0"/>
              <a:t>  </a:t>
            </a:r>
          </a:p>
          <a:p>
            <a:r>
              <a:rPr lang="en-GB" sz="2400" dirty="0" smtClean="0"/>
              <a:t>Use </a:t>
            </a:r>
            <a:r>
              <a:rPr lang="en-GB" sz="2400" dirty="0" smtClean="0"/>
              <a:t>a piece of scripture from our unit.</a:t>
            </a:r>
          </a:p>
          <a:p>
            <a:endParaRPr lang="en-GB" sz="2400" dirty="0"/>
          </a:p>
          <a:p>
            <a:r>
              <a:rPr lang="en-GB" sz="2400" dirty="0" smtClean="0"/>
              <a:t>Stick your planning sheet into your book.</a:t>
            </a:r>
            <a:endParaRPr lang="en-GB" sz="2400" dirty="0"/>
          </a:p>
        </p:txBody>
      </p:sp>
    </p:spTree>
    <p:extLst>
      <p:ext uri="{BB962C8B-B14F-4D97-AF65-F5344CB8AC3E}">
        <p14:creationId xmlns:p14="http://schemas.microsoft.com/office/powerpoint/2010/main" val="3919770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621</TotalTime>
  <Words>203</Words>
  <Application>Microsoft Office PowerPoint</Application>
  <PresentationFormat>On-screen Show (4:3)</PresentationFormat>
  <Paragraphs>27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Candara</vt:lpstr>
      <vt:lpstr>Lucida Handwriting</vt:lpstr>
      <vt:lpstr>Symbol</vt:lpstr>
      <vt:lpstr>Times New Roman</vt:lpstr>
      <vt:lpstr>Waveform</vt:lpstr>
      <vt:lpstr>Lesson 8</vt:lpstr>
      <vt:lpstr>PowerPoint Presentation</vt:lpstr>
      <vt:lpstr>PowerPoint Presentation</vt:lpstr>
      <vt:lpstr>PowerPoint Presentation</vt:lpstr>
    </vt:vector>
  </TitlesOfParts>
  <Company>St. Luke's Catholic Primary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dc:title>
  <dc:creator>Mr Mistry</dc:creator>
  <cp:lastModifiedBy>Microsoft account</cp:lastModifiedBy>
  <cp:revision>34</cp:revision>
  <dcterms:created xsi:type="dcterms:W3CDTF">2013-08-08T15:39:03Z</dcterms:created>
  <dcterms:modified xsi:type="dcterms:W3CDTF">2021-02-18T11:46:03Z</dcterms:modified>
</cp:coreProperties>
</file>