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0502B-4305-4FBF-A08C-6822E04DB495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2EA75-8E15-49AE-861E-8EE730CE7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11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3870-648C-41EB-92AA-BFE2F326B5F6}" type="datetime1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6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740A-6054-4EF5-A405-74BC06978DCD}" type="datetime1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62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9C19-4332-4E88-83E3-9E44B7AAE1E7}" type="datetime1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66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B9C2-703E-43E0-A633-2457F56620CB}" type="datetime1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79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AD19-D461-4F91-BFA6-0CA29CFA35EF}" type="datetime1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56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32BB-6A0B-4925-B860-50EDDF9C0A07}" type="datetime1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8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EDC9-BEC7-4C6B-90FA-25D8BD391EEB}" type="datetime1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2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D0F0-B7C1-423E-A935-8014060DE19B}" type="datetime1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60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8F6-75FC-4B70-B47F-12B6714E1CDE}" type="datetime1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13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7B390-44DA-4730-8F97-C7762F81D318}" type="datetime1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81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9A8-835B-4786-96BB-B5B3F394011A}" type="datetime1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03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DDE5-53B9-41D0-8B59-969D523AE57B}" type="datetime1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CTK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CA1F3-6A1F-4283-9EF1-6FE940E7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58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1.png"/><Relationship Id="rId3" Type="http://schemas.openxmlformats.org/officeDocument/2006/relationships/image" Target="../media/image16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5.png"/><Relationship Id="rId10" Type="http://schemas.openxmlformats.org/officeDocument/2006/relationships/image" Target="../media/image7.png"/><Relationship Id="rId4" Type="http://schemas.openxmlformats.org/officeDocument/2006/relationships/image" Target="../media/image18.png"/><Relationship Id="rId9" Type="http://schemas.openxmlformats.org/officeDocument/2006/relationships/image" Target="../media/image6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26" t="1526"/>
          <a:stretch/>
        </p:blipFill>
        <p:spPr>
          <a:xfrm>
            <a:off x="171450" y="7595141"/>
            <a:ext cx="6553200" cy="23108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57404" cy="1085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43" y="1085850"/>
            <a:ext cx="1163887" cy="16861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46" y="4383026"/>
            <a:ext cx="1965358" cy="31432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275" y="70495"/>
            <a:ext cx="1698390" cy="7191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17322" y="2011627"/>
            <a:ext cx="1797231" cy="76036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2057404" y="0"/>
            <a:ext cx="19048" cy="756088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17322" y="4199875"/>
            <a:ext cx="1473628" cy="50524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17322" y="5841344"/>
            <a:ext cx="1473628" cy="58331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13879" y="7270367"/>
            <a:ext cx="1577071" cy="290513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130143" y="7560880"/>
            <a:ext cx="6594507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01268" y="87635"/>
            <a:ext cx="1352550" cy="116205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86425" y="1940123"/>
            <a:ext cx="1171575" cy="11144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44130" y="4062773"/>
            <a:ext cx="1266825" cy="11811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66339" y="6081203"/>
            <a:ext cx="1209675" cy="112395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0" y="2826008"/>
            <a:ext cx="191997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TARGET LAST TIME WAS: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591526" y="87635"/>
            <a:ext cx="1198364" cy="116205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609732" y="1940123"/>
            <a:ext cx="1201223" cy="114770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573774" y="4065530"/>
            <a:ext cx="1233867" cy="117834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09569" y="6081203"/>
            <a:ext cx="1162276" cy="1127056"/>
          </a:xfrm>
          <a:prstGeom prst="rect">
            <a:avLst/>
          </a:prstGeom>
        </p:spPr>
      </p:pic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8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133" y="6090864"/>
            <a:ext cx="1162276" cy="11270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902" y="3962065"/>
            <a:ext cx="1233867" cy="117834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464672" y="5559719"/>
            <a:ext cx="2011754" cy="66808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2057404" cy="108585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2057404" y="0"/>
            <a:ext cx="19048" cy="7894248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143" y="1085850"/>
            <a:ext cx="1163887" cy="16861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826008"/>
            <a:ext cx="191997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TARGET LAST TIME WAS: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046" y="4383026"/>
            <a:ext cx="1827931" cy="3143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0547" y="-9842"/>
            <a:ext cx="1516072" cy="6419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20177" y="2028202"/>
            <a:ext cx="1797231" cy="7603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51923" y="4142984"/>
            <a:ext cx="1292152" cy="4430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71769" y="6071081"/>
            <a:ext cx="1473628" cy="583311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216448" y="7846523"/>
            <a:ext cx="6594507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01268" y="87635"/>
            <a:ext cx="1352550" cy="11620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86425" y="1940123"/>
            <a:ext cx="1171575" cy="11144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097541" y="460228"/>
            <a:ext cx="46441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 smtClean="0">
                <a:solidFill>
                  <a:srgbClr val="FF0000"/>
                </a:solidFill>
              </a:rPr>
              <a:t>Must: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Sign of cross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Introduce theme of today’s liturgy</a:t>
            </a:r>
          </a:p>
          <a:p>
            <a:r>
              <a:rPr lang="en-GB" sz="1000" b="1" u="sng" dirty="0" smtClean="0">
                <a:solidFill>
                  <a:schemeClr val="accent2"/>
                </a:solidFill>
              </a:rPr>
              <a:t>Should:</a:t>
            </a:r>
          </a:p>
          <a:p>
            <a:r>
              <a:rPr lang="en-GB" sz="1000" dirty="0" smtClean="0">
                <a:solidFill>
                  <a:schemeClr val="accent2"/>
                </a:solidFill>
              </a:rPr>
              <a:t>Begin with opening prayer</a:t>
            </a:r>
          </a:p>
          <a:p>
            <a:r>
              <a:rPr lang="en-GB" sz="1000" dirty="0" smtClean="0">
                <a:solidFill>
                  <a:schemeClr val="accent2"/>
                </a:solidFill>
              </a:rPr>
              <a:t>Song/hymn linking to theme</a:t>
            </a:r>
          </a:p>
          <a:p>
            <a:r>
              <a:rPr lang="en-GB" sz="1000" dirty="0" smtClean="0">
                <a:solidFill>
                  <a:schemeClr val="accent2"/>
                </a:solidFill>
              </a:rPr>
              <a:t>Make reference to time of liturgical year (</a:t>
            </a:r>
            <a:r>
              <a:rPr lang="en-GB" sz="1000" dirty="0" err="1" smtClean="0">
                <a:solidFill>
                  <a:schemeClr val="accent2"/>
                </a:solidFill>
              </a:rPr>
              <a:t>e.g</a:t>
            </a:r>
            <a:r>
              <a:rPr lang="en-GB" sz="1000" dirty="0" smtClean="0">
                <a:solidFill>
                  <a:schemeClr val="accent2"/>
                </a:solidFill>
              </a:rPr>
              <a:t> Lent) and explain items on prayer focus</a:t>
            </a:r>
          </a:p>
          <a:p>
            <a:r>
              <a:rPr lang="en-GB" sz="1000" b="1" u="sng" dirty="0" smtClean="0">
                <a:solidFill>
                  <a:srgbClr val="00B050"/>
                </a:solidFill>
              </a:rPr>
              <a:t>Could:</a:t>
            </a:r>
          </a:p>
          <a:p>
            <a:r>
              <a:rPr lang="en-GB" sz="1000" dirty="0" smtClean="0">
                <a:solidFill>
                  <a:srgbClr val="00B050"/>
                </a:solidFill>
              </a:rPr>
              <a:t>Group action (sign of peace, make cross on head </a:t>
            </a:r>
            <a:r>
              <a:rPr lang="en-GB" sz="1000" dirty="0" err="1" smtClean="0">
                <a:solidFill>
                  <a:srgbClr val="00B050"/>
                </a:solidFill>
              </a:rPr>
              <a:t>etc</a:t>
            </a:r>
            <a:r>
              <a:rPr lang="en-GB" sz="10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GB" sz="1000" dirty="0" smtClean="0">
                <a:solidFill>
                  <a:srgbClr val="00B050"/>
                </a:solidFill>
              </a:rPr>
              <a:t>Image for pupils to think about/focus on (printed or on screen)</a:t>
            </a:r>
            <a:endParaRPr lang="en-GB" sz="10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20177" y="2515732"/>
            <a:ext cx="418692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 smtClean="0">
                <a:solidFill>
                  <a:srgbClr val="FF0000"/>
                </a:solidFill>
              </a:rPr>
              <a:t>Must: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Use correct intro to scripture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Choose scripture that links to the theme 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Use correct response to scripture</a:t>
            </a:r>
          </a:p>
          <a:p>
            <a:r>
              <a:rPr lang="en-GB" sz="1000" b="1" u="sng" dirty="0" smtClean="0">
                <a:solidFill>
                  <a:schemeClr val="accent2"/>
                </a:solidFill>
              </a:rPr>
              <a:t>Should:</a:t>
            </a:r>
          </a:p>
          <a:p>
            <a:r>
              <a:rPr lang="en-GB" sz="1000" dirty="0" smtClean="0">
                <a:solidFill>
                  <a:schemeClr val="accent2"/>
                </a:solidFill>
              </a:rPr>
              <a:t>Read directly from the Bible (if appropriate)</a:t>
            </a:r>
          </a:p>
          <a:p>
            <a:r>
              <a:rPr lang="en-GB" sz="1000" dirty="0" smtClean="0">
                <a:solidFill>
                  <a:schemeClr val="accent2"/>
                </a:solidFill>
              </a:rPr>
              <a:t>Provide an explanation of what the scripture means/is teaching us</a:t>
            </a:r>
          </a:p>
          <a:p>
            <a:r>
              <a:rPr lang="en-GB" sz="1000" b="1" u="sng" dirty="0" smtClean="0">
                <a:solidFill>
                  <a:srgbClr val="00B050"/>
                </a:solidFill>
              </a:rPr>
              <a:t>Could:</a:t>
            </a:r>
          </a:p>
          <a:p>
            <a:r>
              <a:rPr lang="en-GB" sz="1000" dirty="0" smtClean="0">
                <a:solidFill>
                  <a:srgbClr val="00B050"/>
                </a:solidFill>
              </a:rPr>
              <a:t>Split the reading up between children</a:t>
            </a:r>
          </a:p>
          <a:p>
            <a:r>
              <a:rPr lang="en-GB" sz="1000" dirty="0" smtClean="0">
                <a:solidFill>
                  <a:srgbClr val="00B050"/>
                </a:solidFill>
              </a:rPr>
              <a:t>Have actions to go with the scripture</a:t>
            </a:r>
          </a:p>
          <a:p>
            <a:r>
              <a:rPr lang="en-GB" sz="1000" dirty="0" smtClean="0">
                <a:solidFill>
                  <a:srgbClr val="00B050"/>
                </a:solidFill>
              </a:rPr>
              <a:t>Call and repeat (short scripture)</a:t>
            </a:r>
            <a:endParaRPr lang="en-GB" sz="1000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20177" y="4412607"/>
            <a:ext cx="464412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u="sng" dirty="0" smtClean="0">
                <a:solidFill>
                  <a:srgbClr val="FF0000"/>
                </a:solidFill>
              </a:rPr>
              <a:t>Must:</a:t>
            </a:r>
          </a:p>
          <a:p>
            <a:r>
              <a:rPr lang="en-GB" sz="900" dirty="0" smtClean="0">
                <a:solidFill>
                  <a:srgbClr val="FF0000"/>
                </a:solidFill>
              </a:rPr>
              <a:t>Reflect on the reading</a:t>
            </a:r>
          </a:p>
          <a:p>
            <a:r>
              <a:rPr lang="en-GB" sz="900" b="1" u="sng" dirty="0">
                <a:solidFill>
                  <a:schemeClr val="accent2"/>
                </a:solidFill>
              </a:rPr>
              <a:t>Should:</a:t>
            </a:r>
          </a:p>
          <a:p>
            <a:r>
              <a:rPr lang="en-GB" sz="900" dirty="0" smtClean="0">
                <a:solidFill>
                  <a:schemeClr val="accent2"/>
                </a:solidFill>
              </a:rPr>
              <a:t>Activity to consolidate what we have heard (paper chain, write a prayer on template, </a:t>
            </a:r>
            <a:r>
              <a:rPr lang="en-GB" sz="900" dirty="0" err="1" smtClean="0">
                <a:solidFill>
                  <a:schemeClr val="accent2"/>
                </a:solidFill>
              </a:rPr>
              <a:t>wordsearch</a:t>
            </a:r>
            <a:r>
              <a:rPr lang="en-GB" sz="900" dirty="0" smtClean="0">
                <a:solidFill>
                  <a:schemeClr val="accent2"/>
                </a:solidFill>
              </a:rPr>
              <a:t> </a:t>
            </a:r>
            <a:r>
              <a:rPr lang="en-GB" sz="900" dirty="0" err="1" smtClean="0">
                <a:solidFill>
                  <a:schemeClr val="accent2"/>
                </a:solidFill>
              </a:rPr>
              <a:t>etc</a:t>
            </a:r>
            <a:r>
              <a:rPr lang="en-GB" sz="900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en-GB" sz="900" dirty="0" smtClean="0">
                <a:solidFill>
                  <a:schemeClr val="accent2"/>
                </a:solidFill>
              </a:rPr>
              <a:t>Use calming music to create prayerful atmosphere</a:t>
            </a:r>
          </a:p>
          <a:p>
            <a:r>
              <a:rPr lang="en-GB" sz="900" dirty="0" smtClean="0">
                <a:solidFill>
                  <a:schemeClr val="accent2"/>
                </a:solidFill>
              </a:rPr>
              <a:t>Group action (</a:t>
            </a:r>
            <a:r>
              <a:rPr lang="en-GB" sz="900" dirty="0" err="1" smtClean="0">
                <a:solidFill>
                  <a:schemeClr val="accent2"/>
                </a:solidFill>
              </a:rPr>
              <a:t>e.g</a:t>
            </a:r>
            <a:r>
              <a:rPr lang="en-GB" sz="900" dirty="0" smtClean="0">
                <a:solidFill>
                  <a:schemeClr val="accent2"/>
                </a:solidFill>
              </a:rPr>
              <a:t> sign of peace)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Could:</a:t>
            </a:r>
          </a:p>
          <a:p>
            <a:r>
              <a:rPr lang="en-GB" sz="900" dirty="0" smtClean="0">
                <a:solidFill>
                  <a:srgbClr val="00B050"/>
                </a:solidFill>
              </a:rPr>
              <a:t>Make use of purposeful silence </a:t>
            </a:r>
          </a:p>
          <a:p>
            <a:r>
              <a:rPr lang="en-GB" sz="900" dirty="0" smtClean="0">
                <a:solidFill>
                  <a:srgbClr val="00B050"/>
                </a:solidFill>
              </a:rPr>
              <a:t>Use partner talk for discussion</a:t>
            </a:r>
          </a:p>
          <a:p>
            <a:r>
              <a:rPr lang="en-GB" sz="900" dirty="0" smtClean="0">
                <a:solidFill>
                  <a:srgbClr val="00B050"/>
                </a:solidFill>
              </a:rPr>
              <a:t>Ask a question around the room and take responses/place written responses around prayer focus</a:t>
            </a:r>
          </a:p>
          <a:p>
            <a:r>
              <a:rPr lang="en-GB" sz="900" dirty="0" smtClean="0">
                <a:solidFill>
                  <a:srgbClr val="00B050"/>
                </a:solidFill>
              </a:rPr>
              <a:t>Asking/ thanksgiving prayers linking to theme (correct responses)</a:t>
            </a:r>
            <a:endParaRPr lang="en-GB" sz="9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79333" y="6369215"/>
            <a:ext cx="4668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u="sng" dirty="0" smtClean="0">
                <a:solidFill>
                  <a:srgbClr val="FF0000"/>
                </a:solidFill>
              </a:rPr>
              <a:t>Must:</a:t>
            </a:r>
          </a:p>
          <a:p>
            <a:r>
              <a:rPr lang="en-GB" sz="900" dirty="0" smtClean="0">
                <a:solidFill>
                  <a:srgbClr val="FF0000"/>
                </a:solidFill>
              </a:rPr>
              <a:t>Have a mission linking to theme</a:t>
            </a:r>
          </a:p>
          <a:p>
            <a:r>
              <a:rPr lang="en-GB" sz="900" dirty="0" smtClean="0">
                <a:solidFill>
                  <a:srgbClr val="FF0000"/>
                </a:solidFill>
              </a:rPr>
              <a:t>End with the sign of the cross</a:t>
            </a:r>
          </a:p>
          <a:p>
            <a:r>
              <a:rPr lang="en-GB" sz="900" b="1" u="sng" dirty="0" smtClean="0">
                <a:solidFill>
                  <a:schemeClr val="accent2"/>
                </a:solidFill>
              </a:rPr>
              <a:t>Should:</a:t>
            </a:r>
          </a:p>
          <a:p>
            <a:r>
              <a:rPr lang="en-GB" sz="900" dirty="0" smtClean="0">
                <a:solidFill>
                  <a:schemeClr val="accent2"/>
                </a:solidFill>
              </a:rPr>
              <a:t>End with a closing prayer linking to theme</a:t>
            </a:r>
          </a:p>
          <a:p>
            <a:r>
              <a:rPr lang="en-GB" sz="900" dirty="0" smtClean="0">
                <a:solidFill>
                  <a:schemeClr val="accent2"/>
                </a:solidFill>
              </a:rPr>
              <a:t>Make the mission tangible (give them something to remind them of their mission)</a:t>
            </a:r>
          </a:p>
          <a:p>
            <a:r>
              <a:rPr lang="en-GB" sz="900" dirty="0" smtClean="0">
                <a:solidFill>
                  <a:schemeClr val="accent2"/>
                </a:solidFill>
              </a:rPr>
              <a:t>Have a closing song linking to theme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Could:</a:t>
            </a:r>
          </a:p>
          <a:p>
            <a:r>
              <a:rPr lang="en-GB" sz="900" dirty="0" smtClean="0">
                <a:solidFill>
                  <a:srgbClr val="00B050"/>
                </a:solidFill>
              </a:rPr>
              <a:t>Get the children to write individual missions</a:t>
            </a:r>
          </a:p>
          <a:p>
            <a:r>
              <a:rPr lang="en-GB" sz="900" dirty="0" smtClean="0">
                <a:solidFill>
                  <a:srgbClr val="00B050"/>
                </a:solidFill>
              </a:rPr>
              <a:t>Have a follow-up activity available on prayer area/take home</a:t>
            </a:r>
            <a:endParaRPr lang="en-GB" sz="9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259" y="4603875"/>
            <a:ext cx="15716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rgbClr val="FF0000"/>
                </a:solidFill>
              </a:rPr>
              <a:t>Liturgical colour material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rgbClr val="FF0000"/>
                </a:solidFill>
              </a:rPr>
              <a:t>Candle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rgbClr val="FF0000"/>
                </a:solidFill>
              </a:rPr>
              <a:t>Crucifix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rgbClr val="FF0000"/>
                </a:solidFill>
              </a:rPr>
              <a:t>Bible open at scripture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chemeClr val="accent2"/>
                </a:solidFill>
              </a:rPr>
              <a:t>Item linking to theme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rgbClr val="00B050"/>
                </a:solidFill>
              </a:rPr>
              <a:t>Pictures/words by children</a:t>
            </a:r>
            <a:endParaRPr lang="en-GB" sz="1000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042" y="6264214"/>
            <a:ext cx="16794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chemeClr val="accent2"/>
                </a:solidFill>
              </a:rPr>
              <a:t>Think about seating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chemeClr val="accent2"/>
                </a:solidFill>
              </a:rPr>
              <a:t>Dim lights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chemeClr val="accent2"/>
                </a:solidFill>
              </a:rPr>
              <a:t>Select music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chemeClr val="accent2"/>
                </a:solidFill>
              </a:rPr>
              <a:t>Prepare felt tips/paper</a:t>
            </a:r>
          </a:p>
          <a:p>
            <a:pPr>
              <a:lnSpc>
                <a:spcPct val="150000"/>
              </a:lnSpc>
            </a:pPr>
            <a:r>
              <a:rPr lang="en-GB" sz="1000" dirty="0" smtClean="0">
                <a:solidFill>
                  <a:schemeClr val="accent2"/>
                </a:solidFill>
              </a:rPr>
              <a:t>Ask teacher to print templates (</a:t>
            </a:r>
            <a:r>
              <a:rPr lang="en-GB" sz="1000" dirty="0" err="1" smtClean="0">
                <a:solidFill>
                  <a:schemeClr val="accent2"/>
                </a:solidFill>
              </a:rPr>
              <a:t>e.g</a:t>
            </a:r>
            <a:r>
              <a:rPr lang="en-GB" sz="1000" dirty="0" smtClean="0">
                <a:solidFill>
                  <a:schemeClr val="accent2"/>
                </a:solidFill>
              </a:rPr>
              <a:t> leaf, gift)</a:t>
            </a:r>
            <a:endParaRPr lang="en-GB" sz="1000" dirty="0">
              <a:solidFill>
                <a:schemeClr val="accent2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91526" y="87635"/>
            <a:ext cx="1198364" cy="116205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609732" y="1940123"/>
            <a:ext cx="1201223" cy="1147703"/>
          </a:xfrm>
          <a:prstGeom prst="rect">
            <a:avLst/>
          </a:prstGeom>
        </p:spPr>
      </p:pic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CTK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17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325</Words>
  <Application>Microsoft Office PowerPoint</Application>
  <PresentationFormat>A4 Paper (210x297 mm)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Dodd</dc:creator>
  <cp:lastModifiedBy>Microsoft account</cp:lastModifiedBy>
  <cp:revision>21</cp:revision>
  <dcterms:created xsi:type="dcterms:W3CDTF">2020-03-01T13:09:30Z</dcterms:created>
  <dcterms:modified xsi:type="dcterms:W3CDTF">2021-02-18T11:47:04Z</dcterms:modified>
</cp:coreProperties>
</file>