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60" r:id="rId2"/>
    <p:sldMasterId id="2147483732" r:id="rId3"/>
    <p:sldMasterId id="2147483708" r:id="rId4"/>
    <p:sldMasterId id="2147483720" r:id="rId5"/>
    <p:sldMasterId id="2147483672" r:id="rId6"/>
    <p:sldMasterId id="2147483684" r:id="rId7"/>
  </p:sldMasterIdLst>
  <p:notesMasterIdLst>
    <p:notesMasterId r:id="rId18"/>
  </p:notesMasterIdLst>
  <p:handoutMasterIdLst>
    <p:handoutMasterId r:id="rId19"/>
  </p:handoutMasterIdLst>
  <p:sldIdLst>
    <p:sldId id="256" r:id="rId8"/>
    <p:sldId id="264" r:id="rId9"/>
    <p:sldId id="258" r:id="rId10"/>
    <p:sldId id="257" r:id="rId11"/>
    <p:sldId id="265" r:id="rId12"/>
    <p:sldId id="266" r:id="rId13"/>
    <p:sldId id="267" r:id="rId14"/>
    <p:sldId id="269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Hamilton" initials="CH" lastIdx="2" clrIdx="0">
    <p:extLst>
      <p:ext uri="{19B8F6BF-5375-455C-9EA6-DF929625EA0E}">
        <p15:presenceInfo xmlns:p15="http://schemas.microsoft.com/office/powerpoint/2012/main" userId="Caroline Hamil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1" autoAdjust="0"/>
    <p:restoredTop sz="87697" autoAdjust="0"/>
  </p:normalViewPr>
  <p:slideViewPr>
    <p:cSldViewPr>
      <p:cViewPr varScale="1">
        <p:scale>
          <a:sx n="60" d="100"/>
          <a:sy n="60" d="100"/>
        </p:scale>
        <p:origin x="170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2856" y="7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79ED4-EA47-42E6-8621-E33B29BA8F9D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F0BB8-C432-471E-A239-C23E506A7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8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95948-3CA7-4AB0-82CD-4756782276CE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DAC55-FB6F-4094-ABB4-E69111394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77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r>
              <a:rPr lang="en-US" baseline="0" dirty="0" smtClean="0"/>
              <a:t> both objects line up at the bottom?</a:t>
            </a:r>
          </a:p>
          <a:p>
            <a:r>
              <a:rPr lang="en-US" baseline="0" dirty="0" smtClean="0"/>
              <a:t>Do both objects line up at the top? Which object reaches the top line? </a:t>
            </a:r>
          </a:p>
          <a:p>
            <a:r>
              <a:rPr lang="en-US" baseline="0" dirty="0" smtClean="0"/>
              <a:t>Is it important that the objects line up to measure? Why? Why not?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470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r>
              <a:rPr lang="en-US" baseline="0" dirty="0" smtClean="0"/>
              <a:t> both objects line up at the bottom?</a:t>
            </a:r>
          </a:p>
          <a:p>
            <a:r>
              <a:rPr lang="en-US" baseline="0" dirty="0" smtClean="0"/>
              <a:t>Do both objects line up at the top? Which object reaches the top line? </a:t>
            </a:r>
          </a:p>
          <a:p>
            <a:r>
              <a:rPr lang="en-US" baseline="0" dirty="0" smtClean="0"/>
              <a:t>Is it important that the objects line up to measure? Why? Why not?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70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What makes this question more difficult?</a:t>
            </a:r>
          </a:p>
          <a:p>
            <a:r>
              <a:rPr lang="en-US" baseline="0" dirty="0" smtClean="0"/>
              <a:t>Would it be easier if you could line up the pencils?</a:t>
            </a:r>
          </a:p>
          <a:p>
            <a:r>
              <a:rPr lang="en-US" baseline="0" dirty="0" smtClean="0"/>
              <a:t>How did you know the middle  pencil was the longest?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852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</a:t>
            </a:r>
            <a:r>
              <a:rPr lang="en-US" baseline="0" dirty="0" smtClean="0"/>
              <a:t> measuring using squares easy?</a:t>
            </a:r>
          </a:p>
          <a:p>
            <a:r>
              <a:rPr lang="en-US" baseline="0" dirty="0" smtClean="0"/>
              <a:t>Do all of the squares have to be the same size? Why? Why not?</a:t>
            </a:r>
          </a:p>
          <a:p>
            <a:r>
              <a:rPr lang="en-US" baseline="0" dirty="0" smtClean="0"/>
              <a:t>Did Dexter need to place the chew and the sweet in a specific spot? </a:t>
            </a:r>
          </a:p>
          <a:p>
            <a:r>
              <a:rPr lang="en-US" baseline="0" dirty="0" smtClean="0"/>
              <a:t>Why is it helpful to line up the squares with the start of the object?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791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can</a:t>
            </a:r>
            <a:r>
              <a:rPr lang="en-US" baseline="0" dirty="0" smtClean="0"/>
              <a:t> you prove it is shorter?</a:t>
            </a:r>
          </a:p>
          <a:p>
            <a:r>
              <a:rPr lang="en-US" baseline="0" dirty="0" smtClean="0"/>
              <a:t>Can there be different correct answers?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975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is it important to line up the bottom of the squares with the bottom of the item being measured?</a:t>
            </a:r>
          </a:p>
          <a:p>
            <a:r>
              <a:rPr lang="en-US" dirty="0" smtClean="0"/>
              <a:t>How many squares would both the can and the bottle be?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48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the same and what is different when</a:t>
            </a:r>
            <a:r>
              <a:rPr lang="en-US" dirty="0" smtClean="0"/>
              <a:t> measuring with a</a:t>
            </a:r>
            <a:r>
              <a:rPr lang="en-US" baseline="0" dirty="0" smtClean="0"/>
              <a:t> ruler and measuring with</a:t>
            </a:r>
            <a:r>
              <a:rPr lang="en-US" dirty="0" smtClean="0"/>
              <a:t> blocks?</a:t>
            </a:r>
          </a:p>
          <a:p>
            <a:r>
              <a:rPr lang="en-US" dirty="0" smtClean="0"/>
              <a:t>What</a:t>
            </a:r>
            <a:r>
              <a:rPr lang="en-US" baseline="0" dirty="0" smtClean="0"/>
              <a:t> does cm mean?</a:t>
            </a:r>
            <a:endParaRPr lang="en-US" dirty="0" smtClean="0"/>
          </a:p>
          <a:p>
            <a:r>
              <a:rPr lang="en-US" dirty="0" smtClean="0"/>
              <a:t>Why</a:t>
            </a:r>
            <a:r>
              <a:rPr lang="en-US" baseline="0" dirty="0" smtClean="0"/>
              <a:t> do you NOT line up the object you are measuring with the end of the ruler?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715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could</a:t>
            </a:r>
            <a:r>
              <a:rPr lang="en-US" baseline="0" dirty="0" smtClean="0"/>
              <a:t> you make the mistake and think it is 7cm long?</a:t>
            </a:r>
          </a:p>
          <a:p>
            <a:r>
              <a:rPr lang="en-US" dirty="0" smtClean="0"/>
              <a:t>How could you correct the mistake?</a:t>
            </a:r>
          </a:p>
          <a:p>
            <a:r>
              <a:rPr lang="en-US" dirty="0" smtClean="0"/>
              <a:t>Can you still figure out how many cm long the </a:t>
            </a:r>
            <a:r>
              <a:rPr lang="en-US" dirty="0" err="1" smtClean="0"/>
              <a:t>lolly</a:t>
            </a:r>
            <a:r>
              <a:rPr lang="en-US" dirty="0" smtClean="0"/>
              <a:t> is just by looking?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AC55-FB6F-4094-ABB4-E691113947D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02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na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1520" y="2276872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0189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Course Lead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1322" y="5182382"/>
            <a:ext cx="6401355" cy="1450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579" y="5761075"/>
            <a:ext cx="341441" cy="2962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88454" y="5715516"/>
            <a:ext cx="367092" cy="3417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039980" y="5715684"/>
            <a:ext cx="348474" cy="34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72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with model &amp; Cal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15516" y="1064431"/>
            <a:ext cx="8244916" cy="1313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215516" y="2528900"/>
            <a:ext cx="5436604" cy="34203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5742130" y="2528900"/>
            <a:ext cx="2718302" cy="34203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15516" y="2528900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Model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42130" y="2537611"/>
            <a:ext cx="271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Calculations</a:t>
            </a:r>
          </a:p>
        </p:txBody>
      </p:sp>
      <p:sp>
        <p:nvSpPr>
          <p:cNvPr id="8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215900" y="1052736"/>
            <a:ext cx="8243888" cy="13321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29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44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 i="1">
                <a:latin typeface="Gill Sans MT" panose="020B0502020104020203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7964" y="5553236"/>
            <a:ext cx="4210236" cy="553616"/>
          </a:xfr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978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6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Sub-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24" y="1232756"/>
            <a:ext cx="7020780" cy="59444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87524" y="2060848"/>
            <a:ext cx="7921625" cy="4284662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ill Sans MT" panose="020B0502020104020203" pitchFamily="34" charset="0"/>
              </a:defRPr>
            </a:lvl1pPr>
            <a:lvl2pPr>
              <a:defRPr sz="2800">
                <a:latin typeface="Gill Sans MT" panose="020B0502020104020203" pitchFamily="34" charset="0"/>
              </a:defRPr>
            </a:lvl2pPr>
            <a:lvl3pPr marL="914400" indent="0">
              <a:buNone/>
              <a:defRPr sz="2000">
                <a:latin typeface="Gill Sans MT" panose="020B0502020104020203" pitchFamily="34" charset="0"/>
              </a:defRPr>
            </a:lvl3pPr>
            <a:lvl4pPr>
              <a:defRPr sz="1800">
                <a:latin typeface="Gill Sans MT" panose="020B0502020104020203" pitchFamily="34" charset="0"/>
              </a:defRPr>
            </a:lvl4pPr>
            <a:lvl5pPr>
              <a:defRPr sz="18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63334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 with model &amp; Cal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87524" y="1232756"/>
            <a:ext cx="7020780" cy="59444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15516" y="2024844"/>
            <a:ext cx="8244916" cy="828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15516" y="2924944"/>
            <a:ext cx="5436604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5742130" y="2924944"/>
            <a:ext cx="2718302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215516" y="2952237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Model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742130" y="2960948"/>
            <a:ext cx="271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Calculations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215900" y="2013149"/>
            <a:ext cx="8243888" cy="8397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813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um Sub-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 userDrawn="1"/>
        </p:nvSpPr>
        <p:spPr>
          <a:xfrm>
            <a:off x="287524" y="1232756"/>
            <a:ext cx="5732276" cy="5944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7338" y="1989138"/>
            <a:ext cx="7956550" cy="4319587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4395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um title with model &amp; Cal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87524" y="1232756"/>
            <a:ext cx="7020780" cy="59444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15516" y="2024844"/>
            <a:ext cx="8244916" cy="828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15516" y="2924944"/>
            <a:ext cx="5436604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5742130" y="2924944"/>
            <a:ext cx="2718302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215516" y="2952237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Model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742130" y="2960948"/>
            <a:ext cx="271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Calculations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215900" y="2013149"/>
            <a:ext cx="8243888" cy="8397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967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Sub-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87524" y="1232756"/>
            <a:ext cx="7164796" cy="59444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7338" y="1989138"/>
            <a:ext cx="7956550" cy="424815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55833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with model &amp; Cal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87524" y="1232756"/>
            <a:ext cx="7164796" cy="59444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15516" y="2024844"/>
            <a:ext cx="8244916" cy="828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15516" y="2924944"/>
            <a:ext cx="5436604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5742130" y="2924944"/>
            <a:ext cx="2718302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215516" y="2952237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Model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742130" y="2960948"/>
            <a:ext cx="271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Gill Sans MT" pitchFamily="34" charset="0"/>
              </a:rPr>
              <a:t>Calculations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215900" y="2013149"/>
            <a:ext cx="8243888" cy="8397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850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1052736"/>
            <a:ext cx="7885112" cy="5256212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88093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63"/>
          <a:stretch/>
        </p:blipFill>
        <p:spPr bwMode="auto">
          <a:xfrm>
            <a:off x="0" y="1387153"/>
            <a:ext cx="7835182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8" y="166762"/>
            <a:ext cx="849970" cy="84997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3848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57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4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9" r="12610"/>
          <a:stretch/>
        </p:blipFill>
        <p:spPr bwMode="auto">
          <a:xfrm>
            <a:off x="0" y="0"/>
            <a:ext cx="9143999" cy="69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8" y="166762"/>
            <a:ext cx="849970" cy="8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06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4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9" r="12610"/>
          <a:stretch/>
        </p:blipFill>
        <p:spPr bwMode="auto">
          <a:xfrm>
            <a:off x="0" y="0"/>
            <a:ext cx="9143999" cy="69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rapezoid 7"/>
          <p:cNvSpPr/>
          <p:nvPr userDrawn="1"/>
        </p:nvSpPr>
        <p:spPr>
          <a:xfrm rot="10800000">
            <a:off x="-540568" y="1124745"/>
            <a:ext cx="6804756" cy="756000"/>
          </a:xfrm>
          <a:prstGeom prst="trapezoid">
            <a:avLst>
              <a:gd name="adj" fmla="val 47038"/>
            </a:avLst>
          </a:prstGeom>
          <a:solidFill>
            <a:srgbClr val="1D3A63"/>
          </a:solidFill>
          <a:ln>
            <a:solidFill>
              <a:srgbClr val="1D3A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8" y="166762"/>
            <a:ext cx="849970" cy="8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0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9" r="12610"/>
          <a:stretch/>
        </p:blipFill>
        <p:spPr bwMode="auto">
          <a:xfrm>
            <a:off x="0" y="0"/>
            <a:ext cx="9143999" cy="69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rapezoid 7"/>
          <p:cNvSpPr/>
          <p:nvPr userDrawn="1"/>
        </p:nvSpPr>
        <p:spPr>
          <a:xfrm rot="10800000">
            <a:off x="-540568" y="1124745"/>
            <a:ext cx="8424936" cy="756000"/>
          </a:xfrm>
          <a:prstGeom prst="trapezoid">
            <a:avLst>
              <a:gd name="adj" fmla="val 47038"/>
            </a:avLst>
          </a:prstGeom>
          <a:solidFill>
            <a:srgbClr val="1D3A63"/>
          </a:solidFill>
          <a:ln>
            <a:solidFill>
              <a:srgbClr val="1D3A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8" y="166762"/>
            <a:ext cx="849970" cy="8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52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4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0"/>
            <a:ext cx="9143999" cy="6923851"/>
            <a:chOff x="0" y="0"/>
            <a:chExt cx="9143999" cy="6923851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139" r="12610"/>
            <a:stretch/>
          </p:blipFill>
          <p:spPr bwMode="auto">
            <a:xfrm>
              <a:off x="0" y="0"/>
              <a:ext cx="9143999" cy="6923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>
              <a:off x="0" y="728700"/>
              <a:ext cx="5868144" cy="14041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8" y="166762"/>
            <a:ext cx="849970" cy="8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4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4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8" y="166762"/>
            <a:ext cx="849970" cy="84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0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9FD6-4CDC-4228-BB16-07583EEB7D5F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0F4E-27AF-47B0-BFFC-A116C5A81085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76" r="12522"/>
          <a:stretch/>
        </p:blipFill>
        <p:spPr bwMode="auto">
          <a:xfrm>
            <a:off x="0" y="0"/>
            <a:ext cx="9143999" cy="686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42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39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0" y="2312876"/>
            <a:ext cx="6980525" cy="12863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2618" y="4581128"/>
            <a:ext cx="5858764" cy="13046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46" y="1176621"/>
            <a:ext cx="1877731" cy="12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551" y="4797152"/>
            <a:ext cx="5584420" cy="969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5490" y="584684"/>
            <a:ext cx="5578323" cy="9693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7644" y="2600908"/>
            <a:ext cx="6759278" cy="208258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5076056" y="4869160"/>
            <a:ext cx="169218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1876" y="1667564"/>
            <a:ext cx="5584420" cy="9693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70126" y="5777604"/>
            <a:ext cx="789806" cy="5002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44086" y="5661248"/>
            <a:ext cx="944962" cy="9693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52384" y="5700126"/>
            <a:ext cx="6273328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0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40419"/>
            <a:ext cx="8315665" cy="45845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0" y="1016732"/>
            <a:ext cx="7267062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4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500" y="1016732"/>
            <a:ext cx="3816427" cy="9693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2276872"/>
            <a:ext cx="3626135" cy="212196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1511660" y="4149080"/>
            <a:ext cx="6120680" cy="7200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11660" y="2384884"/>
            <a:ext cx="612068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732" y="1320085"/>
            <a:ext cx="2914141" cy="30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4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4835916"/>
            <a:ext cx="2164268" cy="9693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9387" y="4833156"/>
            <a:ext cx="6376969" cy="9693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1660" y="640576"/>
            <a:ext cx="6462320" cy="151193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5756" y="2089623"/>
            <a:ext cx="4176464" cy="2547011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1511660" y="4329100"/>
            <a:ext cx="6120680" cy="3600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511660" y="2996952"/>
            <a:ext cx="6120680" cy="1644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99892" y="5409220"/>
            <a:ext cx="14041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73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0066" y="944724"/>
            <a:ext cx="6376969" cy="969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39652" y="2060848"/>
            <a:ext cx="5539812" cy="19210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5782" y="4622217"/>
            <a:ext cx="3364055" cy="859011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079611" y="2996952"/>
            <a:ext cx="5979651" cy="13131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4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-0.18386 -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583" y="1124744"/>
            <a:ext cx="6236749" cy="96325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040" y="4842013"/>
            <a:ext cx="743776" cy="96325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4570" y="4295856"/>
            <a:ext cx="731583" cy="9693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8636" y="3755796"/>
            <a:ext cx="737680" cy="9693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276" y="4263814"/>
            <a:ext cx="1737511" cy="9632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276" y="4806009"/>
            <a:ext cx="1737511" cy="9632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276" y="3714496"/>
            <a:ext cx="1737511" cy="9632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536" y="3761893"/>
            <a:ext cx="6602540" cy="9632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4566" y="4337957"/>
            <a:ext cx="6041660" cy="9632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5536" y="4871773"/>
            <a:ext cx="6328196" cy="15119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03109" y="2024844"/>
            <a:ext cx="6129172" cy="162018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6660232" y="4381097"/>
            <a:ext cx="1856243" cy="200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60232" y="4921157"/>
            <a:ext cx="1856243" cy="200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62302" y="5463675"/>
            <a:ext cx="1856243" cy="200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00033" y="4039594"/>
            <a:ext cx="1280179" cy="36397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63929" y="5119714"/>
            <a:ext cx="1280179" cy="36397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28084" y="4638969"/>
            <a:ext cx="628650" cy="26670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87724" y="5771718"/>
            <a:ext cx="62865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972" y="839472"/>
            <a:ext cx="5261304" cy="9693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5876" y="1916832"/>
            <a:ext cx="1980220" cy="332394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1511660" y="5013176"/>
            <a:ext cx="6120680" cy="3600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367644" y="1922741"/>
            <a:ext cx="6120680" cy="3600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94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8089" y="5244441"/>
            <a:ext cx="1896020" cy="177409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225" y="4520013"/>
            <a:ext cx="1896020" cy="17740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57" y="5580092"/>
            <a:ext cx="7925487" cy="9693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3212" y="4883411"/>
            <a:ext cx="4237087" cy="96325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692" y="4281190"/>
            <a:ext cx="5218628" cy="9632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6433" y="908720"/>
            <a:ext cx="5218628" cy="9693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75756" y="1628800"/>
            <a:ext cx="4074180" cy="25980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03848" y="4149080"/>
            <a:ext cx="540060" cy="7754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75856" y="4861994"/>
            <a:ext cx="422430" cy="871262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2408127" y="5474062"/>
            <a:ext cx="5615448" cy="871262"/>
            <a:chOff x="2408127" y="5474062"/>
            <a:chExt cx="5615448" cy="87126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408127" y="5569853"/>
              <a:ext cx="540060" cy="77547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601145" y="5474062"/>
              <a:ext cx="422430" cy="8712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62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588" y="5553236"/>
            <a:ext cx="5578323" cy="9693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2852936"/>
            <a:ext cx="5578323" cy="9693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1969" y="596830"/>
            <a:ext cx="5578323" cy="9693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8152" y="1268760"/>
            <a:ext cx="4277492" cy="13715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3864" y="4150930"/>
            <a:ext cx="4206067" cy="115027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96036" y="2830651"/>
            <a:ext cx="737680" cy="9632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32040" y="5481228"/>
            <a:ext cx="67671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33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ort sub-hea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dium sub-hea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ong sub-hea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No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Diagram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ask or Qu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6526</TotalTime>
  <Words>299</Words>
  <Application>Microsoft Office PowerPoint</Application>
  <PresentationFormat>On-screen Show (4:3)</PresentationFormat>
  <Paragraphs>31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Gill Sans MT</vt:lpstr>
      <vt:lpstr>Title page</vt:lpstr>
      <vt:lpstr>Short sub-heading</vt:lpstr>
      <vt:lpstr>Medium sub-heading</vt:lpstr>
      <vt:lpstr>Long sub-heading</vt:lpstr>
      <vt:lpstr>No title slide</vt:lpstr>
      <vt:lpstr>Diagram slide</vt:lpstr>
      <vt:lpstr>Task or Quote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Caroline Hamilton</cp:lastModifiedBy>
  <cp:revision>144</cp:revision>
  <dcterms:created xsi:type="dcterms:W3CDTF">2018-07-15T13:38:45Z</dcterms:created>
  <dcterms:modified xsi:type="dcterms:W3CDTF">2019-09-26T13:11:25Z</dcterms:modified>
</cp:coreProperties>
</file>