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0"/>
  </p:notesMasterIdLst>
  <p:handoutMasterIdLst>
    <p:handoutMasterId r:id="rId11"/>
  </p:handoutMasterIdLst>
  <p:sldIdLst>
    <p:sldId id="262" r:id="rId2"/>
    <p:sldId id="269" r:id="rId3"/>
    <p:sldId id="270" r:id="rId4"/>
    <p:sldId id="271" r:id="rId5"/>
    <p:sldId id="272" r:id="rId6"/>
    <p:sldId id="273" r:id="rId7"/>
    <p:sldId id="274" r:id="rId8"/>
    <p:sldId id="275" r:id="rId9"/>
  </p:sldIdLst>
  <p:sldSz cx="9144000" cy="6858000" type="screen4x3"/>
  <p:notesSz cx="6858000" cy="9144000"/>
  <p:embeddedFontLst>
    <p:embeddedFont>
      <p:font typeface="Sassoon Infant Rg" panose="02000503030000020003" charset="0"/>
      <p:regular r:id="rId12"/>
      <p:bold r:id="rId13"/>
    </p:embeddedFont>
    <p:embeddedFont>
      <p:font typeface="Twinkl SemiBold" charset="0"/>
      <p:bold r:id="rId14"/>
    </p:embeddedFont>
    <p:embeddedFont>
      <p:font typeface="Cambria Math" panose="02040503050406030204" pitchFamily="18" charset="0"/>
      <p:regular r:id="rId15"/>
    </p:embeddedFont>
    <p:embeddedFont>
      <p:font typeface="Twinkl" panose="020B0604020202020204" charset="0"/>
      <p:regular r:id="rId16"/>
      <p:bold r:id="rId17"/>
    </p:embeddedFont>
    <p:embeddedFont>
      <p:font typeface="Yu Mincho" panose="020B0604020202020204" charset="-128"/>
      <p:regular r:id="rId18"/>
    </p:embeddedFont>
    <p:embeddedFont>
      <p:font typeface="Calibri" panose="020F0502020204030204" pitchFamily="34" charset="0"/>
      <p:regular r:id="rId19"/>
      <p:bold r:id="rId20"/>
      <p:italic r:id="rId21"/>
      <p:boldItalic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liver Wallace" initials="OW" lastIdx="1" clrIdx="0">
    <p:extLst>
      <p:ext uri="{19B8F6BF-5375-455C-9EA6-DF929625EA0E}">
        <p15:presenceInfo xmlns:p15="http://schemas.microsoft.com/office/powerpoint/2012/main" userId="S-1-5-21-1651119330-1013474095-91958013-168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9506C"/>
    <a:srgbClr val="009541"/>
    <a:srgbClr val="CEDF9A"/>
    <a:srgbClr val="6ABC83"/>
    <a:srgbClr val="2DB6BC"/>
    <a:srgbClr val="6CBB84"/>
    <a:srgbClr val="009285"/>
    <a:srgbClr val="88CCC1"/>
    <a:srgbClr val="F0864A"/>
    <a:srgbClr val="8D35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614" autoAdjust="0"/>
    <p:restoredTop sz="94660"/>
  </p:normalViewPr>
  <p:slideViewPr>
    <p:cSldViewPr snapToGrid="0" showGuides="1">
      <p:cViewPr varScale="1">
        <p:scale>
          <a:sx n="94" d="100"/>
          <a:sy n="94" d="100"/>
        </p:scale>
        <p:origin x="1229" y="86"/>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commentAuthors" Target="commentAuthors.xml"/><Relationship Id="rId36" Type="http://schemas.microsoft.com/office/2015/10/relationships/revisionInfo" Target="revisionInfo.xml"/><Relationship Id="rId10" Type="http://schemas.openxmlformats.org/officeDocument/2006/relationships/notesMaster" Target="notesMasters/notesMaster1.xml"/><Relationship Id="rId19"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font" Target="fonts/font11.fntdata"/><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26/02/2021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26/02/2021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 name="Title 1">
            <a:extLst>
              <a:ext uri="{FF2B5EF4-FFF2-40B4-BE49-F238E27FC236}">
                <a16:creationId xmlns:a16="http://schemas.microsoft.com/office/drawing/2014/main" id="{D7A6EA6E-BFDA-417F-8CE6-638409BE8A3C}"/>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slide" Target="slide5.xml"/><Relationship Id="rId5" Type="http://schemas.openxmlformats.org/officeDocument/2006/relationships/slide" Target="slide6.xml"/><Relationship Id="rId4" Type="http://schemas.openxmlformats.org/officeDocument/2006/relationships/slide" Target="slide7.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27.png"/><Relationship Id="rId26" Type="http://schemas.openxmlformats.org/officeDocument/2006/relationships/image" Target="../media/image35.png"/><Relationship Id="rId3" Type="http://schemas.openxmlformats.org/officeDocument/2006/relationships/image" Target="../media/image11.png"/><Relationship Id="rId21" Type="http://schemas.openxmlformats.org/officeDocument/2006/relationships/image" Target="../media/image30.png"/><Relationship Id="rId34" Type="http://schemas.openxmlformats.org/officeDocument/2006/relationships/image" Target="../media/image43.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png"/><Relationship Id="rId25" Type="http://schemas.openxmlformats.org/officeDocument/2006/relationships/image" Target="../media/image34.png"/><Relationship Id="rId33" Type="http://schemas.openxmlformats.org/officeDocument/2006/relationships/image" Target="../media/image42.png"/><Relationship Id="rId2" Type="http://schemas.openxmlformats.org/officeDocument/2006/relationships/image" Target="../media/image10.png"/><Relationship Id="rId16" Type="http://schemas.openxmlformats.org/officeDocument/2006/relationships/image" Target="../media/image25.png"/><Relationship Id="rId20" Type="http://schemas.openxmlformats.org/officeDocument/2006/relationships/image" Target="../media/image29.png"/><Relationship Id="rId29" Type="http://schemas.openxmlformats.org/officeDocument/2006/relationships/image" Target="../media/image38.png"/><Relationship Id="rId1" Type="http://schemas.openxmlformats.org/officeDocument/2006/relationships/slideLayout" Target="../slideLayouts/slideLayout3.xml"/><Relationship Id="rId6" Type="http://schemas.openxmlformats.org/officeDocument/2006/relationships/image" Target="../media/image15.png"/><Relationship Id="rId11" Type="http://schemas.openxmlformats.org/officeDocument/2006/relationships/image" Target="../media/image20.png"/><Relationship Id="rId24" Type="http://schemas.openxmlformats.org/officeDocument/2006/relationships/image" Target="../media/image33.png"/><Relationship Id="rId32" Type="http://schemas.openxmlformats.org/officeDocument/2006/relationships/image" Target="../media/image41.png"/><Relationship Id="rId5" Type="http://schemas.openxmlformats.org/officeDocument/2006/relationships/image" Target="../media/image14.png"/><Relationship Id="rId15" Type="http://schemas.openxmlformats.org/officeDocument/2006/relationships/image" Target="../media/image24.png"/><Relationship Id="rId23" Type="http://schemas.openxmlformats.org/officeDocument/2006/relationships/image" Target="../media/image32.png"/><Relationship Id="rId28" Type="http://schemas.openxmlformats.org/officeDocument/2006/relationships/image" Target="../media/image37.png"/><Relationship Id="rId36" Type="http://schemas.openxmlformats.org/officeDocument/2006/relationships/image" Target="../media/image45.png"/><Relationship Id="rId10" Type="http://schemas.openxmlformats.org/officeDocument/2006/relationships/image" Target="../media/image19.png"/><Relationship Id="rId19" Type="http://schemas.openxmlformats.org/officeDocument/2006/relationships/image" Target="../media/image28.png"/><Relationship Id="rId31" Type="http://schemas.openxmlformats.org/officeDocument/2006/relationships/image" Target="../media/image40.png"/><Relationship Id="rId4" Type="http://schemas.openxmlformats.org/officeDocument/2006/relationships/slide" Target="slide4.xml"/><Relationship Id="rId9" Type="http://schemas.openxmlformats.org/officeDocument/2006/relationships/image" Target="../media/image18.png"/><Relationship Id="rId14" Type="http://schemas.openxmlformats.org/officeDocument/2006/relationships/image" Target="../media/image23.png"/><Relationship Id="rId22" Type="http://schemas.openxmlformats.org/officeDocument/2006/relationships/image" Target="../media/image31.png"/><Relationship Id="rId27" Type="http://schemas.openxmlformats.org/officeDocument/2006/relationships/image" Target="../media/image36.png"/><Relationship Id="rId30" Type="http://schemas.openxmlformats.org/officeDocument/2006/relationships/image" Target="../media/image39.png"/><Relationship Id="rId35" Type="http://schemas.openxmlformats.org/officeDocument/2006/relationships/image" Target="../media/image44.png"/></Relationships>
</file>

<file path=ppt/slides/_rels/slide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18" Type="http://schemas.openxmlformats.org/officeDocument/2006/relationships/image" Target="../media/image61.png"/><Relationship Id="rId3" Type="http://schemas.openxmlformats.org/officeDocument/2006/relationships/image" Target="../media/image10.png"/><Relationship Id="rId21" Type="http://schemas.openxmlformats.org/officeDocument/2006/relationships/image" Target="../media/image64.png"/><Relationship Id="rId7" Type="http://schemas.openxmlformats.org/officeDocument/2006/relationships/image" Target="../media/image50.png"/><Relationship Id="rId12" Type="http://schemas.openxmlformats.org/officeDocument/2006/relationships/image" Target="../media/image55.png"/><Relationship Id="rId17" Type="http://schemas.openxmlformats.org/officeDocument/2006/relationships/image" Target="../media/image60.png"/><Relationship Id="rId2" Type="http://schemas.openxmlformats.org/officeDocument/2006/relationships/image" Target="../media/image13.png"/><Relationship Id="rId16" Type="http://schemas.openxmlformats.org/officeDocument/2006/relationships/image" Target="../media/image59.png"/><Relationship Id="rId20" Type="http://schemas.openxmlformats.org/officeDocument/2006/relationships/image" Target="../media/image63.png"/><Relationship Id="rId1" Type="http://schemas.openxmlformats.org/officeDocument/2006/relationships/slideLayout" Target="../slideLayouts/slideLayout3.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5" Type="http://schemas.openxmlformats.org/officeDocument/2006/relationships/image" Target="../media/image58.png"/><Relationship Id="rId10" Type="http://schemas.openxmlformats.org/officeDocument/2006/relationships/image" Target="../media/image53.png"/><Relationship Id="rId19" Type="http://schemas.openxmlformats.org/officeDocument/2006/relationships/image" Target="../media/image62.png"/><Relationship Id="rId4" Type="http://schemas.openxmlformats.org/officeDocument/2006/relationships/slide" Target="slide4.xml"/><Relationship Id="rId9" Type="http://schemas.openxmlformats.org/officeDocument/2006/relationships/image" Target="../media/image52.png"/><Relationship Id="rId14" Type="http://schemas.openxmlformats.org/officeDocument/2006/relationships/image" Target="../media/image57.png"/></Relationships>
</file>

<file path=ppt/slides/_rels/slide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11902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p:cNvSpPr txBox="1">
            <a:spLocks noGrp="1"/>
          </p:cNvSpPr>
          <p:nvPr>
            <p:ph type="title"/>
          </p:nvPr>
        </p:nvSpPr>
        <p:spPr>
          <a:xfrm>
            <a:off x="449263" y="717020"/>
            <a:ext cx="8242300" cy="994307"/>
          </a:xfrm>
          <a:prstGeom prst="roundRect">
            <a:avLst>
              <a:gd name="adj" fmla="val 0"/>
            </a:avLst>
          </a:prstGeom>
          <a:solidFill>
            <a:srgbClr val="6ABC83"/>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GB" sz="3800" dirty="0">
                <a:solidFill>
                  <a:schemeClr val="bg1"/>
                </a:solidFill>
              </a:rPr>
              <a:t>Lost in the Library</a:t>
            </a:r>
          </a:p>
        </p:txBody>
      </p:sp>
      <p:sp>
        <p:nvSpPr>
          <p:cNvPr id="9" name="Rectangle 8"/>
          <p:cNvSpPr/>
          <p:nvPr/>
        </p:nvSpPr>
        <p:spPr>
          <a:xfrm>
            <a:off x="755650" y="2423365"/>
            <a:ext cx="7632700" cy="2246769"/>
          </a:xfrm>
          <a:prstGeom prst="rect">
            <a:avLst/>
          </a:prstGeom>
        </p:spPr>
        <p:txBody>
          <a:bodyPr wrap="square">
            <a:spAutoFit/>
          </a:bodyPr>
          <a:lstStyle/>
          <a:p>
            <a:pPr>
              <a:spcAft>
                <a:spcPts val="1200"/>
              </a:spcAft>
              <a:defRPr/>
            </a:pPr>
            <a:r>
              <a:rPr lang="en-GB" sz="2000" dirty="0"/>
              <a:t>You are having a wonderful time reading and exploring books in the library. You found some really interesting books.</a:t>
            </a:r>
          </a:p>
          <a:p>
            <a:pPr>
              <a:spcAft>
                <a:spcPts val="1200"/>
              </a:spcAft>
              <a:defRPr/>
            </a:pPr>
            <a:r>
              <a:rPr lang="en-GB" sz="2000" dirty="0"/>
              <a:t>As the time to leave approaches, you realise all the librarians have left the library. You try the door and it is locked!</a:t>
            </a:r>
          </a:p>
          <a:p>
            <a:pPr>
              <a:spcAft>
                <a:spcPts val="1200"/>
              </a:spcAft>
              <a:defRPr/>
            </a:pPr>
            <a:r>
              <a:rPr lang="en-GB" sz="2000" dirty="0"/>
              <a:t>Luckily, an adult in your group has a plan of the library with a set of clues that will give the code to open the door.</a:t>
            </a:r>
          </a:p>
        </p:txBody>
      </p:sp>
      <p:sp>
        <p:nvSpPr>
          <p:cNvPr id="10" name="Rectangle 9"/>
          <p:cNvSpPr/>
          <p:nvPr/>
        </p:nvSpPr>
        <p:spPr>
          <a:xfrm>
            <a:off x="754063" y="2366144"/>
            <a:ext cx="3685255" cy="3141987"/>
          </a:xfrm>
          <a:prstGeom prst="rect">
            <a:avLst/>
          </a:prstGeom>
          <a:ln w="28575">
            <a:solidFill>
              <a:srgbClr val="E9506C"/>
            </a:solidFill>
          </a:ln>
        </p:spPr>
        <p:txBody>
          <a:bodyPr wrap="square" lIns="180000" tIns="108000" rIns="180000" bIns="108000">
            <a:spAutoFit/>
          </a:bodyPr>
          <a:lstStyle/>
          <a:p>
            <a:pPr>
              <a:spcAft>
                <a:spcPts val="1200"/>
              </a:spcAft>
              <a:defRPr/>
            </a:pPr>
            <a:r>
              <a:rPr lang="en-GB" sz="2000" dirty="0"/>
              <a:t>Solve the clues and puzzles to discover the passcode number needed to unlock the door to find your way out of the library.</a:t>
            </a:r>
          </a:p>
          <a:p>
            <a:pPr>
              <a:spcAft>
                <a:spcPts val="1200"/>
              </a:spcAft>
              <a:defRPr/>
            </a:pPr>
            <a:r>
              <a:rPr lang="en-GB" sz="2000" dirty="0"/>
              <a:t>The clues could be anywhere, so you need to keep your eyes peeled and your mind sharp!</a:t>
            </a:r>
          </a:p>
        </p:txBody>
      </p:sp>
      <p:pic>
        <p:nvPicPr>
          <p:cNvPr id="3" name="Picture 2">
            <a:extLst>
              <a:ext uri="{FF2B5EF4-FFF2-40B4-BE49-F238E27FC236}">
                <a16:creationId xmlns:a16="http://schemas.microsoft.com/office/drawing/2014/main" id="{02D387E0-7518-45B8-984A-583B2412461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587" t="9649" r="16587" b="8292"/>
          <a:stretch/>
        </p:blipFill>
        <p:spPr>
          <a:xfrm>
            <a:off x="4632815" y="2414991"/>
            <a:ext cx="1590067" cy="3077336"/>
          </a:xfrm>
          <a:prstGeom prst="rect">
            <a:avLst/>
          </a:prstGeom>
        </p:spPr>
      </p:pic>
      <p:grpSp>
        <p:nvGrpSpPr>
          <p:cNvPr id="2" name="Group 1"/>
          <p:cNvGrpSpPr/>
          <p:nvPr/>
        </p:nvGrpSpPr>
        <p:grpSpPr>
          <a:xfrm>
            <a:off x="6271531" y="2414991"/>
            <a:ext cx="2115232" cy="3093140"/>
            <a:chOff x="5161868" y="1884847"/>
            <a:chExt cx="2999198" cy="4385778"/>
          </a:xfrm>
        </p:grpSpPr>
        <p:pic>
          <p:nvPicPr>
            <p:cNvPr id="11" name="Picture 10">
              <a:extLst>
                <a:ext uri="{FF2B5EF4-FFF2-40B4-BE49-F238E27FC236}">
                  <a16:creationId xmlns:a16="http://schemas.microsoft.com/office/drawing/2014/main" id="{82C10814-BCC1-4FEF-A375-217C23397A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61868" y="1884847"/>
              <a:ext cx="2999198" cy="4385778"/>
            </a:xfrm>
            <a:prstGeom prst="rect">
              <a:avLst/>
            </a:prstGeom>
          </p:spPr>
        </p:pic>
        <p:sp>
          <p:nvSpPr>
            <p:cNvPr id="12" name="QM 10"/>
            <p:cNvSpPr>
              <a:spLocks noChangeArrowheads="1"/>
            </p:cNvSpPr>
            <p:nvPr/>
          </p:nvSpPr>
          <p:spPr bwMode="auto">
            <a:xfrm>
              <a:off x="6489223" y="5341706"/>
              <a:ext cx="344489" cy="567318"/>
            </a:xfrm>
            <a:prstGeom prst="rect">
              <a:avLst/>
            </a:prstGeom>
            <a:noFill/>
            <a:ln w="9525">
              <a:noFill/>
              <a:miter lim="800000"/>
              <a:headEnd/>
              <a:tailEnd/>
            </a:ln>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000" b="1" dirty="0">
                  <a:solidFill>
                    <a:srgbClr val="E9506C"/>
                  </a:solidFill>
                </a:rPr>
                <a:t>?</a:t>
              </a:r>
              <a:endParaRPr lang="en-GB" altLang="en-US" sz="2000" dirty="0">
                <a:solidFill>
                  <a:srgbClr val="E9506C"/>
                </a:solidFill>
              </a:endParaRPr>
            </a:p>
          </p:txBody>
        </p:sp>
        <p:sp>
          <p:nvSpPr>
            <p:cNvPr id="14" name="QM 9"/>
            <p:cNvSpPr>
              <a:spLocks noChangeArrowheads="1"/>
            </p:cNvSpPr>
            <p:nvPr/>
          </p:nvSpPr>
          <p:spPr bwMode="auto">
            <a:xfrm>
              <a:off x="7069200" y="4780848"/>
              <a:ext cx="344489" cy="567318"/>
            </a:xfrm>
            <a:prstGeom prst="rect">
              <a:avLst/>
            </a:prstGeom>
            <a:noFill/>
            <a:ln w="9525">
              <a:noFill/>
              <a:miter lim="800000"/>
              <a:headEnd/>
              <a:tailEnd/>
            </a:ln>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000" b="1" dirty="0">
                  <a:solidFill>
                    <a:srgbClr val="E9506C"/>
                  </a:solidFill>
                </a:rPr>
                <a:t>?</a:t>
              </a:r>
              <a:endParaRPr lang="en-GB" altLang="en-US" sz="2000" dirty="0">
                <a:solidFill>
                  <a:srgbClr val="E9506C"/>
                </a:solidFill>
              </a:endParaRPr>
            </a:p>
          </p:txBody>
        </p:sp>
        <p:sp>
          <p:nvSpPr>
            <p:cNvPr id="15" name="QM 8"/>
            <p:cNvSpPr>
              <a:spLocks noChangeArrowheads="1"/>
            </p:cNvSpPr>
            <p:nvPr/>
          </p:nvSpPr>
          <p:spPr bwMode="auto">
            <a:xfrm>
              <a:off x="6505821" y="4781955"/>
              <a:ext cx="344489" cy="567318"/>
            </a:xfrm>
            <a:prstGeom prst="rect">
              <a:avLst/>
            </a:prstGeom>
            <a:noFill/>
            <a:ln w="9525">
              <a:noFill/>
              <a:miter lim="800000"/>
              <a:headEnd/>
              <a:tailEnd/>
            </a:ln>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000" b="1" dirty="0">
                  <a:solidFill>
                    <a:srgbClr val="E9506C"/>
                  </a:solidFill>
                </a:rPr>
                <a:t>?</a:t>
              </a:r>
              <a:endParaRPr lang="en-GB" altLang="en-US" sz="2000" dirty="0">
                <a:solidFill>
                  <a:srgbClr val="E9506C"/>
                </a:solidFill>
              </a:endParaRPr>
            </a:p>
          </p:txBody>
        </p:sp>
        <p:sp>
          <p:nvSpPr>
            <p:cNvPr id="16" name="QM 7"/>
            <p:cNvSpPr>
              <a:spLocks noChangeArrowheads="1"/>
            </p:cNvSpPr>
            <p:nvPr/>
          </p:nvSpPr>
          <p:spPr bwMode="auto">
            <a:xfrm>
              <a:off x="5909100" y="4790664"/>
              <a:ext cx="342900" cy="567318"/>
            </a:xfrm>
            <a:prstGeom prst="rect">
              <a:avLst/>
            </a:prstGeom>
            <a:noFill/>
            <a:ln w="9525">
              <a:noFill/>
              <a:miter lim="800000"/>
              <a:headEnd/>
              <a:tailEnd/>
            </a:ln>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000" b="1" dirty="0">
                  <a:solidFill>
                    <a:srgbClr val="E9506C"/>
                  </a:solidFill>
                </a:rPr>
                <a:t>?</a:t>
              </a:r>
              <a:endParaRPr lang="en-GB" altLang="en-US" sz="2000" dirty="0">
                <a:solidFill>
                  <a:srgbClr val="E9506C"/>
                </a:solidFill>
              </a:endParaRPr>
            </a:p>
          </p:txBody>
        </p:sp>
        <p:sp>
          <p:nvSpPr>
            <p:cNvPr id="17" name="QM 6"/>
            <p:cNvSpPr>
              <a:spLocks noChangeArrowheads="1"/>
            </p:cNvSpPr>
            <p:nvPr/>
          </p:nvSpPr>
          <p:spPr bwMode="auto">
            <a:xfrm>
              <a:off x="7092662" y="4201804"/>
              <a:ext cx="344489" cy="567318"/>
            </a:xfrm>
            <a:prstGeom prst="rect">
              <a:avLst/>
            </a:prstGeom>
            <a:noFill/>
            <a:ln w="9525">
              <a:noFill/>
              <a:miter lim="800000"/>
              <a:headEnd/>
              <a:tailEnd/>
            </a:ln>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000" b="1">
                  <a:solidFill>
                    <a:srgbClr val="E9506C"/>
                  </a:solidFill>
                </a:rPr>
                <a:t>?</a:t>
              </a:r>
              <a:endParaRPr lang="en-GB" altLang="en-US" sz="2000">
                <a:solidFill>
                  <a:srgbClr val="E9506C"/>
                </a:solidFill>
              </a:endParaRPr>
            </a:p>
          </p:txBody>
        </p:sp>
        <p:sp>
          <p:nvSpPr>
            <p:cNvPr id="18" name="QM 5"/>
            <p:cNvSpPr>
              <a:spLocks noChangeArrowheads="1"/>
            </p:cNvSpPr>
            <p:nvPr/>
          </p:nvSpPr>
          <p:spPr bwMode="auto">
            <a:xfrm>
              <a:off x="6496667" y="4201804"/>
              <a:ext cx="342900" cy="567318"/>
            </a:xfrm>
            <a:prstGeom prst="rect">
              <a:avLst/>
            </a:prstGeom>
            <a:noFill/>
            <a:ln w="9525">
              <a:noFill/>
              <a:miter lim="800000"/>
              <a:headEnd/>
              <a:tailEnd/>
            </a:ln>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000" b="1">
                  <a:solidFill>
                    <a:srgbClr val="E9506C"/>
                  </a:solidFill>
                </a:rPr>
                <a:t>?</a:t>
              </a:r>
              <a:endParaRPr lang="en-GB" altLang="en-US" sz="2000">
                <a:solidFill>
                  <a:srgbClr val="E9506C"/>
                </a:solidFill>
              </a:endParaRPr>
            </a:p>
          </p:txBody>
        </p:sp>
        <p:sp>
          <p:nvSpPr>
            <p:cNvPr id="19" name="QM 4"/>
            <p:cNvSpPr>
              <a:spLocks noChangeArrowheads="1"/>
            </p:cNvSpPr>
            <p:nvPr/>
          </p:nvSpPr>
          <p:spPr bwMode="auto">
            <a:xfrm>
              <a:off x="5898526" y="4207334"/>
              <a:ext cx="342900" cy="567318"/>
            </a:xfrm>
            <a:prstGeom prst="rect">
              <a:avLst/>
            </a:prstGeom>
            <a:noFill/>
            <a:ln w="9525">
              <a:noFill/>
              <a:miter lim="800000"/>
              <a:headEnd/>
              <a:tailEnd/>
            </a:ln>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000" b="1">
                  <a:solidFill>
                    <a:srgbClr val="E9506C"/>
                  </a:solidFill>
                </a:rPr>
                <a:t>?</a:t>
              </a:r>
              <a:endParaRPr lang="en-GB" altLang="en-US" sz="2000">
                <a:solidFill>
                  <a:srgbClr val="E9506C"/>
                </a:solidFill>
              </a:endParaRPr>
            </a:p>
          </p:txBody>
        </p:sp>
        <p:sp>
          <p:nvSpPr>
            <p:cNvPr id="20" name="QM 3"/>
            <p:cNvSpPr>
              <a:spLocks noChangeArrowheads="1"/>
            </p:cNvSpPr>
            <p:nvPr/>
          </p:nvSpPr>
          <p:spPr bwMode="auto">
            <a:xfrm>
              <a:off x="7093528" y="3657279"/>
              <a:ext cx="342900" cy="567318"/>
            </a:xfrm>
            <a:prstGeom prst="rect">
              <a:avLst/>
            </a:prstGeom>
            <a:noFill/>
            <a:ln w="9525">
              <a:noFill/>
              <a:miter lim="800000"/>
              <a:headEnd/>
              <a:tailEnd/>
            </a:ln>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000" b="1" dirty="0">
                  <a:solidFill>
                    <a:srgbClr val="E9506C"/>
                  </a:solidFill>
                </a:rPr>
                <a:t>?</a:t>
              </a:r>
              <a:endParaRPr lang="en-GB" altLang="en-US" sz="2000" dirty="0">
                <a:solidFill>
                  <a:srgbClr val="E9506C"/>
                </a:solidFill>
              </a:endParaRPr>
            </a:p>
          </p:txBody>
        </p:sp>
        <p:sp>
          <p:nvSpPr>
            <p:cNvPr id="21" name="QM 2"/>
            <p:cNvSpPr>
              <a:spLocks noChangeArrowheads="1"/>
            </p:cNvSpPr>
            <p:nvPr/>
          </p:nvSpPr>
          <p:spPr bwMode="auto">
            <a:xfrm>
              <a:off x="6497578" y="3657279"/>
              <a:ext cx="342900" cy="567318"/>
            </a:xfrm>
            <a:prstGeom prst="rect">
              <a:avLst/>
            </a:prstGeom>
            <a:noFill/>
            <a:ln w="9525">
              <a:noFill/>
              <a:miter lim="800000"/>
              <a:headEnd/>
              <a:tailEnd/>
            </a:ln>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000" b="1" dirty="0">
                  <a:solidFill>
                    <a:srgbClr val="E9506C"/>
                  </a:solidFill>
                </a:rPr>
                <a:t>?</a:t>
              </a:r>
              <a:endParaRPr lang="en-GB" altLang="en-US" sz="2000" dirty="0">
                <a:solidFill>
                  <a:srgbClr val="E9506C"/>
                </a:solidFill>
              </a:endParaRPr>
            </a:p>
          </p:txBody>
        </p:sp>
        <p:sp>
          <p:nvSpPr>
            <p:cNvPr id="22" name="QM 1"/>
            <p:cNvSpPr>
              <a:spLocks noChangeArrowheads="1"/>
            </p:cNvSpPr>
            <p:nvPr/>
          </p:nvSpPr>
          <p:spPr bwMode="auto">
            <a:xfrm>
              <a:off x="5894508" y="3657279"/>
              <a:ext cx="342900" cy="567318"/>
            </a:xfrm>
            <a:prstGeom prst="rect">
              <a:avLst/>
            </a:prstGeom>
            <a:noFill/>
            <a:ln w="9525">
              <a:noFill/>
              <a:miter lim="800000"/>
              <a:headEnd/>
              <a:tailEnd/>
            </a:ln>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000" b="1">
                  <a:solidFill>
                    <a:srgbClr val="E9506C"/>
                  </a:solidFill>
                </a:rPr>
                <a:t>?</a:t>
              </a:r>
              <a:endParaRPr lang="en-GB" altLang="en-US" sz="2000">
                <a:solidFill>
                  <a:srgbClr val="E9506C"/>
                </a:solidFill>
              </a:endParaRPr>
            </a:p>
          </p:txBody>
        </p:sp>
      </p:grpSp>
      <p:pic>
        <p:nvPicPr>
          <p:cNvPr id="24" name="Picture 23">
            <a:extLst>
              <a:ext uri="{FF2B5EF4-FFF2-40B4-BE49-F238E27FC236}">
                <a16:creationId xmlns:a16="http://schemas.microsoft.com/office/drawing/2014/main" id="{82C10814-BCC1-4FEF-A375-217C23397A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41039" y="3915240"/>
            <a:ext cx="270665" cy="395798"/>
          </a:xfrm>
          <a:prstGeom prst="rect">
            <a:avLst/>
          </a:prstGeom>
        </p:spPr>
      </p:pic>
    </p:spTree>
    <p:extLst>
      <p:ext uri="{BB962C8B-B14F-4D97-AF65-F5344CB8AC3E}">
        <p14:creationId xmlns:p14="http://schemas.microsoft.com/office/powerpoint/2010/main" val="3785999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10"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par>
                                <p:cTn id="15" presetID="10"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10" presetClass="entr" presetSubtype="0"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826000" y="2348602"/>
            <a:ext cx="3600450" cy="3323987"/>
          </a:xfrm>
          <a:prstGeom prst="rect">
            <a:avLst/>
          </a:prstGeom>
        </p:spPr>
        <p:txBody>
          <a:bodyPr wrap="square">
            <a:spAutoFit/>
          </a:bodyPr>
          <a:lstStyle/>
          <a:p>
            <a:pPr marL="285750" indent="-285750">
              <a:spcAft>
                <a:spcPts val="1200"/>
              </a:spcAft>
              <a:buFont typeface="Arial" panose="020B0604020202020204" pitchFamily="34" charset="0"/>
              <a:buChar char="•"/>
              <a:defRPr/>
            </a:pPr>
            <a:r>
              <a:rPr lang="en-GB" altLang="en-US" dirty="0"/>
              <a:t>You can work in small groups.</a:t>
            </a:r>
          </a:p>
          <a:p>
            <a:pPr marL="285750" indent="-285750">
              <a:spcAft>
                <a:spcPts val="1200"/>
              </a:spcAft>
              <a:buFont typeface="Arial" panose="020B0604020202020204" pitchFamily="34" charset="0"/>
              <a:buChar char="•"/>
              <a:defRPr/>
            </a:pPr>
            <a:r>
              <a:rPr lang="en-GB" altLang="en-US" dirty="0"/>
              <a:t>When you find a clue, work together to solve the puzzle.</a:t>
            </a:r>
          </a:p>
          <a:p>
            <a:pPr marL="285750" indent="-285750">
              <a:spcAft>
                <a:spcPts val="1200"/>
              </a:spcAft>
              <a:buFont typeface="Arial" panose="020B0604020202020204" pitchFamily="34" charset="0"/>
              <a:buChar char="•"/>
              <a:defRPr/>
            </a:pPr>
            <a:r>
              <a:rPr lang="en-GB" altLang="en-US" dirty="0"/>
              <a:t>Write your answer down on your answer sheet.</a:t>
            </a:r>
          </a:p>
          <a:p>
            <a:pPr marL="285750" indent="-285750">
              <a:spcAft>
                <a:spcPts val="1200"/>
              </a:spcAft>
              <a:buFont typeface="Arial" panose="020B0604020202020204" pitchFamily="34" charset="0"/>
              <a:buChar char="•"/>
              <a:defRPr/>
            </a:pPr>
            <a:r>
              <a:rPr lang="en-GB" altLang="en-US" dirty="0"/>
              <a:t>Once you have discovered the passcode number for the door, check it with your teacher to discover if you can escape the library!</a:t>
            </a:r>
          </a:p>
        </p:txBody>
      </p:sp>
      <p:sp>
        <p:nvSpPr>
          <p:cNvPr id="7" name="Title 3"/>
          <p:cNvSpPr txBox="1">
            <a:spLocks noGrp="1"/>
          </p:cNvSpPr>
          <p:nvPr>
            <p:ph type="title"/>
          </p:nvPr>
        </p:nvSpPr>
        <p:spPr>
          <a:xfrm>
            <a:off x="449263" y="717020"/>
            <a:ext cx="8242300" cy="994307"/>
          </a:xfrm>
          <a:prstGeom prst="roundRect">
            <a:avLst>
              <a:gd name="adj" fmla="val 0"/>
            </a:avLst>
          </a:prstGeom>
          <a:solidFill>
            <a:srgbClr val="6CBB84"/>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GB" sz="3800" dirty="0">
                <a:solidFill>
                  <a:schemeClr val="bg1"/>
                </a:solidFill>
              </a:rPr>
              <a:t>Lost in the Library</a:t>
            </a:r>
          </a:p>
        </p:txBody>
      </p:sp>
      <p:sp>
        <p:nvSpPr>
          <p:cNvPr id="11" name="Rectangle 10"/>
          <p:cNvSpPr/>
          <p:nvPr/>
        </p:nvSpPr>
        <p:spPr>
          <a:xfrm>
            <a:off x="1874135" y="2348602"/>
            <a:ext cx="1776228" cy="576293"/>
          </a:xfrm>
          <a:prstGeom prst="rect">
            <a:avLst/>
          </a:prstGeom>
          <a:ln w="28575">
            <a:solidFill>
              <a:srgbClr val="E9506C"/>
            </a:solidFill>
          </a:ln>
        </p:spPr>
        <p:txBody>
          <a:bodyPr wrap="none" lIns="108000" tIns="72000" rIns="108000" bIns="72000">
            <a:spAutoFit/>
          </a:bodyPr>
          <a:lstStyle/>
          <a:p>
            <a:pPr algn="ctr">
              <a:defRPr/>
            </a:pPr>
            <a:r>
              <a:rPr lang="en-GB" altLang="en-US" sz="2800" b="1" dirty="0"/>
              <a:t>The Rules</a:t>
            </a:r>
          </a:p>
        </p:txBody>
      </p:sp>
      <p:pic>
        <p:nvPicPr>
          <p:cNvPr id="3" name="Picture 2">
            <a:extLst>
              <a:ext uri="{FF2B5EF4-FFF2-40B4-BE49-F238E27FC236}">
                <a16:creationId xmlns:a16="http://schemas.microsoft.com/office/drawing/2014/main" id="{DB31D902-A168-450E-AAD4-918F5EBB9E7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125" y="3429000"/>
            <a:ext cx="4032250" cy="2117034"/>
          </a:xfrm>
          <a:prstGeom prst="rect">
            <a:avLst/>
          </a:prstGeom>
        </p:spPr>
      </p:pic>
    </p:spTree>
    <p:extLst>
      <p:ext uri="{BB962C8B-B14F-4D97-AF65-F5344CB8AC3E}">
        <p14:creationId xmlns:p14="http://schemas.microsoft.com/office/powerpoint/2010/main" val="31259387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449263" y="717020"/>
            <a:ext cx="8242300" cy="994307"/>
          </a:xfrm>
          <a:prstGeom prst="roundRect">
            <a:avLst>
              <a:gd name="adj" fmla="val 0"/>
            </a:avLst>
          </a:prstGeom>
          <a:solidFill>
            <a:srgbClr val="6ABC83"/>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GB" sz="3800" dirty="0">
                <a:solidFill>
                  <a:schemeClr val="bg1"/>
                </a:solidFill>
              </a:rPr>
              <a:t>Lost in the Library</a:t>
            </a:r>
          </a:p>
        </p:txBody>
      </p:sp>
      <p:sp>
        <p:nvSpPr>
          <p:cNvPr id="32" name="Rectangle 90"/>
          <p:cNvSpPr>
            <a:spLocks noChangeArrowheads="1"/>
          </p:cNvSpPr>
          <p:nvPr/>
        </p:nvSpPr>
        <p:spPr bwMode="auto">
          <a:xfrm>
            <a:off x="755650" y="1965655"/>
            <a:ext cx="4118435"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spcAft>
                <a:spcPts val="1200"/>
              </a:spcAft>
              <a:buFontTx/>
              <a:buNone/>
            </a:pPr>
            <a:r>
              <a:rPr lang="en-GB" altLang="en-US" dirty="0">
                <a:solidFill>
                  <a:schemeClr val="tx1"/>
                </a:solidFill>
              </a:rPr>
              <a:t>Click on a        to check your answers.</a:t>
            </a:r>
          </a:p>
          <a:p>
            <a:pPr algn="ctr" eaLnBrk="1" hangingPunct="1">
              <a:lnSpc>
                <a:spcPct val="100000"/>
              </a:lnSpc>
              <a:spcBef>
                <a:spcPct val="0"/>
              </a:spcBef>
              <a:spcAft>
                <a:spcPts val="1200"/>
              </a:spcAft>
              <a:buFontTx/>
              <a:buNone/>
            </a:pPr>
            <a:r>
              <a:rPr lang="en-GB" altLang="en-US" dirty="0">
                <a:solidFill>
                  <a:schemeClr val="tx1"/>
                </a:solidFill>
              </a:rPr>
              <a:t>When you have all the digits for </a:t>
            </a:r>
            <a:br>
              <a:rPr lang="en-GB" altLang="en-US" dirty="0">
                <a:solidFill>
                  <a:schemeClr val="tx1"/>
                </a:solidFill>
              </a:rPr>
            </a:br>
            <a:r>
              <a:rPr lang="en-GB" altLang="en-US" dirty="0">
                <a:solidFill>
                  <a:schemeClr val="tx1"/>
                </a:solidFill>
              </a:rPr>
              <a:t>the code, you can press the               </a:t>
            </a:r>
            <a:br>
              <a:rPr lang="en-GB" altLang="en-US" dirty="0">
                <a:solidFill>
                  <a:schemeClr val="tx1"/>
                </a:solidFill>
              </a:rPr>
            </a:br>
            <a:r>
              <a:rPr lang="en-GB" altLang="en-US" dirty="0">
                <a:solidFill>
                  <a:schemeClr val="tx1"/>
                </a:solidFill>
              </a:rPr>
              <a:t>button to unlock the door</a:t>
            </a:r>
            <a:br>
              <a:rPr lang="en-GB" altLang="en-US" dirty="0">
                <a:solidFill>
                  <a:schemeClr val="tx1"/>
                </a:solidFill>
              </a:rPr>
            </a:br>
            <a:r>
              <a:rPr lang="en-GB" altLang="en-US" dirty="0">
                <a:solidFill>
                  <a:schemeClr val="tx1"/>
                </a:solidFill>
              </a:rPr>
              <a:t>and escape the library!</a:t>
            </a:r>
          </a:p>
        </p:txBody>
      </p:sp>
      <p:grpSp>
        <p:nvGrpSpPr>
          <p:cNvPr id="4" name="Group 3"/>
          <p:cNvGrpSpPr/>
          <p:nvPr/>
        </p:nvGrpSpPr>
        <p:grpSpPr>
          <a:xfrm>
            <a:off x="1972236" y="1872869"/>
            <a:ext cx="373902" cy="547601"/>
            <a:chOff x="1972236" y="1872869"/>
            <a:chExt cx="373902" cy="547601"/>
          </a:xfrm>
        </p:grpSpPr>
        <p:sp>
          <p:nvSpPr>
            <p:cNvPr id="2" name="Rounded Rectangle 1"/>
            <p:cNvSpPr/>
            <p:nvPr/>
          </p:nvSpPr>
          <p:spPr>
            <a:xfrm>
              <a:off x="1972236" y="1872869"/>
              <a:ext cx="373902" cy="547601"/>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question"/>
            <p:cNvSpPr>
              <a:spLocks noChangeArrowheads="1"/>
            </p:cNvSpPr>
            <p:nvPr/>
          </p:nvSpPr>
          <p:spPr bwMode="auto">
            <a:xfrm>
              <a:off x="1985308" y="1899764"/>
              <a:ext cx="342900" cy="492125"/>
            </a:xfrm>
            <a:prstGeom prst="rect">
              <a:avLst/>
            </a:prstGeom>
            <a:noFill/>
            <a:ln w="9525">
              <a:noFill/>
              <a:miter lim="800000"/>
              <a:headEnd/>
              <a:tailEnd/>
            </a:ln>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600" b="1">
                  <a:solidFill>
                    <a:srgbClr val="E9506C"/>
                  </a:solidFill>
                </a:rPr>
                <a:t>?</a:t>
              </a:r>
              <a:endParaRPr lang="en-GB" altLang="en-US">
                <a:solidFill>
                  <a:srgbClr val="E9506C"/>
                </a:solidFill>
              </a:endParaRPr>
            </a:p>
          </p:txBody>
        </p:sp>
      </p:grpSp>
      <p:sp>
        <p:nvSpPr>
          <p:cNvPr id="34" name="3">
            <a:extLst/>
          </p:cNvPr>
          <p:cNvSpPr/>
          <p:nvPr/>
        </p:nvSpPr>
        <p:spPr>
          <a:xfrm>
            <a:off x="3709066" y="2760992"/>
            <a:ext cx="693707" cy="242559"/>
          </a:xfrm>
          <a:prstGeom prst="roundRect">
            <a:avLst/>
          </a:prstGeom>
          <a:solidFill>
            <a:srgbClr val="E9506C"/>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800" b="1" dirty="0"/>
              <a:t>Unlock</a:t>
            </a:r>
          </a:p>
        </p:txBody>
      </p:sp>
      <p:sp>
        <p:nvSpPr>
          <p:cNvPr id="78" name="Talk 1"/>
          <p:cNvSpPr>
            <a:spLocks noChangeArrowheads="1"/>
          </p:cNvSpPr>
          <p:nvPr/>
        </p:nvSpPr>
        <p:spPr bwMode="auto">
          <a:xfrm>
            <a:off x="1429904" y="4908446"/>
            <a:ext cx="2622378" cy="587441"/>
          </a:xfrm>
          <a:prstGeom prst="rect">
            <a:avLst/>
          </a:prstGeom>
          <a:noFill/>
          <a:ln w="28575">
            <a:solidFill>
              <a:srgbClr val="E9506C"/>
            </a:solidFill>
            <a:miter lim="800000"/>
            <a:headEnd/>
            <a:tailEnd/>
          </a:ln>
          <a:extLst>
            <a:ext uri="{909E8E84-426E-40DD-AFC4-6F175D3DCCD1}">
              <a14:hiddenFill xmlns:a14="http://schemas.microsoft.com/office/drawing/2010/main">
                <a:solidFill>
                  <a:srgbClr val="FFFFFF"/>
                </a:solidFill>
              </a14:hiddenFill>
            </a:ext>
          </a:extLst>
        </p:spPr>
        <p:txBody>
          <a:bodyPr wrap="square" lIns="216000" tIns="108000" rIns="216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spcAft>
                <a:spcPts val="1200"/>
              </a:spcAft>
              <a:buFontTx/>
              <a:buNone/>
            </a:pPr>
            <a:r>
              <a:rPr lang="en-GB" altLang="en-US" sz="2400" dirty="0">
                <a:solidFill>
                  <a:schemeClr val="tx1"/>
                </a:solidFill>
                <a:latin typeface="Twinkl SemiBold" pitchFamily="2" charset="0"/>
              </a:rPr>
              <a:t>It’s still locked.</a:t>
            </a:r>
          </a:p>
        </p:txBody>
      </p:sp>
      <p:sp>
        <p:nvSpPr>
          <p:cNvPr id="79" name="Talk 2"/>
          <p:cNvSpPr>
            <a:spLocks noChangeArrowheads="1"/>
          </p:cNvSpPr>
          <p:nvPr/>
        </p:nvSpPr>
        <p:spPr bwMode="auto">
          <a:xfrm>
            <a:off x="1429904" y="4908446"/>
            <a:ext cx="2622378" cy="587441"/>
          </a:xfrm>
          <a:prstGeom prst="rect">
            <a:avLst/>
          </a:prstGeom>
          <a:noFill/>
          <a:ln w="28575">
            <a:solidFill>
              <a:srgbClr val="E9506C"/>
            </a:solidFill>
            <a:miter lim="800000"/>
            <a:headEnd/>
            <a:tailEnd/>
          </a:ln>
          <a:extLst>
            <a:ext uri="{909E8E84-426E-40DD-AFC4-6F175D3DCCD1}">
              <a14:hiddenFill xmlns:a14="http://schemas.microsoft.com/office/drawing/2010/main">
                <a:solidFill>
                  <a:srgbClr val="FFFFFF"/>
                </a:solidFill>
              </a14:hiddenFill>
            </a:ext>
          </a:extLst>
        </p:spPr>
        <p:txBody>
          <a:bodyPr wrap="square" lIns="216000" tIns="108000" rIns="216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spcAft>
                <a:spcPts val="1200"/>
              </a:spcAft>
              <a:buFontTx/>
              <a:buNone/>
            </a:pPr>
            <a:r>
              <a:rPr lang="en-GB" altLang="en-US" sz="2400" dirty="0">
                <a:solidFill>
                  <a:schemeClr val="tx1"/>
                </a:solidFill>
                <a:latin typeface="Twinkl SemiBold" pitchFamily="2" charset="0"/>
              </a:rPr>
              <a:t>It’s still locked.</a:t>
            </a:r>
          </a:p>
        </p:txBody>
      </p:sp>
      <p:sp>
        <p:nvSpPr>
          <p:cNvPr id="146" name="Talk 3"/>
          <p:cNvSpPr>
            <a:spLocks noChangeArrowheads="1"/>
          </p:cNvSpPr>
          <p:nvPr/>
        </p:nvSpPr>
        <p:spPr bwMode="auto">
          <a:xfrm>
            <a:off x="1429904" y="4908446"/>
            <a:ext cx="2622378" cy="587441"/>
          </a:xfrm>
          <a:prstGeom prst="rect">
            <a:avLst/>
          </a:prstGeom>
          <a:noFill/>
          <a:ln w="28575">
            <a:solidFill>
              <a:srgbClr val="E9506C"/>
            </a:solidFill>
            <a:miter lim="800000"/>
            <a:headEnd/>
            <a:tailEnd/>
          </a:ln>
          <a:extLst>
            <a:ext uri="{909E8E84-426E-40DD-AFC4-6F175D3DCCD1}">
              <a14:hiddenFill xmlns:a14="http://schemas.microsoft.com/office/drawing/2010/main">
                <a:solidFill>
                  <a:srgbClr val="FFFFFF"/>
                </a:solidFill>
              </a14:hiddenFill>
            </a:ext>
          </a:extLst>
        </p:spPr>
        <p:txBody>
          <a:bodyPr wrap="square" lIns="216000" tIns="108000" rIns="216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spcAft>
                <a:spcPts val="1200"/>
              </a:spcAft>
              <a:buFontTx/>
              <a:buNone/>
            </a:pPr>
            <a:r>
              <a:rPr lang="en-GB" altLang="en-US" sz="2400" dirty="0">
                <a:solidFill>
                  <a:schemeClr val="tx1"/>
                </a:solidFill>
                <a:latin typeface="Twinkl SemiBold" pitchFamily="2" charset="0"/>
              </a:rPr>
              <a:t>It’s still locked.</a:t>
            </a:r>
          </a:p>
        </p:txBody>
      </p:sp>
      <p:sp>
        <p:nvSpPr>
          <p:cNvPr id="147" name="Talk 4"/>
          <p:cNvSpPr>
            <a:spLocks noChangeArrowheads="1"/>
          </p:cNvSpPr>
          <p:nvPr/>
        </p:nvSpPr>
        <p:spPr bwMode="auto">
          <a:xfrm>
            <a:off x="1429904" y="4908446"/>
            <a:ext cx="2622378" cy="587441"/>
          </a:xfrm>
          <a:prstGeom prst="rect">
            <a:avLst/>
          </a:prstGeom>
          <a:noFill/>
          <a:ln w="28575">
            <a:solidFill>
              <a:srgbClr val="E9506C"/>
            </a:solidFill>
            <a:miter lim="800000"/>
            <a:headEnd/>
            <a:tailEnd/>
          </a:ln>
          <a:extLst>
            <a:ext uri="{909E8E84-426E-40DD-AFC4-6F175D3DCCD1}">
              <a14:hiddenFill xmlns:a14="http://schemas.microsoft.com/office/drawing/2010/main">
                <a:solidFill>
                  <a:srgbClr val="FFFFFF"/>
                </a:solidFill>
              </a14:hiddenFill>
            </a:ext>
          </a:extLst>
        </p:spPr>
        <p:txBody>
          <a:bodyPr wrap="square" lIns="216000" tIns="108000" rIns="216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spcAft>
                <a:spcPts val="1200"/>
              </a:spcAft>
              <a:buFontTx/>
              <a:buNone/>
            </a:pPr>
            <a:r>
              <a:rPr lang="en-GB" altLang="en-US" sz="2400" dirty="0">
                <a:solidFill>
                  <a:schemeClr val="tx1"/>
                </a:solidFill>
                <a:latin typeface="Twinkl SemiBold" pitchFamily="2" charset="0"/>
              </a:rPr>
              <a:t>It’s still locked.</a:t>
            </a:r>
          </a:p>
        </p:txBody>
      </p:sp>
      <p:sp>
        <p:nvSpPr>
          <p:cNvPr id="148" name="Talk 5"/>
          <p:cNvSpPr>
            <a:spLocks noChangeArrowheads="1"/>
          </p:cNvSpPr>
          <p:nvPr/>
        </p:nvSpPr>
        <p:spPr bwMode="auto">
          <a:xfrm>
            <a:off x="1429904" y="4908446"/>
            <a:ext cx="2622378" cy="587441"/>
          </a:xfrm>
          <a:prstGeom prst="rect">
            <a:avLst/>
          </a:prstGeom>
          <a:noFill/>
          <a:ln w="28575">
            <a:solidFill>
              <a:srgbClr val="E9506C"/>
            </a:solidFill>
            <a:miter lim="800000"/>
            <a:headEnd/>
            <a:tailEnd/>
          </a:ln>
          <a:extLst>
            <a:ext uri="{909E8E84-426E-40DD-AFC4-6F175D3DCCD1}">
              <a14:hiddenFill xmlns:a14="http://schemas.microsoft.com/office/drawing/2010/main">
                <a:solidFill>
                  <a:srgbClr val="FFFFFF"/>
                </a:solidFill>
              </a14:hiddenFill>
            </a:ext>
          </a:extLst>
        </p:spPr>
        <p:txBody>
          <a:bodyPr wrap="square" lIns="216000" tIns="108000" rIns="216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spcAft>
                <a:spcPts val="1200"/>
              </a:spcAft>
              <a:buFontTx/>
              <a:buNone/>
            </a:pPr>
            <a:r>
              <a:rPr lang="en-GB" altLang="en-US" sz="2400" dirty="0">
                <a:solidFill>
                  <a:schemeClr val="tx1"/>
                </a:solidFill>
                <a:latin typeface="Twinkl SemiBold" pitchFamily="2" charset="0"/>
              </a:rPr>
              <a:t>It’s still locked.</a:t>
            </a:r>
          </a:p>
        </p:txBody>
      </p:sp>
      <p:sp>
        <p:nvSpPr>
          <p:cNvPr id="149" name="Talk 6"/>
          <p:cNvSpPr>
            <a:spLocks noChangeArrowheads="1"/>
          </p:cNvSpPr>
          <p:nvPr/>
        </p:nvSpPr>
        <p:spPr bwMode="auto">
          <a:xfrm>
            <a:off x="1429904" y="4908446"/>
            <a:ext cx="2622378" cy="587441"/>
          </a:xfrm>
          <a:prstGeom prst="rect">
            <a:avLst/>
          </a:prstGeom>
          <a:noFill/>
          <a:ln w="28575">
            <a:solidFill>
              <a:srgbClr val="E9506C"/>
            </a:solidFill>
            <a:miter lim="800000"/>
            <a:headEnd/>
            <a:tailEnd/>
          </a:ln>
          <a:extLst>
            <a:ext uri="{909E8E84-426E-40DD-AFC4-6F175D3DCCD1}">
              <a14:hiddenFill xmlns:a14="http://schemas.microsoft.com/office/drawing/2010/main">
                <a:solidFill>
                  <a:srgbClr val="FFFFFF"/>
                </a:solidFill>
              </a14:hiddenFill>
            </a:ext>
          </a:extLst>
        </p:spPr>
        <p:txBody>
          <a:bodyPr wrap="square" lIns="216000" tIns="108000" rIns="216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spcAft>
                <a:spcPts val="1200"/>
              </a:spcAft>
              <a:buFontTx/>
              <a:buNone/>
            </a:pPr>
            <a:r>
              <a:rPr lang="en-GB" altLang="en-US" sz="2400" dirty="0">
                <a:solidFill>
                  <a:schemeClr val="tx1"/>
                </a:solidFill>
                <a:latin typeface="Twinkl SemiBold" pitchFamily="2" charset="0"/>
              </a:rPr>
              <a:t>It’s still locked.</a:t>
            </a:r>
          </a:p>
        </p:txBody>
      </p:sp>
      <p:sp>
        <p:nvSpPr>
          <p:cNvPr id="150" name="Talk 7"/>
          <p:cNvSpPr>
            <a:spLocks noChangeArrowheads="1"/>
          </p:cNvSpPr>
          <p:nvPr/>
        </p:nvSpPr>
        <p:spPr bwMode="auto">
          <a:xfrm>
            <a:off x="1429904" y="4908446"/>
            <a:ext cx="2622378" cy="587441"/>
          </a:xfrm>
          <a:prstGeom prst="rect">
            <a:avLst/>
          </a:prstGeom>
          <a:noFill/>
          <a:ln w="28575">
            <a:solidFill>
              <a:srgbClr val="E9506C"/>
            </a:solidFill>
            <a:miter lim="800000"/>
            <a:headEnd/>
            <a:tailEnd/>
          </a:ln>
          <a:extLst>
            <a:ext uri="{909E8E84-426E-40DD-AFC4-6F175D3DCCD1}">
              <a14:hiddenFill xmlns:a14="http://schemas.microsoft.com/office/drawing/2010/main">
                <a:solidFill>
                  <a:srgbClr val="FFFFFF"/>
                </a:solidFill>
              </a14:hiddenFill>
            </a:ext>
          </a:extLst>
        </p:spPr>
        <p:txBody>
          <a:bodyPr wrap="square" lIns="216000" tIns="108000" rIns="216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spcAft>
                <a:spcPts val="1200"/>
              </a:spcAft>
              <a:buFontTx/>
              <a:buNone/>
            </a:pPr>
            <a:r>
              <a:rPr lang="en-GB" altLang="en-US" sz="2400" dirty="0">
                <a:solidFill>
                  <a:schemeClr val="tx1"/>
                </a:solidFill>
                <a:latin typeface="Twinkl SemiBold" pitchFamily="2" charset="0"/>
              </a:rPr>
              <a:t>It’s still locked.</a:t>
            </a:r>
          </a:p>
        </p:txBody>
      </p:sp>
      <p:sp>
        <p:nvSpPr>
          <p:cNvPr id="151" name="Talk 8"/>
          <p:cNvSpPr>
            <a:spLocks noChangeArrowheads="1"/>
          </p:cNvSpPr>
          <p:nvPr/>
        </p:nvSpPr>
        <p:spPr bwMode="auto">
          <a:xfrm>
            <a:off x="1429904" y="4908446"/>
            <a:ext cx="2622378" cy="587441"/>
          </a:xfrm>
          <a:prstGeom prst="rect">
            <a:avLst/>
          </a:prstGeom>
          <a:noFill/>
          <a:ln w="28575">
            <a:solidFill>
              <a:srgbClr val="E9506C"/>
            </a:solidFill>
            <a:miter lim="800000"/>
            <a:headEnd/>
            <a:tailEnd/>
          </a:ln>
          <a:extLst>
            <a:ext uri="{909E8E84-426E-40DD-AFC4-6F175D3DCCD1}">
              <a14:hiddenFill xmlns:a14="http://schemas.microsoft.com/office/drawing/2010/main">
                <a:solidFill>
                  <a:srgbClr val="FFFFFF"/>
                </a:solidFill>
              </a14:hiddenFill>
            </a:ext>
          </a:extLst>
        </p:spPr>
        <p:txBody>
          <a:bodyPr wrap="square" lIns="216000" tIns="108000" rIns="216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spcAft>
                <a:spcPts val="1200"/>
              </a:spcAft>
              <a:buFontTx/>
              <a:buNone/>
            </a:pPr>
            <a:r>
              <a:rPr lang="en-GB" altLang="en-US" sz="2400" dirty="0">
                <a:solidFill>
                  <a:schemeClr val="tx1"/>
                </a:solidFill>
                <a:latin typeface="Twinkl SemiBold" pitchFamily="2" charset="0"/>
              </a:rPr>
              <a:t>It’s still locked.</a:t>
            </a:r>
          </a:p>
        </p:txBody>
      </p:sp>
      <p:sp>
        <p:nvSpPr>
          <p:cNvPr id="152" name="Talk 9"/>
          <p:cNvSpPr>
            <a:spLocks noChangeArrowheads="1"/>
          </p:cNvSpPr>
          <p:nvPr/>
        </p:nvSpPr>
        <p:spPr bwMode="auto">
          <a:xfrm>
            <a:off x="1429904" y="4908446"/>
            <a:ext cx="2622378" cy="587441"/>
          </a:xfrm>
          <a:prstGeom prst="rect">
            <a:avLst/>
          </a:prstGeom>
          <a:noFill/>
          <a:ln w="28575">
            <a:solidFill>
              <a:srgbClr val="E9506C"/>
            </a:solidFill>
            <a:miter lim="800000"/>
            <a:headEnd/>
            <a:tailEnd/>
          </a:ln>
          <a:extLst>
            <a:ext uri="{909E8E84-426E-40DD-AFC4-6F175D3DCCD1}">
              <a14:hiddenFill xmlns:a14="http://schemas.microsoft.com/office/drawing/2010/main">
                <a:solidFill>
                  <a:srgbClr val="FFFFFF"/>
                </a:solidFill>
              </a14:hiddenFill>
            </a:ext>
          </a:extLst>
        </p:spPr>
        <p:txBody>
          <a:bodyPr wrap="square" lIns="216000" tIns="108000" rIns="216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spcAft>
                <a:spcPts val="1200"/>
              </a:spcAft>
              <a:buFontTx/>
              <a:buNone/>
            </a:pPr>
            <a:r>
              <a:rPr lang="en-GB" altLang="en-US" sz="2400" dirty="0">
                <a:solidFill>
                  <a:schemeClr val="tx1"/>
                </a:solidFill>
                <a:latin typeface="Twinkl SemiBold" pitchFamily="2" charset="0"/>
              </a:rPr>
              <a:t>It’s still locked.</a:t>
            </a:r>
          </a:p>
        </p:txBody>
      </p:sp>
      <p:pic>
        <p:nvPicPr>
          <p:cNvPr id="3" name="Picture 2">
            <a:extLst>
              <a:ext uri="{FF2B5EF4-FFF2-40B4-BE49-F238E27FC236}">
                <a16:creationId xmlns:a16="http://schemas.microsoft.com/office/drawing/2014/main" id="{82C10814-BCC1-4FEF-A375-217C23397A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54273" y="1820400"/>
            <a:ext cx="2999198" cy="4385778"/>
          </a:xfrm>
          <a:prstGeom prst="rect">
            <a:avLst/>
          </a:prstGeom>
        </p:spPr>
      </p:pic>
      <p:sp>
        <p:nvSpPr>
          <p:cNvPr id="105" name="Unlock Final">
            <a:hlinkClick r:id="" action="ppaction://noaction"/>
            <a:extLst/>
          </p:cNvPr>
          <p:cNvSpPr/>
          <p:nvPr/>
        </p:nvSpPr>
        <p:spPr>
          <a:xfrm>
            <a:off x="2309158" y="3879774"/>
            <a:ext cx="898276" cy="646330"/>
          </a:xfrm>
          <a:prstGeom prst="roundRect">
            <a:avLst/>
          </a:prstGeom>
          <a:solidFill>
            <a:srgbClr val="E9506C"/>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200" b="1" dirty="0"/>
              <a:t>Unlock</a:t>
            </a:r>
          </a:p>
        </p:txBody>
      </p:sp>
      <p:sp>
        <p:nvSpPr>
          <p:cNvPr id="153" name="Unlock 10">
            <a:extLst/>
          </p:cNvPr>
          <p:cNvSpPr/>
          <p:nvPr/>
        </p:nvSpPr>
        <p:spPr>
          <a:xfrm>
            <a:off x="2309158" y="3879774"/>
            <a:ext cx="898276" cy="646330"/>
          </a:xfrm>
          <a:prstGeom prst="roundRect">
            <a:avLst/>
          </a:prstGeom>
          <a:solidFill>
            <a:srgbClr val="E9506C"/>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200" b="1" dirty="0"/>
              <a:t>Unlock</a:t>
            </a:r>
          </a:p>
        </p:txBody>
      </p:sp>
      <p:sp>
        <p:nvSpPr>
          <p:cNvPr id="74" name="Unlock 9">
            <a:extLst/>
          </p:cNvPr>
          <p:cNvSpPr/>
          <p:nvPr/>
        </p:nvSpPr>
        <p:spPr>
          <a:xfrm>
            <a:off x="2309158" y="3879774"/>
            <a:ext cx="898276" cy="646330"/>
          </a:xfrm>
          <a:prstGeom prst="roundRect">
            <a:avLst/>
          </a:prstGeom>
          <a:solidFill>
            <a:srgbClr val="E9506C"/>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200" b="1" dirty="0"/>
              <a:t>Unlock</a:t>
            </a:r>
          </a:p>
        </p:txBody>
      </p:sp>
      <p:sp>
        <p:nvSpPr>
          <p:cNvPr id="114" name="Unlock 8">
            <a:extLst/>
          </p:cNvPr>
          <p:cNvSpPr/>
          <p:nvPr/>
        </p:nvSpPr>
        <p:spPr>
          <a:xfrm>
            <a:off x="2309158" y="3879774"/>
            <a:ext cx="898276" cy="646330"/>
          </a:xfrm>
          <a:prstGeom prst="roundRect">
            <a:avLst/>
          </a:prstGeom>
          <a:solidFill>
            <a:srgbClr val="E9506C"/>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200" b="1" dirty="0"/>
              <a:t>Unlock</a:t>
            </a:r>
          </a:p>
        </p:txBody>
      </p:sp>
      <p:sp>
        <p:nvSpPr>
          <p:cNvPr id="115" name="Unlock 7">
            <a:extLst/>
          </p:cNvPr>
          <p:cNvSpPr/>
          <p:nvPr/>
        </p:nvSpPr>
        <p:spPr>
          <a:xfrm>
            <a:off x="2309158" y="3879774"/>
            <a:ext cx="898276" cy="646330"/>
          </a:xfrm>
          <a:prstGeom prst="roundRect">
            <a:avLst/>
          </a:prstGeom>
          <a:solidFill>
            <a:srgbClr val="E9506C"/>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200" b="1" dirty="0"/>
              <a:t>Unlock</a:t>
            </a:r>
          </a:p>
        </p:txBody>
      </p:sp>
      <p:sp>
        <p:nvSpPr>
          <p:cNvPr id="116" name="Unlock 6">
            <a:extLst/>
          </p:cNvPr>
          <p:cNvSpPr/>
          <p:nvPr/>
        </p:nvSpPr>
        <p:spPr>
          <a:xfrm>
            <a:off x="2309158" y="3879774"/>
            <a:ext cx="898276" cy="646330"/>
          </a:xfrm>
          <a:prstGeom prst="roundRect">
            <a:avLst/>
          </a:prstGeom>
          <a:solidFill>
            <a:srgbClr val="E9506C"/>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200" b="1" dirty="0"/>
              <a:t>Unlock</a:t>
            </a:r>
          </a:p>
        </p:txBody>
      </p:sp>
      <p:sp>
        <p:nvSpPr>
          <p:cNvPr id="117" name="Unlock 5">
            <a:extLst/>
          </p:cNvPr>
          <p:cNvSpPr/>
          <p:nvPr/>
        </p:nvSpPr>
        <p:spPr>
          <a:xfrm>
            <a:off x="2309158" y="3879774"/>
            <a:ext cx="898276" cy="646330"/>
          </a:xfrm>
          <a:prstGeom prst="roundRect">
            <a:avLst/>
          </a:prstGeom>
          <a:solidFill>
            <a:srgbClr val="E9506C"/>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200" b="1" dirty="0"/>
              <a:t>Unlock</a:t>
            </a:r>
          </a:p>
        </p:txBody>
      </p:sp>
      <p:sp>
        <p:nvSpPr>
          <p:cNvPr id="118" name="Unlock 4">
            <a:extLst/>
          </p:cNvPr>
          <p:cNvSpPr/>
          <p:nvPr/>
        </p:nvSpPr>
        <p:spPr>
          <a:xfrm>
            <a:off x="2309158" y="3879774"/>
            <a:ext cx="898276" cy="646330"/>
          </a:xfrm>
          <a:prstGeom prst="roundRect">
            <a:avLst/>
          </a:prstGeom>
          <a:solidFill>
            <a:srgbClr val="E9506C"/>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200" b="1" dirty="0"/>
              <a:t>Unlock</a:t>
            </a:r>
          </a:p>
        </p:txBody>
      </p:sp>
      <p:sp>
        <p:nvSpPr>
          <p:cNvPr id="119" name="Unlock 3">
            <a:extLst/>
          </p:cNvPr>
          <p:cNvSpPr/>
          <p:nvPr/>
        </p:nvSpPr>
        <p:spPr>
          <a:xfrm>
            <a:off x="2309158" y="3879774"/>
            <a:ext cx="898276" cy="646330"/>
          </a:xfrm>
          <a:prstGeom prst="roundRect">
            <a:avLst/>
          </a:prstGeom>
          <a:solidFill>
            <a:srgbClr val="E9506C"/>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200" b="1" dirty="0"/>
              <a:t>Unlock</a:t>
            </a:r>
          </a:p>
        </p:txBody>
      </p:sp>
      <p:sp>
        <p:nvSpPr>
          <p:cNvPr id="77" name="Unlock 2">
            <a:extLst/>
          </p:cNvPr>
          <p:cNvSpPr/>
          <p:nvPr/>
        </p:nvSpPr>
        <p:spPr>
          <a:xfrm>
            <a:off x="2309158" y="3879774"/>
            <a:ext cx="898276" cy="646330"/>
          </a:xfrm>
          <a:prstGeom prst="roundRect">
            <a:avLst/>
          </a:prstGeom>
          <a:solidFill>
            <a:srgbClr val="E9506C"/>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200" b="1" dirty="0"/>
              <a:t>Unlock</a:t>
            </a:r>
          </a:p>
        </p:txBody>
      </p:sp>
      <p:sp>
        <p:nvSpPr>
          <p:cNvPr id="76" name="Unlock 1">
            <a:extLst/>
          </p:cNvPr>
          <p:cNvSpPr/>
          <p:nvPr/>
        </p:nvSpPr>
        <p:spPr>
          <a:xfrm>
            <a:off x="2309158" y="3879774"/>
            <a:ext cx="898276" cy="646330"/>
          </a:xfrm>
          <a:prstGeom prst="roundRect">
            <a:avLst/>
          </a:prstGeom>
          <a:solidFill>
            <a:srgbClr val="E9506C"/>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200" b="1" dirty="0"/>
              <a:t>Unlock</a:t>
            </a:r>
          </a:p>
        </p:txBody>
      </p:sp>
      <p:sp>
        <p:nvSpPr>
          <p:cNvPr id="144" name="Digit 10 Number"/>
          <p:cNvSpPr>
            <a:spLocks noChangeArrowheads="1"/>
          </p:cNvSpPr>
          <p:nvPr/>
        </p:nvSpPr>
        <p:spPr bwMode="auto">
          <a:xfrm>
            <a:off x="6473349" y="5358317"/>
            <a:ext cx="364202" cy="492443"/>
          </a:xfrm>
          <a:prstGeom prst="rect">
            <a:avLst/>
          </a:prstGeom>
          <a:noFill/>
          <a:ln w="9525">
            <a:noFill/>
            <a:miter lim="800000"/>
            <a:headEnd/>
            <a:tailEnd/>
          </a:ln>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600" b="1" dirty="0">
                <a:solidFill>
                  <a:srgbClr val="E9506C"/>
                </a:solidFill>
              </a:rPr>
              <a:t>5</a:t>
            </a:r>
            <a:endParaRPr lang="en-GB" altLang="en-US" dirty="0">
              <a:solidFill>
                <a:srgbClr val="E9506C"/>
              </a:solidFill>
            </a:endParaRPr>
          </a:p>
        </p:txBody>
      </p:sp>
      <p:sp>
        <p:nvSpPr>
          <p:cNvPr id="139" name="Digit 9 Number"/>
          <p:cNvSpPr>
            <a:spLocks noChangeArrowheads="1"/>
          </p:cNvSpPr>
          <p:nvPr/>
        </p:nvSpPr>
        <p:spPr bwMode="auto">
          <a:xfrm>
            <a:off x="7058625" y="4784829"/>
            <a:ext cx="370615" cy="492443"/>
          </a:xfrm>
          <a:prstGeom prst="rect">
            <a:avLst/>
          </a:prstGeom>
          <a:noFill/>
          <a:ln w="9525">
            <a:noFill/>
            <a:miter lim="800000"/>
            <a:headEnd/>
            <a:tailEnd/>
          </a:ln>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600" b="1" dirty="0">
                <a:solidFill>
                  <a:srgbClr val="E9506C"/>
                </a:solidFill>
              </a:rPr>
              <a:t>7</a:t>
            </a:r>
            <a:endParaRPr lang="en-GB" altLang="en-US" dirty="0">
              <a:solidFill>
                <a:srgbClr val="E9506C"/>
              </a:solidFill>
            </a:endParaRPr>
          </a:p>
        </p:txBody>
      </p:sp>
      <p:sp>
        <p:nvSpPr>
          <p:cNvPr id="127" name="Digit 8 Number"/>
          <p:cNvSpPr>
            <a:spLocks noChangeArrowheads="1"/>
          </p:cNvSpPr>
          <p:nvPr/>
        </p:nvSpPr>
        <p:spPr bwMode="auto">
          <a:xfrm>
            <a:off x="6471387" y="4795461"/>
            <a:ext cx="380232" cy="492443"/>
          </a:xfrm>
          <a:prstGeom prst="rect">
            <a:avLst/>
          </a:prstGeom>
          <a:noFill/>
          <a:ln w="9525">
            <a:noFill/>
            <a:miter lim="800000"/>
            <a:headEnd/>
            <a:tailEnd/>
          </a:ln>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600" b="1" dirty="0">
                <a:solidFill>
                  <a:srgbClr val="E9506C"/>
                </a:solidFill>
              </a:rPr>
              <a:t>4</a:t>
            </a:r>
            <a:endParaRPr lang="en-GB" altLang="en-US" dirty="0">
              <a:solidFill>
                <a:srgbClr val="E9506C"/>
              </a:solidFill>
            </a:endParaRPr>
          </a:p>
        </p:txBody>
      </p:sp>
      <p:sp>
        <p:nvSpPr>
          <p:cNvPr id="126" name="Digit 7 Number"/>
          <p:cNvSpPr>
            <a:spLocks noChangeArrowheads="1"/>
          </p:cNvSpPr>
          <p:nvPr/>
        </p:nvSpPr>
        <p:spPr bwMode="auto">
          <a:xfrm>
            <a:off x="5900698" y="4804170"/>
            <a:ext cx="380232" cy="492443"/>
          </a:xfrm>
          <a:prstGeom prst="rect">
            <a:avLst/>
          </a:prstGeom>
          <a:noFill/>
          <a:ln w="9525">
            <a:noFill/>
            <a:miter lim="800000"/>
            <a:headEnd/>
            <a:tailEnd/>
          </a:ln>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600" b="1" dirty="0">
                <a:solidFill>
                  <a:srgbClr val="E9506C"/>
                </a:solidFill>
              </a:rPr>
              <a:t>6</a:t>
            </a:r>
            <a:endParaRPr lang="en-GB" altLang="en-US" dirty="0">
              <a:solidFill>
                <a:srgbClr val="E9506C"/>
              </a:solidFill>
            </a:endParaRPr>
          </a:p>
        </p:txBody>
      </p:sp>
      <p:sp>
        <p:nvSpPr>
          <p:cNvPr id="104" name="Digit 6 Number"/>
          <p:cNvSpPr>
            <a:spLocks noChangeArrowheads="1"/>
          </p:cNvSpPr>
          <p:nvPr/>
        </p:nvSpPr>
        <p:spPr bwMode="auto">
          <a:xfrm>
            <a:off x="7081625" y="4215309"/>
            <a:ext cx="322524" cy="492443"/>
          </a:xfrm>
          <a:prstGeom prst="rect">
            <a:avLst/>
          </a:prstGeom>
          <a:noFill/>
          <a:ln w="9525">
            <a:noFill/>
            <a:miter lim="800000"/>
            <a:headEnd/>
            <a:tailEnd/>
          </a:ln>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600" b="1" dirty="0">
                <a:solidFill>
                  <a:srgbClr val="E9506C"/>
                </a:solidFill>
              </a:rPr>
              <a:t>4</a:t>
            </a:r>
            <a:endParaRPr lang="en-GB" altLang="en-US" dirty="0">
              <a:solidFill>
                <a:srgbClr val="E9506C"/>
              </a:solidFill>
            </a:endParaRPr>
          </a:p>
        </p:txBody>
      </p:sp>
      <p:sp>
        <p:nvSpPr>
          <p:cNvPr id="103" name="Digit 5 Number"/>
          <p:cNvSpPr>
            <a:spLocks noChangeArrowheads="1"/>
          </p:cNvSpPr>
          <p:nvPr/>
        </p:nvSpPr>
        <p:spPr bwMode="auto">
          <a:xfrm>
            <a:off x="6506267" y="4215309"/>
            <a:ext cx="322524" cy="492443"/>
          </a:xfrm>
          <a:prstGeom prst="rect">
            <a:avLst/>
          </a:prstGeom>
          <a:noFill/>
          <a:ln w="9525">
            <a:noFill/>
            <a:miter lim="800000"/>
            <a:headEnd/>
            <a:tailEnd/>
          </a:ln>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600" b="1" dirty="0">
                <a:solidFill>
                  <a:srgbClr val="E9506C"/>
                </a:solidFill>
              </a:rPr>
              <a:t>1</a:t>
            </a:r>
            <a:endParaRPr lang="en-GB" altLang="en-US" dirty="0">
              <a:solidFill>
                <a:srgbClr val="E9506C"/>
              </a:solidFill>
            </a:endParaRPr>
          </a:p>
        </p:txBody>
      </p:sp>
      <p:sp>
        <p:nvSpPr>
          <p:cNvPr id="102" name="Digit 4 Number"/>
          <p:cNvSpPr>
            <a:spLocks noChangeArrowheads="1"/>
          </p:cNvSpPr>
          <p:nvPr/>
        </p:nvSpPr>
        <p:spPr bwMode="auto">
          <a:xfrm>
            <a:off x="5879869" y="4226590"/>
            <a:ext cx="378630" cy="492443"/>
          </a:xfrm>
          <a:prstGeom prst="rect">
            <a:avLst/>
          </a:prstGeom>
          <a:noFill/>
          <a:ln w="9525">
            <a:noFill/>
            <a:miter lim="800000"/>
            <a:headEnd/>
            <a:tailEnd/>
          </a:ln>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600" b="1" dirty="0">
                <a:solidFill>
                  <a:srgbClr val="E9506C"/>
                </a:solidFill>
              </a:rPr>
              <a:t>8</a:t>
            </a:r>
            <a:endParaRPr lang="en-GB" altLang="en-US" dirty="0">
              <a:solidFill>
                <a:srgbClr val="E9506C"/>
              </a:solidFill>
            </a:endParaRPr>
          </a:p>
        </p:txBody>
      </p:sp>
      <p:sp>
        <p:nvSpPr>
          <p:cNvPr id="101" name="Digit 3 Number"/>
          <p:cNvSpPr>
            <a:spLocks noChangeArrowheads="1"/>
          </p:cNvSpPr>
          <p:nvPr/>
        </p:nvSpPr>
        <p:spPr bwMode="auto">
          <a:xfrm>
            <a:off x="7078268" y="3657485"/>
            <a:ext cx="378419" cy="492443"/>
          </a:xfrm>
          <a:prstGeom prst="rect">
            <a:avLst/>
          </a:prstGeom>
          <a:noFill/>
          <a:ln w="9525">
            <a:noFill/>
            <a:miter lim="800000"/>
            <a:headEnd/>
            <a:tailEnd/>
          </a:ln>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600" b="1" dirty="0">
                <a:solidFill>
                  <a:srgbClr val="E9506C"/>
                </a:solidFill>
              </a:rPr>
              <a:t>0</a:t>
            </a:r>
            <a:endParaRPr lang="en-GB" altLang="en-US" dirty="0">
              <a:solidFill>
                <a:srgbClr val="E9506C"/>
              </a:solidFill>
            </a:endParaRPr>
          </a:p>
        </p:txBody>
      </p:sp>
      <p:sp>
        <p:nvSpPr>
          <p:cNvPr id="100" name="Digit 2 Number"/>
          <p:cNvSpPr>
            <a:spLocks noChangeArrowheads="1"/>
          </p:cNvSpPr>
          <p:nvPr/>
        </p:nvSpPr>
        <p:spPr bwMode="auto">
          <a:xfrm>
            <a:off x="6486949" y="3657485"/>
            <a:ext cx="380232" cy="492443"/>
          </a:xfrm>
          <a:prstGeom prst="rect">
            <a:avLst/>
          </a:prstGeom>
          <a:noFill/>
          <a:ln w="9525">
            <a:noFill/>
            <a:miter lim="800000"/>
            <a:headEnd/>
            <a:tailEnd/>
          </a:ln>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600" b="1" dirty="0">
                <a:solidFill>
                  <a:srgbClr val="E9506C"/>
                </a:solidFill>
              </a:rPr>
              <a:t>5</a:t>
            </a:r>
            <a:endParaRPr lang="en-GB" altLang="en-US" dirty="0">
              <a:solidFill>
                <a:srgbClr val="E9506C"/>
              </a:solidFill>
            </a:endParaRPr>
          </a:p>
        </p:txBody>
      </p:sp>
      <p:sp>
        <p:nvSpPr>
          <p:cNvPr id="99" name="Digit 1 Number"/>
          <p:cNvSpPr>
            <a:spLocks noChangeArrowheads="1"/>
          </p:cNvSpPr>
          <p:nvPr/>
        </p:nvSpPr>
        <p:spPr bwMode="auto">
          <a:xfrm>
            <a:off x="5873621" y="3657485"/>
            <a:ext cx="357790" cy="492443"/>
          </a:xfrm>
          <a:prstGeom prst="rect">
            <a:avLst/>
          </a:prstGeom>
          <a:noFill/>
          <a:ln w="9525">
            <a:noFill/>
            <a:miter lim="800000"/>
            <a:headEnd/>
            <a:tailEnd/>
          </a:ln>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600" b="1" dirty="0">
                <a:solidFill>
                  <a:srgbClr val="E9506C"/>
                </a:solidFill>
              </a:rPr>
              <a:t>3</a:t>
            </a:r>
            <a:endParaRPr lang="en-GB" altLang="en-US" dirty="0">
              <a:solidFill>
                <a:srgbClr val="E9506C"/>
              </a:solidFill>
            </a:endParaRPr>
          </a:p>
        </p:txBody>
      </p:sp>
      <p:sp>
        <p:nvSpPr>
          <p:cNvPr id="142" name="QM 10"/>
          <p:cNvSpPr>
            <a:spLocks noChangeArrowheads="1"/>
          </p:cNvSpPr>
          <p:nvPr/>
        </p:nvSpPr>
        <p:spPr bwMode="auto">
          <a:xfrm>
            <a:off x="6489223" y="5355211"/>
            <a:ext cx="344488" cy="492125"/>
          </a:xfrm>
          <a:prstGeom prst="rect">
            <a:avLst/>
          </a:prstGeom>
          <a:noFill/>
          <a:ln w="9525">
            <a:noFill/>
            <a:miter lim="800000"/>
            <a:headEnd/>
            <a:tailEnd/>
          </a:ln>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600" b="1" dirty="0">
                <a:solidFill>
                  <a:srgbClr val="E9506C"/>
                </a:solidFill>
              </a:rPr>
              <a:t>?</a:t>
            </a:r>
            <a:endParaRPr lang="en-GB" altLang="en-US" dirty="0">
              <a:solidFill>
                <a:srgbClr val="E9506C"/>
              </a:solidFill>
            </a:endParaRPr>
          </a:p>
        </p:txBody>
      </p:sp>
      <p:sp>
        <p:nvSpPr>
          <p:cNvPr id="137" name="QM 9"/>
          <p:cNvSpPr>
            <a:spLocks noChangeArrowheads="1"/>
          </p:cNvSpPr>
          <p:nvPr/>
        </p:nvSpPr>
        <p:spPr bwMode="auto">
          <a:xfrm>
            <a:off x="7069200" y="4794354"/>
            <a:ext cx="344488" cy="492125"/>
          </a:xfrm>
          <a:prstGeom prst="rect">
            <a:avLst/>
          </a:prstGeom>
          <a:noFill/>
          <a:ln w="9525">
            <a:noFill/>
            <a:miter lim="800000"/>
            <a:headEnd/>
            <a:tailEnd/>
          </a:ln>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600" b="1" dirty="0">
                <a:solidFill>
                  <a:srgbClr val="E9506C"/>
                </a:solidFill>
              </a:rPr>
              <a:t>?</a:t>
            </a:r>
            <a:endParaRPr lang="en-GB" altLang="en-US" dirty="0">
              <a:solidFill>
                <a:srgbClr val="E9506C"/>
              </a:solidFill>
            </a:endParaRPr>
          </a:p>
        </p:txBody>
      </p:sp>
      <p:sp>
        <p:nvSpPr>
          <p:cNvPr id="123" name="QM 8"/>
          <p:cNvSpPr>
            <a:spLocks noChangeArrowheads="1"/>
          </p:cNvSpPr>
          <p:nvPr/>
        </p:nvSpPr>
        <p:spPr bwMode="auto">
          <a:xfrm>
            <a:off x="6505821" y="4795461"/>
            <a:ext cx="344488" cy="492125"/>
          </a:xfrm>
          <a:prstGeom prst="rect">
            <a:avLst/>
          </a:prstGeom>
          <a:noFill/>
          <a:ln w="9525">
            <a:noFill/>
            <a:miter lim="800000"/>
            <a:headEnd/>
            <a:tailEnd/>
          </a:ln>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600" b="1" dirty="0">
                <a:solidFill>
                  <a:srgbClr val="E9506C"/>
                </a:solidFill>
              </a:rPr>
              <a:t>?</a:t>
            </a:r>
            <a:endParaRPr lang="en-GB" altLang="en-US" dirty="0">
              <a:solidFill>
                <a:srgbClr val="E9506C"/>
              </a:solidFill>
            </a:endParaRPr>
          </a:p>
        </p:txBody>
      </p:sp>
      <p:sp>
        <p:nvSpPr>
          <p:cNvPr id="122" name="QM 7"/>
          <p:cNvSpPr>
            <a:spLocks noChangeArrowheads="1"/>
          </p:cNvSpPr>
          <p:nvPr/>
        </p:nvSpPr>
        <p:spPr bwMode="auto">
          <a:xfrm>
            <a:off x="5909099" y="4804170"/>
            <a:ext cx="342900" cy="492125"/>
          </a:xfrm>
          <a:prstGeom prst="rect">
            <a:avLst/>
          </a:prstGeom>
          <a:noFill/>
          <a:ln w="9525">
            <a:noFill/>
            <a:miter lim="800000"/>
            <a:headEnd/>
            <a:tailEnd/>
          </a:ln>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600" b="1" dirty="0">
                <a:solidFill>
                  <a:srgbClr val="E9506C"/>
                </a:solidFill>
              </a:rPr>
              <a:t>?</a:t>
            </a:r>
            <a:endParaRPr lang="en-GB" altLang="en-US" dirty="0">
              <a:solidFill>
                <a:srgbClr val="E9506C"/>
              </a:solidFill>
            </a:endParaRPr>
          </a:p>
        </p:txBody>
      </p:sp>
      <p:sp>
        <p:nvSpPr>
          <p:cNvPr id="92" name="QM 6"/>
          <p:cNvSpPr>
            <a:spLocks noChangeArrowheads="1"/>
          </p:cNvSpPr>
          <p:nvPr/>
        </p:nvSpPr>
        <p:spPr bwMode="auto">
          <a:xfrm>
            <a:off x="7092662" y="4215309"/>
            <a:ext cx="344488" cy="492125"/>
          </a:xfrm>
          <a:prstGeom prst="rect">
            <a:avLst/>
          </a:prstGeom>
          <a:noFill/>
          <a:ln w="9525">
            <a:noFill/>
            <a:miter lim="800000"/>
            <a:headEnd/>
            <a:tailEnd/>
          </a:ln>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600" b="1">
                <a:solidFill>
                  <a:srgbClr val="E9506C"/>
                </a:solidFill>
              </a:rPr>
              <a:t>?</a:t>
            </a:r>
            <a:endParaRPr lang="en-GB" altLang="en-US">
              <a:solidFill>
                <a:srgbClr val="E9506C"/>
              </a:solidFill>
            </a:endParaRPr>
          </a:p>
        </p:txBody>
      </p:sp>
      <p:sp>
        <p:nvSpPr>
          <p:cNvPr id="91" name="QM 5"/>
          <p:cNvSpPr>
            <a:spLocks noChangeArrowheads="1"/>
          </p:cNvSpPr>
          <p:nvPr/>
        </p:nvSpPr>
        <p:spPr bwMode="auto">
          <a:xfrm>
            <a:off x="6496667" y="4215309"/>
            <a:ext cx="342900" cy="492125"/>
          </a:xfrm>
          <a:prstGeom prst="rect">
            <a:avLst/>
          </a:prstGeom>
          <a:noFill/>
          <a:ln w="9525">
            <a:noFill/>
            <a:miter lim="800000"/>
            <a:headEnd/>
            <a:tailEnd/>
          </a:ln>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600" b="1">
                <a:solidFill>
                  <a:srgbClr val="E9506C"/>
                </a:solidFill>
              </a:rPr>
              <a:t>?</a:t>
            </a:r>
            <a:endParaRPr lang="en-GB" altLang="en-US">
              <a:solidFill>
                <a:srgbClr val="E9506C"/>
              </a:solidFill>
            </a:endParaRPr>
          </a:p>
        </p:txBody>
      </p:sp>
      <p:sp>
        <p:nvSpPr>
          <p:cNvPr id="90" name="QM 4"/>
          <p:cNvSpPr>
            <a:spLocks noChangeArrowheads="1"/>
          </p:cNvSpPr>
          <p:nvPr/>
        </p:nvSpPr>
        <p:spPr bwMode="auto">
          <a:xfrm>
            <a:off x="5898527" y="4220839"/>
            <a:ext cx="342900" cy="492125"/>
          </a:xfrm>
          <a:prstGeom prst="rect">
            <a:avLst/>
          </a:prstGeom>
          <a:noFill/>
          <a:ln w="9525">
            <a:noFill/>
            <a:miter lim="800000"/>
            <a:headEnd/>
            <a:tailEnd/>
          </a:ln>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600" b="1">
                <a:solidFill>
                  <a:srgbClr val="E9506C"/>
                </a:solidFill>
              </a:rPr>
              <a:t>?</a:t>
            </a:r>
            <a:endParaRPr lang="en-GB" altLang="en-US">
              <a:solidFill>
                <a:srgbClr val="E9506C"/>
              </a:solidFill>
            </a:endParaRPr>
          </a:p>
        </p:txBody>
      </p:sp>
      <p:sp>
        <p:nvSpPr>
          <p:cNvPr id="89" name="QM 3"/>
          <p:cNvSpPr>
            <a:spLocks noChangeArrowheads="1"/>
          </p:cNvSpPr>
          <p:nvPr/>
        </p:nvSpPr>
        <p:spPr bwMode="auto">
          <a:xfrm>
            <a:off x="7093528" y="3670784"/>
            <a:ext cx="342900" cy="492125"/>
          </a:xfrm>
          <a:prstGeom prst="rect">
            <a:avLst/>
          </a:prstGeom>
          <a:noFill/>
          <a:ln w="9525">
            <a:noFill/>
            <a:miter lim="800000"/>
            <a:headEnd/>
            <a:tailEnd/>
          </a:ln>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600" b="1" dirty="0">
                <a:solidFill>
                  <a:srgbClr val="E9506C"/>
                </a:solidFill>
              </a:rPr>
              <a:t>?</a:t>
            </a:r>
            <a:endParaRPr lang="en-GB" altLang="en-US" dirty="0">
              <a:solidFill>
                <a:srgbClr val="E9506C"/>
              </a:solidFill>
            </a:endParaRPr>
          </a:p>
        </p:txBody>
      </p:sp>
      <p:sp>
        <p:nvSpPr>
          <p:cNvPr id="88" name="QM 2"/>
          <p:cNvSpPr>
            <a:spLocks noChangeArrowheads="1"/>
          </p:cNvSpPr>
          <p:nvPr/>
        </p:nvSpPr>
        <p:spPr bwMode="auto">
          <a:xfrm>
            <a:off x="6497579" y="3670784"/>
            <a:ext cx="342900" cy="492125"/>
          </a:xfrm>
          <a:prstGeom prst="rect">
            <a:avLst/>
          </a:prstGeom>
          <a:noFill/>
          <a:ln w="9525">
            <a:noFill/>
            <a:miter lim="800000"/>
            <a:headEnd/>
            <a:tailEnd/>
          </a:ln>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600" b="1" dirty="0">
                <a:solidFill>
                  <a:srgbClr val="E9506C"/>
                </a:solidFill>
              </a:rPr>
              <a:t>?</a:t>
            </a:r>
            <a:endParaRPr lang="en-GB" altLang="en-US" dirty="0">
              <a:solidFill>
                <a:srgbClr val="E9506C"/>
              </a:solidFill>
            </a:endParaRPr>
          </a:p>
        </p:txBody>
      </p:sp>
      <p:sp>
        <p:nvSpPr>
          <p:cNvPr id="87" name="QM 1"/>
          <p:cNvSpPr>
            <a:spLocks noChangeArrowheads="1"/>
          </p:cNvSpPr>
          <p:nvPr/>
        </p:nvSpPr>
        <p:spPr bwMode="auto">
          <a:xfrm>
            <a:off x="5894508" y="3670784"/>
            <a:ext cx="342900" cy="492125"/>
          </a:xfrm>
          <a:prstGeom prst="rect">
            <a:avLst/>
          </a:prstGeom>
          <a:noFill/>
          <a:ln w="9525">
            <a:noFill/>
            <a:miter lim="800000"/>
            <a:headEnd/>
            <a:tailEnd/>
          </a:ln>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600" b="1">
                <a:solidFill>
                  <a:srgbClr val="E9506C"/>
                </a:solidFill>
              </a:rPr>
              <a:t>?</a:t>
            </a:r>
            <a:endParaRPr lang="en-GB" altLang="en-US">
              <a:solidFill>
                <a:srgbClr val="E9506C"/>
              </a:solidFill>
            </a:endParaRPr>
          </a:p>
        </p:txBody>
      </p:sp>
      <p:sp>
        <p:nvSpPr>
          <p:cNvPr id="143" name="Digit 10 Text"/>
          <p:cNvSpPr>
            <a:spLocks noChangeArrowheads="1"/>
          </p:cNvSpPr>
          <p:nvPr/>
        </p:nvSpPr>
        <p:spPr bwMode="auto">
          <a:xfrm>
            <a:off x="6351613" y="5274823"/>
            <a:ext cx="63190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nSpc>
                <a:spcPct val="100000"/>
              </a:lnSpc>
              <a:spcBef>
                <a:spcPct val="0"/>
              </a:spcBef>
              <a:buNone/>
            </a:pPr>
            <a:r>
              <a:rPr lang="en-GB" altLang="en-US" sz="1000" dirty="0">
                <a:solidFill>
                  <a:schemeClr val="tx1"/>
                </a:solidFill>
              </a:rPr>
              <a:t>Digit 10</a:t>
            </a:r>
          </a:p>
        </p:txBody>
      </p:sp>
      <p:sp>
        <p:nvSpPr>
          <p:cNvPr id="138" name="Digit 9 Text"/>
          <p:cNvSpPr>
            <a:spLocks noChangeArrowheads="1"/>
          </p:cNvSpPr>
          <p:nvPr/>
        </p:nvSpPr>
        <p:spPr bwMode="auto">
          <a:xfrm>
            <a:off x="6964607" y="4695414"/>
            <a:ext cx="57259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nSpc>
                <a:spcPct val="100000"/>
              </a:lnSpc>
              <a:spcBef>
                <a:spcPct val="0"/>
              </a:spcBef>
              <a:buNone/>
            </a:pPr>
            <a:r>
              <a:rPr lang="en-GB" altLang="en-US" sz="1000" dirty="0">
                <a:solidFill>
                  <a:schemeClr val="tx1"/>
                </a:solidFill>
              </a:rPr>
              <a:t>Digit 9</a:t>
            </a:r>
          </a:p>
        </p:txBody>
      </p:sp>
      <p:sp>
        <p:nvSpPr>
          <p:cNvPr id="125" name="Digit 8 Text"/>
          <p:cNvSpPr>
            <a:spLocks noChangeArrowheads="1"/>
          </p:cNvSpPr>
          <p:nvPr/>
        </p:nvSpPr>
        <p:spPr bwMode="auto">
          <a:xfrm>
            <a:off x="6363539" y="4695414"/>
            <a:ext cx="57740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nSpc>
                <a:spcPct val="100000"/>
              </a:lnSpc>
              <a:spcBef>
                <a:spcPct val="0"/>
              </a:spcBef>
              <a:buNone/>
            </a:pPr>
            <a:r>
              <a:rPr lang="en-GB" altLang="en-US" sz="1000" dirty="0">
                <a:solidFill>
                  <a:schemeClr val="tx1"/>
                </a:solidFill>
              </a:rPr>
              <a:t>Digit 8</a:t>
            </a:r>
          </a:p>
        </p:txBody>
      </p:sp>
      <p:sp>
        <p:nvSpPr>
          <p:cNvPr id="124" name="Digit 7 Text"/>
          <p:cNvSpPr>
            <a:spLocks noChangeArrowheads="1"/>
          </p:cNvSpPr>
          <p:nvPr/>
        </p:nvSpPr>
        <p:spPr bwMode="auto">
          <a:xfrm>
            <a:off x="5775296" y="4695414"/>
            <a:ext cx="5645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nSpc>
                <a:spcPct val="100000"/>
              </a:lnSpc>
              <a:spcBef>
                <a:spcPct val="0"/>
              </a:spcBef>
              <a:buNone/>
            </a:pPr>
            <a:r>
              <a:rPr lang="en-GB" altLang="en-US" sz="1000" dirty="0">
                <a:solidFill>
                  <a:schemeClr val="tx1"/>
                </a:solidFill>
              </a:rPr>
              <a:t>Digit 7</a:t>
            </a:r>
          </a:p>
        </p:txBody>
      </p:sp>
      <p:sp>
        <p:nvSpPr>
          <p:cNvPr id="98" name="Digit 6 Text"/>
          <p:cNvSpPr>
            <a:spLocks noChangeArrowheads="1"/>
          </p:cNvSpPr>
          <p:nvPr/>
        </p:nvSpPr>
        <p:spPr bwMode="auto">
          <a:xfrm>
            <a:off x="6963644" y="4132895"/>
            <a:ext cx="57259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nSpc>
                <a:spcPct val="100000"/>
              </a:lnSpc>
              <a:spcBef>
                <a:spcPct val="0"/>
              </a:spcBef>
              <a:buNone/>
            </a:pPr>
            <a:r>
              <a:rPr lang="en-GB" altLang="en-US" sz="1000" dirty="0">
                <a:solidFill>
                  <a:schemeClr val="tx1"/>
                </a:solidFill>
              </a:rPr>
              <a:t>Digit 6</a:t>
            </a:r>
          </a:p>
        </p:txBody>
      </p:sp>
      <p:sp>
        <p:nvSpPr>
          <p:cNvPr id="97" name="Digit 5 Text"/>
          <p:cNvSpPr>
            <a:spLocks noChangeArrowheads="1"/>
          </p:cNvSpPr>
          <p:nvPr/>
        </p:nvSpPr>
        <p:spPr bwMode="auto">
          <a:xfrm>
            <a:off x="6375718" y="4132895"/>
            <a:ext cx="57099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nSpc>
                <a:spcPct val="100000"/>
              </a:lnSpc>
              <a:spcBef>
                <a:spcPct val="0"/>
              </a:spcBef>
              <a:buNone/>
            </a:pPr>
            <a:r>
              <a:rPr lang="en-GB" altLang="en-US" sz="1000" dirty="0">
                <a:solidFill>
                  <a:schemeClr val="tx1"/>
                </a:solidFill>
              </a:rPr>
              <a:t>Digit 5</a:t>
            </a:r>
          </a:p>
        </p:txBody>
      </p:sp>
      <p:sp>
        <p:nvSpPr>
          <p:cNvPr id="96" name="Digit 4 Text"/>
          <p:cNvSpPr>
            <a:spLocks noChangeArrowheads="1"/>
          </p:cNvSpPr>
          <p:nvPr/>
        </p:nvSpPr>
        <p:spPr bwMode="auto">
          <a:xfrm>
            <a:off x="5782983" y="4132895"/>
            <a:ext cx="57579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nSpc>
                <a:spcPct val="100000"/>
              </a:lnSpc>
              <a:spcBef>
                <a:spcPct val="0"/>
              </a:spcBef>
              <a:buNone/>
            </a:pPr>
            <a:r>
              <a:rPr lang="en-GB" altLang="en-US" sz="1000" dirty="0">
                <a:solidFill>
                  <a:schemeClr val="tx1"/>
                </a:solidFill>
              </a:rPr>
              <a:t>Digit 4</a:t>
            </a:r>
          </a:p>
        </p:txBody>
      </p:sp>
      <p:sp>
        <p:nvSpPr>
          <p:cNvPr id="95" name="Digit 3 Text"/>
          <p:cNvSpPr>
            <a:spLocks noChangeArrowheads="1"/>
          </p:cNvSpPr>
          <p:nvPr/>
        </p:nvSpPr>
        <p:spPr bwMode="auto">
          <a:xfrm>
            <a:off x="6969416" y="3574510"/>
            <a:ext cx="56778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nSpc>
                <a:spcPct val="100000"/>
              </a:lnSpc>
              <a:spcBef>
                <a:spcPct val="0"/>
              </a:spcBef>
              <a:buNone/>
            </a:pPr>
            <a:r>
              <a:rPr lang="en-GB" altLang="en-US" sz="1000" dirty="0">
                <a:solidFill>
                  <a:schemeClr val="tx1"/>
                </a:solidFill>
              </a:rPr>
              <a:t>Digit 3</a:t>
            </a:r>
          </a:p>
        </p:txBody>
      </p:sp>
      <p:sp>
        <p:nvSpPr>
          <p:cNvPr id="94" name="Digit 2 Text"/>
          <p:cNvSpPr>
            <a:spLocks noChangeArrowheads="1"/>
          </p:cNvSpPr>
          <p:nvPr/>
        </p:nvSpPr>
        <p:spPr bwMode="auto">
          <a:xfrm>
            <a:off x="6363252" y="3574510"/>
            <a:ext cx="57099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nSpc>
                <a:spcPct val="100000"/>
              </a:lnSpc>
              <a:spcBef>
                <a:spcPct val="0"/>
              </a:spcBef>
              <a:buNone/>
            </a:pPr>
            <a:r>
              <a:rPr lang="en-GB" altLang="en-US" sz="1000" dirty="0">
                <a:solidFill>
                  <a:schemeClr val="tx1"/>
                </a:solidFill>
              </a:rPr>
              <a:t>Digit 2</a:t>
            </a:r>
          </a:p>
        </p:txBody>
      </p:sp>
      <p:sp>
        <p:nvSpPr>
          <p:cNvPr id="93" name="Digit 1 Text"/>
          <p:cNvSpPr>
            <a:spLocks noChangeArrowheads="1"/>
          </p:cNvSpPr>
          <p:nvPr/>
        </p:nvSpPr>
        <p:spPr bwMode="auto">
          <a:xfrm>
            <a:off x="5776323" y="3574510"/>
            <a:ext cx="55175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000" dirty="0">
                <a:solidFill>
                  <a:schemeClr val="tx1"/>
                </a:solidFill>
              </a:rPr>
              <a:t>Digit 1</a:t>
            </a:r>
          </a:p>
        </p:txBody>
      </p:sp>
      <p:sp>
        <p:nvSpPr>
          <p:cNvPr id="145" name="Hyperlink 10">
            <a:hlinkClick r:id="" action="ppaction://noaction"/>
          </p:cNvPr>
          <p:cNvSpPr/>
          <p:nvPr/>
        </p:nvSpPr>
        <p:spPr>
          <a:xfrm>
            <a:off x="6372353" y="5267667"/>
            <a:ext cx="560434" cy="54043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40" name="Hyperlink 9">
            <a:hlinkClick r:id="" action="ppaction://noaction"/>
          </p:cNvPr>
          <p:cNvSpPr/>
          <p:nvPr/>
        </p:nvSpPr>
        <p:spPr>
          <a:xfrm>
            <a:off x="6983517" y="4727949"/>
            <a:ext cx="529852" cy="50841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35" name="Hyperlink 8">
            <a:hlinkClick r:id="" action="ppaction://noaction"/>
          </p:cNvPr>
          <p:cNvSpPr/>
          <p:nvPr/>
        </p:nvSpPr>
        <p:spPr>
          <a:xfrm>
            <a:off x="6398028" y="4727949"/>
            <a:ext cx="524672" cy="50527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34" name="Hyperlink 7">
            <a:hlinkClick r:id="" action="ppaction://noaction"/>
          </p:cNvPr>
          <p:cNvSpPr/>
          <p:nvPr/>
        </p:nvSpPr>
        <p:spPr>
          <a:xfrm>
            <a:off x="5784308" y="4711533"/>
            <a:ext cx="547892" cy="54124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33" name="Hyperlink 6">
            <a:hlinkClick r:id="" action="ppaction://noaction"/>
          </p:cNvPr>
          <p:cNvSpPr/>
          <p:nvPr/>
        </p:nvSpPr>
        <p:spPr>
          <a:xfrm>
            <a:off x="6969416" y="4161446"/>
            <a:ext cx="550154" cy="50175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32" name="Hyperlink 5">
            <a:hlinkClick r:id="" action="ppaction://noaction"/>
          </p:cNvPr>
          <p:cNvSpPr/>
          <p:nvPr/>
        </p:nvSpPr>
        <p:spPr>
          <a:xfrm>
            <a:off x="6379134" y="4161446"/>
            <a:ext cx="555352" cy="50175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31" name="Hyperlink 4">
            <a:hlinkClick r:id="rId3" action="ppaction://hlinksldjump"/>
          </p:cNvPr>
          <p:cNvSpPr/>
          <p:nvPr/>
        </p:nvSpPr>
        <p:spPr>
          <a:xfrm>
            <a:off x="5811325" y="4161446"/>
            <a:ext cx="513087" cy="50175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30" name="Hyperlink 3">
            <a:hlinkClick r:id="rId4" action="ppaction://hlinksldjump"/>
          </p:cNvPr>
          <p:cNvSpPr/>
          <p:nvPr/>
        </p:nvSpPr>
        <p:spPr>
          <a:xfrm>
            <a:off x="6979520" y="3581835"/>
            <a:ext cx="556718" cy="52670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29" name="Hyperlink 2">
            <a:hlinkClick r:id="rId5" action="ppaction://hlinksldjump"/>
          </p:cNvPr>
          <p:cNvSpPr/>
          <p:nvPr/>
        </p:nvSpPr>
        <p:spPr>
          <a:xfrm>
            <a:off x="6377524" y="3581835"/>
            <a:ext cx="556718" cy="52670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28" name="Hyperlink 1">
            <a:hlinkClick r:id="rId6" action="ppaction://hlinksldjump"/>
          </p:cNvPr>
          <p:cNvSpPr/>
          <p:nvPr/>
        </p:nvSpPr>
        <p:spPr>
          <a:xfrm>
            <a:off x="5785112" y="3581836"/>
            <a:ext cx="556718" cy="52670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Tree>
    <p:extLst>
      <p:ext uri="{BB962C8B-B14F-4D97-AF65-F5344CB8AC3E}">
        <p14:creationId xmlns:p14="http://schemas.microsoft.com/office/powerpoint/2010/main" val="28223735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87"/>
                                        </p:tgtEl>
                                      </p:cBhvr>
                                    </p:animEffect>
                                    <p:set>
                                      <p:cBhvr>
                                        <p:cTn id="7" dur="1" fill="hold">
                                          <p:stCondLst>
                                            <p:cond delay="499"/>
                                          </p:stCondLst>
                                        </p:cTn>
                                        <p:tgtEl>
                                          <p:spTgt spid="87"/>
                                        </p:tgtEl>
                                        <p:attrNameLst>
                                          <p:attrName>style.visibility</p:attrName>
                                        </p:attrNameLst>
                                      </p:cBhvr>
                                      <p:to>
                                        <p:strVal val="hidden"/>
                                      </p:to>
                                    </p:set>
                                  </p:childTnLst>
                                </p:cTn>
                              </p:par>
                              <p:par>
                                <p:cTn id="8" presetID="1" presetClass="exit" presetSubtype="0" fill="hold" grpId="0" nodeType="withEffect">
                                  <p:stCondLst>
                                    <p:cond delay="0"/>
                                  </p:stCondLst>
                                  <p:childTnLst>
                                    <p:set>
                                      <p:cBhvr>
                                        <p:cTn id="9" dur="1" fill="hold">
                                          <p:stCondLst>
                                            <p:cond delay="0"/>
                                          </p:stCondLst>
                                        </p:cTn>
                                        <p:tgtEl>
                                          <p:spTgt spid="76"/>
                                        </p:tgtEl>
                                        <p:attrNameLst>
                                          <p:attrName>style.visibility</p:attrName>
                                        </p:attrNameLst>
                                      </p:cBhvr>
                                      <p:to>
                                        <p:strVal val="hidden"/>
                                      </p:to>
                                    </p:se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fade">
                                      <p:cBhvr>
                                        <p:cTn id="13" dur="500"/>
                                        <p:tgtEl>
                                          <p:spTgt spid="99"/>
                                        </p:tgtEl>
                                      </p:cBhvr>
                                    </p:animEffect>
                                  </p:childTnLst>
                                </p:cTn>
                              </p:par>
                            </p:childTnLst>
                          </p:cTn>
                        </p:par>
                      </p:childTnLst>
                    </p:cTn>
                  </p:par>
                </p:childTnLst>
              </p:cTn>
              <p:nextCondLst>
                <p:cond evt="onClick" delay="0">
                  <p:tgtEl>
                    <p:spTgt spid="128"/>
                  </p:tgtEl>
                </p:cond>
              </p:nextCondLst>
            </p:seq>
            <p:seq concurrent="1" nextAc="seek">
              <p:cTn id="14" restart="whenNotActive" fill="hold" evtFilter="cancelBubble" nodeType="interactiveSeq">
                <p:stCondLst>
                  <p:cond evt="onClick" delay="0">
                    <p:tgtEl>
                      <p:spTgt spid="12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afterEffect">
                                  <p:stCondLst>
                                    <p:cond delay="0"/>
                                  </p:stCondLst>
                                  <p:childTnLst>
                                    <p:animEffect transition="out" filter="fade">
                                      <p:cBhvr>
                                        <p:cTn id="18" dur="500"/>
                                        <p:tgtEl>
                                          <p:spTgt spid="88"/>
                                        </p:tgtEl>
                                      </p:cBhvr>
                                    </p:animEffect>
                                    <p:set>
                                      <p:cBhvr>
                                        <p:cTn id="19" dur="1" fill="hold">
                                          <p:stCondLst>
                                            <p:cond delay="499"/>
                                          </p:stCondLst>
                                        </p:cTn>
                                        <p:tgtEl>
                                          <p:spTgt spid="88"/>
                                        </p:tgtEl>
                                        <p:attrNameLst>
                                          <p:attrName>style.visibility</p:attrName>
                                        </p:attrNameLst>
                                      </p:cBhvr>
                                      <p:to>
                                        <p:strVal val="hidden"/>
                                      </p:to>
                                    </p:set>
                                  </p:childTnLst>
                                </p:cTn>
                              </p:par>
                              <p:par>
                                <p:cTn id="20" presetID="1" presetClass="exit" presetSubtype="0" fill="hold" grpId="0" nodeType="withEffect">
                                  <p:stCondLst>
                                    <p:cond delay="0"/>
                                  </p:stCondLst>
                                  <p:childTnLst>
                                    <p:set>
                                      <p:cBhvr>
                                        <p:cTn id="21" dur="1" fill="hold">
                                          <p:stCondLst>
                                            <p:cond delay="0"/>
                                          </p:stCondLst>
                                        </p:cTn>
                                        <p:tgtEl>
                                          <p:spTgt spid="77"/>
                                        </p:tgtEl>
                                        <p:attrNameLst>
                                          <p:attrName>style.visibility</p:attrName>
                                        </p:attrNameLst>
                                      </p:cBhvr>
                                      <p:to>
                                        <p:strVal val="hidden"/>
                                      </p:to>
                                    </p:se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00"/>
                                        </p:tgtEl>
                                        <p:attrNameLst>
                                          <p:attrName>style.visibility</p:attrName>
                                        </p:attrNameLst>
                                      </p:cBhvr>
                                      <p:to>
                                        <p:strVal val="visible"/>
                                      </p:to>
                                    </p:set>
                                    <p:animEffect transition="in" filter="fade">
                                      <p:cBhvr>
                                        <p:cTn id="25" dur="500"/>
                                        <p:tgtEl>
                                          <p:spTgt spid="100"/>
                                        </p:tgtEl>
                                      </p:cBhvr>
                                    </p:animEffect>
                                  </p:childTnLst>
                                </p:cTn>
                              </p:par>
                            </p:childTnLst>
                          </p:cTn>
                        </p:par>
                      </p:childTnLst>
                    </p:cTn>
                  </p:par>
                </p:childTnLst>
              </p:cTn>
              <p:nextCondLst>
                <p:cond evt="onClick" delay="0">
                  <p:tgtEl>
                    <p:spTgt spid="129"/>
                  </p:tgtEl>
                </p:cond>
              </p:nextCondLst>
            </p:seq>
            <p:seq concurrent="1" nextAc="seek">
              <p:cTn id="26" restart="whenNotActive" fill="hold" evtFilter="cancelBubble" nodeType="interactiveSeq">
                <p:stCondLst>
                  <p:cond evt="onClick" delay="0">
                    <p:tgtEl>
                      <p:spTgt spid="13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afterEffect">
                                  <p:stCondLst>
                                    <p:cond delay="0"/>
                                  </p:stCondLst>
                                  <p:childTnLst>
                                    <p:animEffect transition="out" filter="fade">
                                      <p:cBhvr>
                                        <p:cTn id="30" dur="500"/>
                                        <p:tgtEl>
                                          <p:spTgt spid="89"/>
                                        </p:tgtEl>
                                      </p:cBhvr>
                                    </p:animEffect>
                                    <p:set>
                                      <p:cBhvr>
                                        <p:cTn id="31" dur="1" fill="hold">
                                          <p:stCondLst>
                                            <p:cond delay="499"/>
                                          </p:stCondLst>
                                        </p:cTn>
                                        <p:tgtEl>
                                          <p:spTgt spid="89"/>
                                        </p:tgtEl>
                                        <p:attrNameLst>
                                          <p:attrName>style.visibility</p:attrName>
                                        </p:attrNameLst>
                                      </p:cBhvr>
                                      <p:to>
                                        <p:strVal val="hidden"/>
                                      </p:to>
                                    </p:set>
                                  </p:childTnLst>
                                </p:cTn>
                              </p:par>
                              <p:par>
                                <p:cTn id="32" presetID="1" presetClass="exit" presetSubtype="0" fill="hold" grpId="0" nodeType="withEffect">
                                  <p:stCondLst>
                                    <p:cond delay="0"/>
                                  </p:stCondLst>
                                  <p:childTnLst>
                                    <p:set>
                                      <p:cBhvr>
                                        <p:cTn id="33" dur="1" fill="hold">
                                          <p:stCondLst>
                                            <p:cond delay="0"/>
                                          </p:stCondLst>
                                        </p:cTn>
                                        <p:tgtEl>
                                          <p:spTgt spid="119"/>
                                        </p:tgtEl>
                                        <p:attrNameLst>
                                          <p:attrName>style.visibility</p:attrName>
                                        </p:attrNameLst>
                                      </p:cBhvr>
                                      <p:to>
                                        <p:strVal val="hidden"/>
                                      </p:to>
                                    </p:se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101"/>
                                        </p:tgtEl>
                                        <p:attrNameLst>
                                          <p:attrName>style.visibility</p:attrName>
                                        </p:attrNameLst>
                                      </p:cBhvr>
                                      <p:to>
                                        <p:strVal val="visible"/>
                                      </p:to>
                                    </p:set>
                                    <p:animEffect transition="in" filter="fade">
                                      <p:cBhvr>
                                        <p:cTn id="37" dur="500"/>
                                        <p:tgtEl>
                                          <p:spTgt spid="101"/>
                                        </p:tgtEl>
                                      </p:cBhvr>
                                    </p:animEffect>
                                  </p:childTnLst>
                                </p:cTn>
                              </p:par>
                            </p:childTnLst>
                          </p:cTn>
                        </p:par>
                      </p:childTnLst>
                    </p:cTn>
                  </p:par>
                </p:childTnLst>
              </p:cTn>
              <p:nextCondLst>
                <p:cond evt="onClick" delay="0">
                  <p:tgtEl>
                    <p:spTgt spid="130"/>
                  </p:tgtEl>
                </p:cond>
              </p:nextCondLst>
            </p:seq>
            <p:seq concurrent="1" nextAc="seek">
              <p:cTn id="38" restart="whenNotActive" fill="hold" evtFilter="cancelBubble" nodeType="interactiveSeq">
                <p:stCondLst>
                  <p:cond evt="onClick" delay="0">
                    <p:tgtEl>
                      <p:spTgt spid="131"/>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afterEffect">
                                  <p:stCondLst>
                                    <p:cond delay="0"/>
                                  </p:stCondLst>
                                  <p:childTnLst>
                                    <p:animEffect transition="out" filter="fade">
                                      <p:cBhvr>
                                        <p:cTn id="42" dur="500"/>
                                        <p:tgtEl>
                                          <p:spTgt spid="90"/>
                                        </p:tgtEl>
                                      </p:cBhvr>
                                    </p:animEffect>
                                    <p:set>
                                      <p:cBhvr>
                                        <p:cTn id="43" dur="1" fill="hold">
                                          <p:stCondLst>
                                            <p:cond delay="499"/>
                                          </p:stCondLst>
                                        </p:cTn>
                                        <p:tgtEl>
                                          <p:spTgt spid="90"/>
                                        </p:tgtEl>
                                        <p:attrNameLst>
                                          <p:attrName>style.visibility</p:attrName>
                                        </p:attrNameLst>
                                      </p:cBhvr>
                                      <p:to>
                                        <p:strVal val="hidden"/>
                                      </p:to>
                                    </p:set>
                                  </p:childTnLst>
                                </p:cTn>
                              </p:par>
                              <p:par>
                                <p:cTn id="44" presetID="1" presetClass="exit" presetSubtype="0" fill="hold" grpId="0" nodeType="withEffect">
                                  <p:stCondLst>
                                    <p:cond delay="0"/>
                                  </p:stCondLst>
                                  <p:childTnLst>
                                    <p:set>
                                      <p:cBhvr>
                                        <p:cTn id="45" dur="1" fill="hold">
                                          <p:stCondLst>
                                            <p:cond delay="0"/>
                                          </p:stCondLst>
                                        </p:cTn>
                                        <p:tgtEl>
                                          <p:spTgt spid="118"/>
                                        </p:tgtEl>
                                        <p:attrNameLst>
                                          <p:attrName>style.visibility</p:attrName>
                                        </p:attrNameLst>
                                      </p:cBhvr>
                                      <p:to>
                                        <p:strVal val="hidden"/>
                                      </p:to>
                                    </p:set>
                                  </p:child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102"/>
                                        </p:tgtEl>
                                        <p:attrNameLst>
                                          <p:attrName>style.visibility</p:attrName>
                                        </p:attrNameLst>
                                      </p:cBhvr>
                                      <p:to>
                                        <p:strVal val="visible"/>
                                      </p:to>
                                    </p:set>
                                    <p:animEffect transition="in" filter="fade">
                                      <p:cBhvr>
                                        <p:cTn id="49" dur="500"/>
                                        <p:tgtEl>
                                          <p:spTgt spid="102"/>
                                        </p:tgtEl>
                                      </p:cBhvr>
                                    </p:animEffect>
                                  </p:childTnLst>
                                </p:cTn>
                              </p:par>
                            </p:childTnLst>
                          </p:cTn>
                        </p:par>
                      </p:childTnLst>
                    </p:cTn>
                  </p:par>
                </p:childTnLst>
              </p:cTn>
              <p:nextCondLst>
                <p:cond evt="onClick" delay="0">
                  <p:tgtEl>
                    <p:spTgt spid="131"/>
                  </p:tgtEl>
                </p:cond>
              </p:nextCondLst>
            </p:seq>
            <p:seq concurrent="1" nextAc="seek">
              <p:cTn id="50" restart="whenNotActive" fill="hold" evtFilter="cancelBubble" nodeType="interactiveSeq">
                <p:stCondLst>
                  <p:cond evt="onClick" delay="0">
                    <p:tgtEl>
                      <p:spTgt spid="132"/>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afterEffect">
                                  <p:stCondLst>
                                    <p:cond delay="0"/>
                                  </p:stCondLst>
                                  <p:childTnLst>
                                    <p:animEffect transition="out" filter="fade">
                                      <p:cBhvr>
                                        <p:cTn id="54" dur="500"/>
                                        <p:tgtEl>
                                          <p:spTgt spid="91"/>
                                        </p:tgtEl>
                                      </p:cBhvr>
                                    </p:animEffect>
                                    <p:set>
                                      <p:cBhvr>
                                        <p:cTn id="55" dur="1" fill="hold">
                                          <p:stCondLst>
                                            <p:cond delay="499"/>
                                          </p:stCondLst>
                                        </p:cTn>
                                        <p:tgtEl>
                                          <p:spTgt spid="91"/>
                                        </p:tgtEl>
                                        <p:attrNameLst>
                                          <p:attrName>style.visibility</p:attrName>
                                        </p:attrNameLst>
                                      </p:cBhvr>
                                      <p:to>
                                        <p:strVal val="hidden"/>
                                      </p:to>
                                    </p:set>
                                  </p:childTnLst>
                                </p:cTn>
                              </p:par>
                              <p:par>
                                <p:cTn id="56" presetID="1" presetClass="exit" presetSubtype="0" fill="hold" grpId="0" nodeType="withEffect">
                                  <p:stCondLst>
                                    <p:cond delay="0"/>
                                  </p:stCondLst>
                                  <p:childTnLst>
                                    <p:set>
                                      <p:cBhvr>
                                        <p:cTn id="57" dur="1" fill="hold">
                                          <p:stCondLst>
                                            <p:cond delay="0"/>
                                          </p:stCondLst>
                                        </p:cTn>
                                        <p:tgtEl>
                                          <p:spTgt spid="117"/>
                                        </p:tgtEl>
                                        <p:attrNameLst>
                                          <p:attrName>style.visibility</p:attrName>
                                        </p:attrNameLst>
                                      </p:cBhvr>
                                      <p:to>
                                        <p:strVal val="hidden"/>
                                      </p:to>
                                    </p:set>
                                  </p:childTnLst>
                                </p:cTn>
                              </p:par>
                            </p:childTnLst>
                          </p:cTn>
                        </p:par>
                        <p:par>
                          <p:cTn id="58" fill="hold">
                            <p:stCondLst>
                              <p:cond delay="500"/>
                            </p:stCondLst>
                            <p:childTnLst>
                              <p:par>
                                <p:cTn id="59" presetID="10" presetClass="entr" presetSubtype="0" fill="hold" grpId="0" nodeType="afterEffect">
                                  <p:stCondLst>
                                    <p:cond delay="0"/>
                                  </p:stCondLst>
                                  <p:childTnLst>
                                    <p:set>
                                      <p:cBhvr>
                                        <p:cTn id="60" dur="1" fill="hold">
                                          <p:stCondLst>
                                            <p:cond delay="0"/>
                                          </p:stCondLst>
                                        </p:cTn>
                                        <p:tgtEl>
                                          <p:spTgt spid="103"/>
                                        </p:tgtEl>
                                        <p:attrNameLst>
                                          <p:attrName>style.visibility</p:attrName>
                                        </p:attrNameLst>
                                      </p:cBhvr>
                                      <p:to>
                                        <p:strVal val="visible"/>
                                      </p:to>
                                    </p:set>
                                    <p:animEffect transition="in" filter="fade">
                                      <p:cBhvr>
                                        <p:cTn id="61" dur="500"/>
                                        <p:tgtEl>
                                          <p:spTgt spid="103"/>
                                        </p:tgtEl>
                                      </p:cBhvr>
                                    </p:animEffect>
                                  </p:childTnLst>
                                </p:cTn>
                              </p:par>
                            </p:childTnLst>
                          </p:cTn>
                        </p:par>
                      </p:childTnLst>
                    </p:cTn>
                  </p:par>
                </p:childTnLst>
              </p:cTn>
              <p:nextCondLst>
                <p:cond evt="onClick" delay="0">
                  <p:tgtEl>
                    <p:spTgt spid="132"/>
                  </p:tgtEl>
                </p:cond>
              </p:nextCondLst>
            </p:seq>
            <p:seq concurrent="1" nextAc="seek">
              <p:cTn id="62" restart="whenNotActive" fill="hold" evtFilter="cancelBubble" nodeType="interactiveSeq">
                <p:stCondLst>
                  <p:cond evt="onClick" delay="0">
                    <p:tgtEl>
                      <p:spTgt spid="133"/>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0" nodeType="afterEffect">
                                  <p:stCondLst>
                                    <p:cond delay="0"/>
                                  </p:stCondLst>
                                  <p:childTnLst>
                                    <p:animEffect transition="out" filter="fade">
                                      <p:cBhvr>
                                        <p:cTn id="66" dur="500"/>
                                        <p:tgtEl>
                                          <p:spTgt spid="92"/>
                                        </p:tgtEl>
                                      </p:cBhvr>
                                    </p:animEffect>
                                    <p:set>
                                      <p:cBhvr>
                                        <p:cTn id="67" dur="1" fill="hold">
                                          <p:stCondLst>
                                            <p:cond delay="499"/>
                                          </p:stCondLst>
                                        </p:cTn>
                                        <p:tgtEl>
                                          <p:spTgt spid="92"/>
                                        </p:tgtEl>
                                        <p:attrNameLst>
                                          <p:attrName>style.visibility</p:attrName>
                                        </p:attrNameLst>
                                      </p:cBhvr>
                                      <p:to>
                                        <p:strVal val="hidden"/>
                                      </p:to>
                                    </p:set>
                                  </p:childTnLst>
                                </p:cTn>
                              </p:par>
                              <p:par>
                                <p:cTn id="68" presetID="1" presetClass="exit" presetSubtype="0" fill="hold" grpId="0" nodeType="withEffect">
                                  <p:stCondLst>
                                    <p:cond delay="0"/>
                                  </p:stCondLst>
                                  <p:childTnLst>
                                    <p:set>
                                      <p:cBhvr>
                                        <p:cTn id="69" dur="1" fill="hold">
                                          <p:stCondLst>
                                            <p:cond delay="0"/>
                                          </p:stCondLst>
                                        </p:cTn>
                                        <p:tgtEl>
                                          <p:spTgt spid="116"/>
                                        </p:tgtEl>
                                        <p:attrNameLst>
                                          <p:attrName>style.visibility</p:attrName>
                                        </p:attrNameLst>
                                      </p:cBhvr>
                                      <p:to>
                                        <p:strVal val="hidden"/>
                                      </p:to>
                                    </p:set>
                                  </p:childTnLst>
                                </p:cTn>
                              </p:par>
                            </p:childTnLst>
                          </p:cTn>
                        </p:par>
                        <p:par>
                          <p:cTn id="70" fill="hold">
                            <p:stCondLst>
                              <p:cond delay="500"/>
                            </p:stCondLst>
                            <p:childTnLst>
                              <p:par>
                                <p:cTn id="71" presetID="10" presetClass="entr" presetSubtype="0" fill="hold" grpId="0" nodeType="afterEffect">
                                  <p:stCondLst>
                                    <p:cond delay="0"/>
                                  </p:stCondLst>
                                  <p:childTnLst>
                                    <p:set>
                                      <p:cBhvr>
                                        <p:cTn id="72" dur="1" fill="hold">
                                          <p:stCondLst>
                                            <p:cond delay="0"/>
                                          </p:stCondLst>
                                        </p:cTn>
                                        <p:tgtEl>
                                          <p:spTgt spid="104"/>
                                        </p:tgtEl>
                                        <p:attrNameLst>
                                          <p:attrName>style.visibility</p:attrName>
                                        </p:attrNameLst>
                                      </p:cBhvr>
                                      <p:to>
                                        <p:strVal val="visible"/>
                                      </p:to>
                                    </p:set>
                                    <p:animEffect transition="in" filter="fade">
                                      <p:cBhvr>
                                        <p:cTn id="73" dur="500"/>
                                        <p:tgtEl>
                                          <p:spTgt spid="104"/>
                                        </p:tgtEl>
                                      </p:cBhvr>
                                    </p:animEffect>
                                  </p:childTnLst>
                                </p:cTn>
                              </p:par>
                            </p:childTnLst>
                          </p:cTn>
                        </p:par>
                      </p:childTnLst>
                    </p:cTn>
                  </p:par>
                </p:childTnLst>
              </p:cTn>
              <p:nextCondLst>
                <p:cond evt="onClick" delay="0">
                  <p:tgtEl>
                    <p:spTgt spid="133"/>
                  </p:tgtEl>
                </p:cond>
              </p:nextCondLst>
            </p:seq>
            <p:seq concurrent="1" nextAc="seek">
              <p:cTn id="74" restart="whenNotActive" fill="hold" evtFilter="cancelBubble" nodeType="interactiveSeq">
                <p:stCondLst>
                  <p:cond evt="onClick" delay="0">
                    <p:tgtEl>
                      <p:spTgt spid="134"/>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grpId="0" nodeType="afterEffect">
                                  <p:stCondLst>
                                    <p:cond delay="0"/>
                                  </p:stCondLst>
                                  <p:childTnLst>
                                    <p:animEffect transition="out" filter="fade">
                                      <p:cBhvr>
                                        <p:cTn id="78" dur="500"/>
                                        <p:tgtEl>
                                          <p:spTgt spid="122"/>
                                        </p:tgtEl>
                                      </p:cBhvr>
                                    </p:animEffect>
                                    <p:set>
                                      <p:cBhvr>
                                        <p:cTn id="79" dur="1" fill="hold">
                                          <p:stCondLst>
                                            <p:cond delay="499"/>
                                          </p:stCondLst>
                                        </p:cTn>
                                        <p:tgtEl>
                                          <p:spTgt spid="122"/>
                                        </p:tgtEl>
                                        <p:attrNameLst>
                                          <p:attrName>style.visibility</p:attrName>
                                        </p:attrNameLst>
                                      </p:cBhvr>
                                      <p:to>
                                        <p:strVal val="hidden"/>
                                      </p:to>
                                    </p:set>
                                  </p:childTnLst>
                                </p:cTn>
                              </p:par>
                              <p:par>
                                <p:cTn id="80" presetID="1" presetClass="exit" presetSubtype="0" fill="hold" grpId="0" nodeType="withEffect">
                                  <p:stCondLst>
                                    <p:cond delay="0"/>
                                  </p:stCondLst>
                                  <p:childTnLst>
                                    <p:set>
                                      <p:cBhvr>
                                        <p:cTn id="81" dur="1" fill="hold">
                                          <p:stCondLst>
                                            <p:cond delay="0"/>
                                          </p:stCondLst>
                                        </p:cTn>
                                        <p:tgtEl>
                                          <p:spTgt spid="115"/>
                                        </p:tgtEl>
                                        <p:attrNameLst>
                                          <p:attrName>style.visibility</p:attrName>
                                        </p:attrNameLst>
                                      </p:cBhvr>
                                      <p:to>
                                        <p:strVal val="hidden"/>
                                      </p:to>
                                    </p:set>
                                  </p:childTnLst>
                                </p:cTn>
                              </p:par>
                            </p:childTnLst>
                          </p:cTn>
                        </p:par>
                        <p:par>
                          <p:cTn id="82" fill="hold">
                            <p:stCondLst>
                              <p:cond delay="500"/>
                            </p:stCondLst>
                            <p:childTnLst>
                              <p:par>
                                <p:cTn id="83" presetID="10" presetClass="entr" presetSubtype="0" fill="hold" grpId="0" nodeType="afterEffect">
                                  <p:stCondLst>
                                    <p:cond delay="0"/>
                                  </p:stCondLst>
                                  <p:childTnLst>
                                    <p:set>
                                      <p:cBhvr>
                                        <p:cTn id="84" dur="1" fill="hold">
                                          <p:stCondLst>
                                            <p:cond delay="0"/>
                                          </p:stCondLst>
                                        </p:cTn>
                                        <p:tgtEl>
                                          <p:spTgt spid="126"/>
                                        </p:tgtEl>
                                        <p:attrNameLst>
                                          <p:attrName>style.visibility</p:attrName>
                                        </p:attrNameLst>
                                      </p:cBhvr>
                                      <p:to>
                                        <p:strVal val="visible"/>
                                      </p:to>
                                    </p:set>
                                    <p:animEffect transition="in" filter="fade">
                                      <p:cBhvr>
                                        <p:cTn id="85" dur="500"/>
                                        <p:tgtEl>
                                          <p:spTgt spid="126"/>
                                        </p:tgtEl>
                                      </p:cBhvr>
                                    </p:animEffect>
                                  </p:childTnLst>
                                </p:cTn>
                              </p:par>
                            </p:childTnLst>
                          </p:cTn>
                        </p:par>
                      </p:childTnLst>
                    </p:cTn>
                  </p:par>
                </p:childTnLst>
              </p:cTn>
              <p:nextCondLst>
                <p:cond evt="onClick" delay="0">
                  <p:tgtEl>
                    <p:spTgt spid="134"/>
                  </p:tgtEl>
                </p:cond>
              </p:nextCondLst>
            </p:seq>
            <p:seq concurrent="1" nextAc="seek">
              <p:cTn id="86" restart="whenNotActive" fill="hold" evtFilter="cancelBubble" nodeType="interactiveSeq">
                <p:stCondLst>
                  <p:cond evt="onClick" delay="0">
                    <p:tgtEl>
                      <p:spTgt spid="135"/>
                    </p:tgtEl>
                  </p:cond>
                </p:stCondLst>
                <p:endSync evt="end" delay="0">
                  <p:rtn val="all"/>
                </p:endSync>
                <p:childTnLst>
                  <p:par>
                    <p:cTn id="87" fill="hold">
                      <p:stCondLst>
                        <p:cond delay="0"/>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127"/>
                                        </p:tgtEl>
                                        <p:attrNameLst>
                                          <p:attrName>style.visibility</p:attrName>
                                        </p:attrNameLst>
                                      </p:cBhvr>
                                      <p:to>
                                        <p:strVal val="visible"/>
                                      </p:to>
                                    </p:set>
                                    <p:animEffect transition="in" filter="fade">
                                      <p:cBhvr>
                                        <p:cTn id="91" dur="500"/>
                                        <p:tgtEl>
                                          <p:spTgt spid="127"/>
                                        </p:tgtEl>
                                      </p:cBhvr>
                                    </p:animEffect>
                                  </p:childTnLst>
                                </p:cTn>
                              </p:par>
                              <p:par>
                                <p:cTn id="92" presetID="1" presetClass="exit" presetSubtype="0" fill="hold" grpId="0" nodeType="withEffect">
                                  <p:stCondLst>
                                    <p:cond delay="0"/>
                                  </p:stCondLst>
                                  <p:childTnLst>
                                    <p:set>
                                      <p:cBhvr>
                                        <p:cTn id="93" dur="1" fill="hold">
                                          <p:stCondLst>
                                            <p:cond delay="0"/>
                                          </p:stCondLst>
                                        </p:cTn>
                                        <p:tgtEl>
                                          <p:spTgt spid="114"/>
                                        </p:tgtEl>
                                        <p:attrNameLst>
                                          <p:attrName>style.visibility</p:attrName>
                                        </p:attrNameLst>
                                      </p:cBhvr>
                                      <p:to>
                                        <p:strVal val="hidden"/>
                                      </p:to>
                                    </p:set>
                                  </p:childTnLst>
                                </p:cTn>
                              </p:par>
                            </p:childTnLst>
                          </p:cTn>
                        </p:par>
                        <p:par>
                          <p:cTn id="94" fill="hold">
                            <p:stCondLst>
                              <p:cond delay="500"/>
                            </p:stCondLst>
                            <p:childTnLst>
                              <p:par>
                                <p:cTn id="95" presetID="10" presetClass="exit" presetSubtype="0" fill="hold" grpId="0" nodeType="afterEffect">
                                  <p:stCondLst>
                                    <p:cond delay="0"/>
                                  </p:stCondLst>
                                  <p:childTnLst>
                                    <p:animEffect transition="out" filter="fade">
                                      <p:cBhvr>
                                        <p:cTn id="96" dur="500"/>
                                        <p:tgtEl>
                                          <p:spTgt spid="123"/>
                                        </p:tgtEl>
                                      </p:cBhvr>
                                    </p:animEffect>
                                    <p:set>
                                      <p:cBhvr>
                                        <p:cTn id="97" dur="1" fill="hold">
                                          <p:stCondLst>
                                            <p:cond delay="499"/>
                                          </p:stCondLst>
                                        </p:cTn>
                                        <p:tgtEl>
                                          <p:spTgt spid="123"/>
                                        </p:tgtEl>
                                        <p:attrNameLst>
                                          <p:attrName>style.visibility</p:attrName>
                                        </p:attrNameLst>
                                      </p:cBhvr>
                                      <p:to>
                                        <p:strVal val="hidden"/>
                                      </p:to>
                                    </p:set>
                                  </p:childTnLst>
                                </p:cTn>
                              </p:par>
                            </p:childTnLst>
                          </p:cTn>
                        </p:par>
                      </p:childTnLst>
                    </p:cTn>
                  </p:par>
                </p:childTnLst>
              </p:cTn>
              <p:nextCondLst>
                <p:cond evt="onClick" delay="0">
                  <p:tgtEl>
                    <p:spTgt spid="135"/>
                  </p:tgtEl>
                </p:cond>
              </p:nextCondLst>
            </p:seq>
            <p:seq concurrent="1" nextAc="seek">
              <p:cTn id="98" restart="whenNotActive" fill="hold" evtFilter="cancelBubble" nodeType="interactiveSeq">
                <p:stCondLst>
                  <p:cond evt="onClick" delay="0">
                    <p:tgtEl>
                      <p:spTgt spid="140"/>
                    </p:tgtEl>
                  </p:cond>
                </p:stCondLst>
                <p:endSync evt="end" delay="0">
                  <p:rtn val="all"/>
                </p:endSync>
                <p:childTnLst>
                  <p:par>
                    <p:cTn id="99" fill="hold">
                      <p:stCondLst>
                        <p:cond delay="0"/>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139"/>
                                        </p:tgtEl>
                                        <p:attrNameLst>
                                          <p:attrName>style.visibility</p:attrName>
                                        </p:attrNameLst>
                                      </p:cBhvr>
                                      <p:to>
                                        <p:strVal val="visible"/>
                                      </p:to>
                                    </p:set>
                                    <p:animEffect transition="in" filter="fade">
                                      <p:cBhvr>
                                        <p:cTn id="103" dur="500"/>
                                        <p:tgtEl>
                                          <p:spTgt spid="139"/>
                                        </p:tgtEl>
                                      </p:cBhvr>
                                    </p:animEffect>
                                  </p:childTnLst>
                                </p:cTn>
                              </p:par>
                              <p:par>
                                <p:cTn id="104" presetID="1" presetClass="exit" presetSubtype="0" fill="hold" grpId="0" nodeType="withEffect">
                                  <p:stCondLst>
                                    <p:cond delay="0"/>
                                  </p:stCondLst>
                                  <p:childTnLst>
                                    <p:set>
                                      <p:cBhvr>
                                        <p:cTn id="105" dur="1" fill="hold">
                                          <p:stCondLst>
                                            <p:cond delay="0"/>
                                          </p:stCondLst>
                                        </p:cTn>
                                        <p:tgtEl>
                                          <p:spTgt spid="74"/>
                                        </p:tgtEl>
                                        <p:attrNameLst>
                                          <p:attrName>style.visibility</p:attrName>
                                        </p:attrNameLst>
                                      </p:cBhvr>
                                      <p:to>
                                        <p:strVal val="hidden"/>
                                      </p:to>
                                    </p:set>
                                  </p:childTnLst>
                                </p:cTn>
                              </p:par>
                            </p:childTnLst>
                          </p:cTn>
                        </p:par>
                        <p:par>
                          <p:cTn id="106" fill="hold">
                            <p:stCondLst>
                              <p:cond delay="500"/>
                            </p:stCondLst>
                            <p:childTnLst>
                              <p:par>
                                <p:cTn id="107" presetID="10" presetClass="exit" presetSubtype="0" fill="hold" grpId="0" nodeType="afterEffect">
                                  <p:stCondLst>
                                    <p:cond delay="0"/>
                                  </p:stCondLst>
                                  <p:childTnLst>
                                    <p:animEffect transition="out" filter="fade">
                                      <p:cBhvr>
                                        <p:cTn id="108" dur="500"/>
                                        <p:tgtEl>
                                          <p:spTgt spid="137"/>
                                        </p:tgtEl>
                                      </p:cBhvr>
                                    </p:animEffect>
                                    <p:set>
                                      <p:cBhvr>
                                        <p:cTn id="109" dur="1" fill="hold">
                                          <p:stCondLst>
                                            <p:cond delay="499"/>
                                          </p:stCondLst>
                                        </p:cTn>
                                        <p:tgtEl>
                                          <p:spTgt spid="137"/>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110" restart="whenNotActive" fill="hold" evtFilter="cancelBubble" nodeType="interactiveSeq">
                <p:stCondLst>
                  <p:cond evt="onClick" delay="0">
                    <p:tgtEl>
                      <p:spTgt spid="145"/>
                    </p:tgtEl>
                  </p:cond>
                </p:stCondLst>
                <p:endSync evt="end" delay="0">
                  <p:rtn val="all"/>
                </p:endSync>
                <p:childTnLst>
                  <p:par>
                    <p:cTn id="111" fill="hold">
                      <p:stCondLst>
                        <p:cond delay="0"/>
                      </p:stCondLst>
                      <p:childTnLst>
                        <p:par>
                          <p:cTn id="112" fill="hold">
                            <p:stCondLst>
                              <p:cond delay="0"/>
                            </p:stCondLst>
                            <p:childTnLst>
                              <p:par>
                                <p:cTn id="113" presetID="10" presetClass="entr" presetSubtype="0" fill="hold" grpId="0" nodeType="clickEffect">
                                  <p:stCondLst>
                                    <p:cond delay="0"/>
                                  </p:stCondLst>
                                  <p:childTnLst>
                                    <p:set>
                                      <p:cBhvr>
                                        <p:cTn id="114" dur="1" fill="hold">
                                          <p:stCondLst>
                                            <p:cond delay="0"/>
                                          </p:stCondLst>
                                        </p:cTn>
                                        <p:tgtEl>
                                          <p:spTgt spid="144"/>
                                        </p:tgtEl>
                                        <p:attrNameLst>
                                          <p:attrName>style.visibility</p:attrName>
                                        </p:attrNameLst>
                                      </p:cBhvr>
                                      <p:to>
                                        <p:strVal val="visible"/>
                                      </p:to>
                                    </p:set>
                                    <p:animEffect transition="in" filter="fade">
                                      <p:cBhvr>
                                        <p:cTn id="115" dur="500"/>
                                        <p:tgtEl>
                                          <p:spTgt spid="144"/>
                                        </p:tgtEl>
                                      </p:cBhvr>
                                    </p:animEffect>
                                  </p:childTnLst>
                                </p:cTn>
                              </p:par>
                              <p:par>
                                <p:cTn id="116" presetID="1" presetClass="exit" presetSubtype="0" fill="hold" grpId="0" nodeType="withEffect">
                                  <p:stCondLst>
                                    <p:cond delay="0"/>
                                  </p:stCondLst>
                                  <p:childTnLst>
                                    <p:set>
                                      <p:cBhvr>
                                        <p:cTn id="117" dur="1" fill="hold">
                                          <p:stCondLst>
                                            <p:cond delay="0"/>
                                          </p:stCondLst>
                                        </p:cTn>
                                        <p:tgtEl>
                                          <p:spTgt spid="153"/>
                                        </p:tgtEl>
                                        <p:attrNameLst>
                                          <p:attrName>style.visibility</p:attrName>
                                        </p:attrNameLst>
                                      </p:cBhvr>
                                      <p:to>
                                        <p:strVal val="hidden"/>
                                      </p:to>
                                    </p:set>
                                  </p:childTnLst>
                                </p:cTn>
                              </p:par>
                            </p:childTnLst>
                          </p:cTn>
                        </p:par>
                        <p:par>
                          <p:cTn id="118" fill="hold">
                            <p:stCondLst>
                              <p:cond delay="500"/>
                            </p:stCondLst>
                            <p:childTnLst>
                              <p:par>
                                <p:cTn id="119" presetID="10" presetClass="exit" presetSubtype="0" fill="hold" grpId="0" nodeType="afterEffect">
                                  <p:stCondLst>
                                    <p:cond delay="0"/>
                                  </p:stCondLst>
                                  <p:childTnLst>
                                    <p:animEffect transition="out" filter="fade">
                                      <p:cBhvr>
                                        <p:cTn id="120" dur="500"/>
                                        <p:tgtEl>
                                          <p:spTgt spid="142"/>
                                        </p:tgtEl>
                                      </p:cBhvr>
                                    </p:animEffect>
                                    <p:set>
                                      <p:cBhvr>
                                        <p:cTn id="121"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5"/>
                  </p:tgtEl>
                </p:cond>
              </p:nextCondLst>
            </p:seq>
            <p:seq concurrent="1" nextAc="seek">
              <p:cTn id="122" restart="whenNotActive" fill="hold" evtFilter="cancelBubble" nodeType="interactiveSeq">
                <p:stCondLst>
                  <p:cond evt="onClick" delay="0">
                    <p:tgtEl>
                      <p:spTgt spid="76"/>
                    </p:tgtEl>
                  </p:cond>
                </p:stCondLst>
                <p:endSync evt="end" delay="0">
                  <p:rtn val="all"/>
                </p:endSync>
                <p:childTnLst>
                  <p:par>
                    <p:cTn id="123" fill="hold">
                      <p:stCondLst>
                        <p:cond delay="0"/>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78"/>
                                        </p:tgtEl>
                                        <p:attrNameLst>
                                          <p:attrName>style.visibility</p:attrName>
                                        </p:attrNameLst>
                                      </p:cBhvr>
                                      <p:to>
                                        <p:strVal val="visible"/>
                                      </p:to>
                                    </p:set>
                                    <p:animEffect transition="in" filter="fade">
                                      <p:cBhvr>
                                        <p:cTn id="127" dur="500"/>
                                        <p:tgtEl>
                                          <p:spTgt spid="78"/>
                                        </p:tgtEl>
                                      </p:cBhvr>
                                    </p:animEffect>
                                  </p:childTnLst>
                                </p:cTn>
                              </p:par>
                            </p:childTnLst>
                          </p:cTn>
                        </p:par>
                        <p:par>
                          <p:cTn id="128" fill="hold">
                            <p:stCondLst>
                              <p:cond delay="500"/>
                            </p:stCondLst>
                            <p:childTnLst>
                              <p:par>
                                <p:cTn id="129" presetID="10" presetClass="exit" presetSubtype="0" fill="hold" grpId="1" nodeType="afterEffect">
                                  <p:stCondLst>
                                    <p:cond delay="2500"/>
                                  </p:stCondLst>
                                  <p:childTnLst>
                                    <p:animEffect transition="out" filter="fade">
                                      <p:cBhvr>
                                        <p:cTn id="130" dur="500"/>
                                        <p:tgtEl>
                                          <p:spTgt spid="78"/>
                                        </p:tgtEl>
                                      </p:cBhvr>
                                    </p:animEffect>
                                    <p:set>
                                      <p:cBhvr>
                                        <p:cTn id="131" dur="1" fill="hold">
                                          <p:stCondLst>
                                            <p:cond delay="499"/>
                                          </p:stCondLst>
                                        </p:cTn>
                                        <p:tgtEl>
                                          <p:spTgt spid="78"/>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132" restart="whenNotActive" fill="hold" evtFilter="cancelBubble" nodeType="interactiveSeq">
                <p:stCondLst>
                  <p:cond evt="onClick" delay="0">
                    <p:tgtEl>
                      <p:spTgt spid="77"/>
                    </p:tgtEl>
                  </p:cond>
                </p:stCondLst>
                <p:endSync evt="end" delay="0">
                  <p:rtn val="all"/>
                </p:endSync>
                <p:childTnLst>
                  <p:par>
                    <p:cTn id="133" fill="hold">
                      <p:stCondLst>
                        <p:cond delay="0"/>
                      </p:stCondLst>
                      <p:childTnLst>
                        <p:par>
                          <p:cTn id="134" fill="hold">
                            <p:stCondLst>
                              <p:cond delay="0"/>
                            </p:stCondLst>
                            <p:childTnLst>
                              <p:par>
                                <p:cTn id="135" presetID="10" presetClass="entr" presetSubtype="0" fill="hold" grpId="0" nodeType="withEffect">
                                  <p:stCondLst>
                                    <p:cond delay="0"/>
                                  </p:stCondLst>
                                  <p:childTnLst>
                                    <p:set>
                                      <p:cBhvr>
                                        <p:cTn id="136" dur="1" fill="hold">
                                          <p:stCondLst>
                                            <p:cond delay="0"/>
                                          </p:stCondLst>
                                        </p:cTn>
                                        <p:tgtEl>
                                          <p:spTgt spid="79"/>
                                        </p:tgtEl>
                                        <p:attrNameLst>
                                          <p:attrName>style.visibility</p:attrName>
                                        </p:attrNameLst>
                                      </p:cBhvr>
                                      <p:to>
                                        <p:strVal val="visible"/>
                                      </p:to>
                                    </p:set>
                                    <p:animEffect transition="in" filter="fade">
                                      <p:cBhvr>
                                        <p:cTn id="137" dur="500"/>
                                        <p:tgtEl>
                                          <p:spTgt spid="79"/>
                                        </p:tgtEl>
                                      </p:cBhvr>
                                    </p:animEffect>
                                  </p:childTnLst>
                                </p:cTn>
                              </p:par>
                            </p:childTnLst>
                          </p:cTn>
                        </p:par>
                        <p:par>
                          <p:cTn id="138" fill="hold">
                            <p:stCondLst>
                              <p:cond delay="500"/>
                            </p:stCondLst>
                            <p:childTnLst>
                              <p:par>
                                <p:cTn id="139" presetID="10" presetClass="exit" presetSubtype="0" fill="hold" grpId="1" nodeType="afterEffect">
                                  <p:stCondLst>
                                    <p:cond delay="2500"/>
                                  </p:stCondLst>
                                  <p:childTnLst>
                                    <p:animEffect transition="out" filter="fade">
                                      <p:cBhvr>
                                        <p:cTn id="140" dur="500"/>
                                        <p:tgtEl>
                                          <p:spTgt spid="79"/>
                                        </p:tgtEl>
                                      </p:cBhvr>
                                    </p:animEffect>
                                    <p:set>
                                      <p:cBhvr>
                                        <p:cTn id="141" dur="1" fill="hold">
                                          <p:stCondLst>
                                            <p:cond delay="499"/>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77"/>
                  </p:tgtEl>
                </p:cond>
              </p:nextCondLst>
            </p:seq>
            <p:seq concurrent="1" nextAc="seek">
              <p:cTn id="142" restart="whenNotActive" fill="hold" evtFilter="cancelBubble" nodeType="interactiveSeq">
                <p:stCondLst>
                  <p:cond evt="onClick" delay="0">
                    <p:tgtEl>
                      <p:spTgt spid="119"/>
                    </p:tgtEl>
                  </p:cond>
                </p:stCondLst>
                <p:endSync evt="end" delay="0">
                  <p:rtn val="all"/>
                </p:endSync>
                <p:childTnLst>
                  <p:par>
                    <p:cTn id="143" fill="hold">
                      <p:stCondLst>
                        <p:cond delay="0"/>
                      </p:stCondLst>
                      <p:childTnLst>
                        <p:par>
                          <p:cTn id="144" fill="hold">
                            <p:stCondLst>
                              <p:cond delay="0"/>
                            </p:stCondLst>
                            <p:childTnLst>
                              <p:par>
                                <p:cTn id="145" presetID="10" presetClass="entr" presetSubtype="0" fill="hold" grpId="0" nodeType="withEffect">
                                  <p:stCondLst>
                                    <p:cond delay="0"/>
                                  </p:stCondLst>
                                  <p:childTnLst>
                                    <p:set>
                                      <p:cBhvr>
                                        <p:cTn id="146" dur="1" fill="hold">
                                          <p:stCondLst>
                                            <p:cond delay="0"/>
                                          </p:stCondLst>
                                        </p:cTn>
                                        <p:tgtEl>
                                          <p:spTgt spid="146"/>
                                        </p:tgtEl>
                                        <p:attrNameLst>
                                          <p:attrName>style.visibility</p:attrName>
                                        </p:attrNameLst>
                                      </p:cBhvr>
                                      <p:to>
                                        <p:strVal val="visible"/>
                                      </p:to>
                                    </p:set>
                                    <p:animEffect transition="in" filter="fade">
                                      <p:cBhvr>
                                        <p:cTn id="147" dur="500"/>
                                        <p:tgtEl>
                                          <p:spTgt spid="146"/>
                                        </p:tgtEl>
                                      </p:cBhvr>
                                    </p:animEffect>
                                  </p:childTnLst>
                                </p:cTn>
                              </p:par>
                            </p:childTnLst>
                          </p:cTn>
                        </p:par>
                        <p:par>
                          <p:cTn id="148" fill="hold">
                            <p:stCondLst>
                              <p:cond delay="500"/>
                            </p:stCondLst>
                            <p:childTnLst>
                              <p:par>
                                <p:cTn id="149" presetID="10" presetClass="exit" presetSubtype="0" fill="hold" grpId="1" nodeType="afterEffect">
                                  <p:stCondLst>
                                    <p:cond delay="2500"/>
                                  </p:stCondLst>
                                  <p:childTnLst>
                                    <p:animEffect transition="out" filter="fade">
                                      <p:cBhvr>
                                        <p:cTn id="150" dur="500"/>
                                        <p:tgtEl>
                                          <p:spTgt spid="146"/>
                                        </p:tgtEl>
                                      </p:cBhvr>
                                    </p:animEffect>
                                    <p:set>
                                      <p:cBhvr>
                                        <p:cTn id="151" dur="1" fill="hold">
                                          <p:stCondLst>
                                            <p:cond delay="499"/>
                                          </p:stCondLst>
                                        </p:cTn>
                                        <p:tgtEl>
                                          <p:spTgt spid="146"/>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152" restart="whenNotActive" fill="hold" evtFilter="cancelBubble" nodeType="interactiveSeq">
                <p:stCondLst>
                  <p:cond evt="onClick" delay="0">
                    <p:tgtEl>
                      <p:spTgt spid="118"/>
                    </p:tgtEl>
                  </p:cond>
                </p:stCondLst>
                <p:endSync evt="end" delay="0">
                  <p:rtn val="all"/>
                </p:endSync>
                <p:childTnLst>
                  <p:par>
                    <p:cTn id="153" fill="hold">
                      <p:stCondLst>
                        <p:cond delay="0"/>
                      </p:stCondLst>
                      <p:childTnLst>
                        <p:par>
                          <p:cTn id="154" fill="hold">
                            <p:stCondLst>
                              <p:cond delay="0"/>
                            </p:stCondLst>
                            <p:childTnLst>
                              <p:par>
                                <p:cTn id="155" presetID="10" presetClass="entr" presetSubtype="0" fill="hold" grpId="0" nodeType="withEffect">
                                  <p:stCondLst>
                                    <p:cond delay="0"/>
                                  </p:stCondLst>
                                  <p:childTnLst>
                                    <p:set>
                                      <p:cBhvr>
                                        <p:cTn id="156" dur="1" fill="hold">
                                          <p:stCondLst>
                                            <p:cond delay="0"/>
                                          </p:stCondLst>
                                        </p:cTn>
                                        <p:tgtEl>
                                          <p:spTgt spid="147"/>
                                        </p:tgtEl>
                                        <p:attrNameLst>
                                          <p:attrName>style.visibility</p:attrName>
                                        </p:attrNameLst>
                                      </p:cBhvr>
                                      <p:to>
                                        <p:strVal val="visible"/>
                                      </p:to>
                                    </p:set>
                                    <p:animEffect transition="in" filter="fade">
                                      <p:cBhvr>
                                        <p:cTn id="157" dur="500"/>
                                        <p:tgtEl>
                                          <p:spTgt spid="147"/>
                                        </p:tgtEl>
                                      </p:cBhvr>
                                    </p:animEffect>
                                  </p:childTnLst>
                                </p:cTn>
                              </p:par>
                            </p:childTnLst>
                          </p:cTn>
                        </p:par>
                        <p:par>
                          <p:cTn id="158" fill="hold">
                            <p:stCondLst>
                              <p:cond delay="500"/>
                            </p:stCondLst>
                            <p:childTnLst>
                              <p:par>
                                <p:cTn id="159" presetID="10" presetClass="exit" presetSubtype="0" fill="hold" grpId="1" nodeType="afterEffect">
                                  <p:stCondLst>
                                    <p:cond delay="2500"/>
                                  </p:stCondLst>
                                  <p:childTnLst>
                                    <p:animEffect transition="out" filter="fade">
                                      <p:cBhvr>
                                        <p:cTn id="160" dur="500"/>
                                        <p:tgtEl>
                                          <p:spTgt spid="147"/>
                                        </p:tgtEl>
                                      </p:cBhvr>
                                    </p:animEffect>
                                    <p:set>
                                      <p:cBhvr>
                                        <p:cTn id="161" dur="1" fill="hold">
                                          <p:stCondLst>
                                            <p:cond delay="499"/>
                                          </p:stCondLst>
                                        </p:cTn>
                                        <p:tgtEl>
                                          <p:spTgt spid="147"/>
                                        </p:tgtEl>
                                        <p:attrNameLst>
                                          <p:attrName>style.visibility</p:attrName>
                                        </p:attrNameLst>
                                      </p:cBhvr>
                                      <p:to>
                                        <p:strVal val="hidden"/>
                                      </p:to>
                                    </p:set>
                                  </p:childTnLst>
                                </p:cTn>
                              </p:par>
                            </p:childTnLst>
                          </p:cTn>
                        </p:par>
                      </p:childTnLst>
                    </p:cTn>
                  </p:par>
                </p:childTnLst>
              </p:cTn>
              <p:nextCondLst>
                <p:cond evt="onClick" delay="0">
                  <p:tgtEl>
                    <p:spTgt spid="118"/>
                  </p:tgtEl>
                </p:cond>
              </p:nextCondLst>
            </p:seq>
            <p:seq concurrent="1" nextAc="seek">
              <p:cTn id="162" restart="whenNotActive" fill="hold" evtFilter="cancelBubble" nodeType="interactiveSeq">
                <p:stCondLst>
                  <p:cond evt="onClick" delay="0">
                    <p:tgtEl>
                      <p:spTgt spid="117"/>
                    </p:tgtEl>
                  </p:cond>
                </p:stCondLst>
                <p:endSync evt="end" delay="0">
                  <p:rtn val="all"/>
                </p:endSync>
                <p:childTnLst>
                  <p:par>
                    <p:cTn id="163" fill="hold">
                      <p:stCondLst>
                        <p:cond delay="0"/>
                      </p:stCondLst>
                      <p:childTnLst>
                        <p:par>
                          <p:cTn id="164" fill="hold">
                            <p:stCondLst>
                              <p:cond delay="0"/>
                            </p:stCondLst>
                            <p:childTnLst>
                              <p:par>
                                <p:cTn id="165" presetID="10" presetClass="entr" presetSubtype="0" fill="hold" grpId="0" nodeType="afterEffect">
                                  <p:stCondLst>
                                    <p:cond delay="0"/>
                                  </p:stCondLst>
                                  <p:childTnLst>
                                    <p:set>
                                      <p:cBhvr>
                                        <p:cTn id="166" dur="1" fill="hold">
                                          <p:stCondLst>
                                            <p:cond delay="0"/>
                                          </p:stCondLst>
                                        </p:cTn>
                                        <p:tgtEl>
                                          <p:spTgt spid="148"/>
                                        </p:tgtEl>
                                        <p:attrNameLst>
                                          <p:attrName>style.visibility</p:attrName>
                                        </p:attrNameLst>
                                      </p:cBhvr>
                                      <p:to>
                                        <p:strVal val="visible"/>
                                      </p:to>
                                    </p:set>
                                    <p:animEffect transition="in" filter="fade">
                                      <p:cBhvr>
                                        <p:cTn id="167" dur="500"/>
                                        <p:tgtEl>
                                          <p:spTgt spid="148"/>
                                        </p:tgtEl>
                                      </p:cBhvr>
                                    </p:animEffect>
                                  </p:childTnLst>
                                </p:cTn>
                              </p:par>
                            </p:childTnLst>
                          </p:cTn>
                        </p:par>
                        <p:par>
                          <p:cTn id="168" fill="hold">
                            <p:stCondLst>
                              <p:cond delay="500"/>
                            </p:stCondLst>
                            <p:childTnLst>
                              <p:par>
                                <p:cTn id="169" presetID="10" presetClass="exit" presetSubtype="0" fill="hold" grpId="1" nodeType="afterEffect">
                                  <p:stCondLst>
                                    <p:cond delay="2500"/>
                                  </p:stCondLst>
                                  <p:childTnLst>
                                    <p:animEffect transition="out" filter="fade">
                                      <p:cBhvr>
                                        <p:cTn id="170" dur="500"/>
                                        <p:tgtEl>
                                          <p:spTgt spid="148"/>
                                        </p:tgtEl>
                                      </p:cBhvr>
                                    </p:animEffect>
                                    <p:set>
                                      <p:cBhvr>
                                        <p:cTn id="171" dur="1" fill="hold">
                                          <p:stCondLst>
                                            <p:cond delay="499"/>
                                          </p:stCondLst>
                                        </p:cTn>
                                        <p:tgtEl>
                                          <p:spTgt spid="148"/>
                                        </p:tgtEl>
                                        <p:attrNameLst>
                                          <p:attrName>style.visibility</p:attrName>
                                        </p:attrNameLst>
                                      </p:cBhvr>
                                      <p:to>
                                        <p:strVal val="hidden"/>
                                      </p:to>
                                    </p:set>
                                  </p:childTnLst>
                                </p:cTn>
                              </p:par>
                            </p:childTnLst>
                          </p:cTn>
                        </p:par>
                      </p:childTnLst>
                    </p:cTn>
                  </p:par>
                </p:childTnLst>
              </p:cTn>
              <p:nextCondLst>
                <p:cond evt="onClick" delay="0">
                  <p:tgtEl>
                    <p:spTgt spid="117"/>
                  </p:tgtEl>
                </p:cond>
              </p:nextCondLst>
            </p:seq>
            <p:seq concurrent="1" nextAc="seek">
              <p:cTn id="172" restart="whenNotActive" fill="hold" evtFilter="cancelBubble" nodeType="interactiveSeq">
                <p:stCondLst>
                  <p:cond evt="onClick" delay="0">
                    <p:tgtEl>
                      <p:spTgt spid="116"/>
                    </p:tgtEl>
                  </p:cond>
                </p:stCondLst>
                <p:endSync evt="end" delay="0">
                  <p:rtn val="all"/>
                </p:endSync>
                <p:childTnLst>
                  <p:par>
                    <p:cTn id="173" fill="hold">
                      <p:stCondLst>
                        <p:cond delay="0"/>
                      </p:stCondLst>
                      <p:childTnLst>
                        <p:par>
                          <p:cTn id="174" fill="hold">
                            <p:stCondLst>
                              <p:cond delay="0"/>
                            </p:stCondLst>
                            <p:childTnLst>
                              <p:par>
                                <p:cTn id="175" presetID="10" presetClass="entr" presetSubtype="0" fill="hold" grpId="0" nodeType="withEffect">
                                  <p:stCondLst>
                                    <p:cond delay="0"/>
                                  </p:stCondLst>
                                  <p:childTnLst>
                                    <p:set>
                                      <p:cBhvr>
                                        <p:cTn id="176" dur="1" fill="hold">
                                          <p:stCondLst>
                                            <p:cond delay="0"/>
                                          </p:stCondLst>
                                        </p:cTn>
                                        <p:tgtEl>
                                          <p:spTgt spid="149"/>
                                        </p:tgtEl>
                                        <p:attrNameLst>
                                          <p:attrName>style.visibility</p:attrName>
                                        </p:attrNameLst>
                                      </p:cBhvr>
                                      <p:to>
                                        <p:strVal val="visible"/>
                                      </p:to>
                                    </p:set>
                                    <p:animEffect transition="in" filter="fade">
                                      <p:cBhvr>
                                        <p:cTn id="177" dur="500"/>
                                        <p:tgtEl>
                                          <p:spTgt spid="149"/>
                                        </p:tgtEl>
                                      </p:cBhvr>
                                    </p:animEffect>
                                  </p:childTnLst>
                                </p:cTn>
                              </p:par>
                            </p:childTnLst>
                          </p:cTn>
                        </p:par>
                        <p:par>
                          <p:cTn id="178" fill="hold">
                            <p:stCondLst>
                              <p:cond delay="500"/>
                            </p:stCondLst>
                            <p:childTnLst>
                              <p:par>
                                <p:cTn id="179" presetID="10" presetClass="exit" presetSubtype="0" fill="hold" grpId="1" nodeType="afterEffect">
                                  <p:stCondLst>
                                    <p:cond delay="2500"/>
                                  </p:stCondLst>
                                  <p:childTnLst>
                                    <p:animEffect transition="out" filter="fade">
                                      <p:cBhvr>
                                        <p:cTn id="180" dur="500"/>
                                        <p:tgtEl>
                                          <p:spTgt spid="149"/>
                                        </p:tgtEl>
                                      </p:cBhvr>
                                    </p:animEffect>
                                    <p:set>
                                      <p:cBhvr>
                                        <p:cTn id="181" dur="1" fill="hold">
                                          <p:stCondLst>
                                            <p:cond delay="499"/>
                                          </p:stCondLst>
                                        </p:cTn>
                                        <p:tgtEl>
                                          <p:spTgt spid="149"/>
                                        </p:tgtEl>
                                        <p:attrNameLst>
                                          <p:attrName>style.visibility</p:attrName>
                                        </p:attrNameLst>
                                      </p:cBhvr>
                                      <p:to>
                                        <p:strVal val="hidden"/>
                                      </p:to>
                                    </p:set>
                                  </p:childTnLst>
                                </p:cTn>
                              </p:par>
                            </p:childTnLst>
                          </p:cTn>
                        </p:par>
                      </p:childTnLst>
                    </p:cTn>
                  </p:par>
                </p:childTnLst>
              </p:cTn>
              <p:nextCondLst>
                <p:cond evt="onClick" delay="0">
                  <p:tgtEl>
                    <p:spTgt spid="116"/>
                  </p:tgtEl>
                </p:cond>
              </p:nextCondLst>
            </p:seq>
            <p:seq concurrent="1" nextAc="seek">
              <p:cTn id="182" restart="whenNotActive" fill="hold" evtFilter="cancelBubble" nodeType="interactiveSeq">
                <p:stCondLst>
                  <p:cond evt="onClick" delay="0">
                    <p:tgtEl>
                      <p:spTgt spid="115"/>
                    </p:tgtEl>
                  </p:cond>
                </p:stCondLst>
                <p:endSync evt="end" delay="0">
                  <p:rtn val="all"/>
                </p:endSync>
                <p:childTnLst>
                  <p:par>
                    <p:cTn id="183" fill="hold">
                      <p:stCondLst>
                        <p:cond delay="0"/>
                      </p:stCondLst>
                      <p:childTnLst>
                        <p:par>
                          <p:cTn id="184" fill="hold">
                            <p:stCondLst>
                              <p:cond delay="0"/>
                            </p:stCondLst>
                            <p:childTnLst>
                              <p:par>
                                <p:cTn id="185" presetID="10" presetClass="entr" presetSubtype="0" fill="hold" grpId="0" nodeType="withEffect">
                                  <p:stCondLst>
                                    <p:cond delay="0"/>
                                  </p:stCondLst>
                                  <p:childTnLst>
                                    <p:set>
                                      <p:cBhvr>
                                        <p:cTn id="186" dur="1" fill="hold">
                                          <p:stCondLst>
                                            <p:cond delay="0"/>
                                          </p:stCondLst>
                                        </p:cTn>
                                        <p:tgtEl>
                                          <p:spTgt spid="150"/>
                                        </p:tgtEl>
                                        <p:attrNameLst>
                                          <p:attrName>style.visibility</p:attrName>
                                        </p:attrNameLst>
                                      </p:cBhvr>
                                      <p:to>
                                        <p:strVal val="visible"/>
                                      </p:to>
                                    </p:set>
                                    <p:animEffect transition="in" filter="fade">
                                      <p:cBhvr>
                                        <p:cTn id="187" dur="500"/>
                                        <p:tgtEl>
                                          <p:spTgt spid="150"/>
                                        </p:tgtEl>
                                      </p:cBhvr>
                                    </p:animEffect>
                                  </p:childTnLst>
                                </p:cTn>
                              </p:par>
                            </p:childTnLst>
                          </p:cTn>
                        </p:par>
                        <p:par>
                          <p:cTn id="188" fill="hold">
                            <p:stCondLst>
                              <p:cond delay="500"/>
                            </p:stCondLst>
                            <p:childTnLst>
                              <p:par>
                                <p:cTn id="189" presetID="10" presetClass="exit" presetSubtype="0" fill="hold" grpId="1" nodeType="afterEffect">
                                  <p:stCondLst>
                                    <p:cond delay="2500"/>
                                  </p:stCondLst>
                                  <p:childTnLst>
                                    <p:animEffect transition="out" filter="fade">
                                      <p:cBhvr>
                                        <p:cTn id="190" dur="500"/>
                                        <p:tgtEl>
                                          <p:spTgt spid="150"/>
                                        </p:tgtEl>
                                      </p:cBhvr>
                                    </p:animEffect>
                                    <p:set>
                                      <p:cBhvr>
                                        <p:cTn id="191" dur="1" fill="hold">
                                          <p:stCondLst>
                                            <p:cond delay="499"/>
                                          </p:stCondLst>
                                        </p:cTn>
                                        <p:tgtEl>
                                          <p:spTgt spid="150"/>
                                        </p:tgtEl>
                                        <p:attrNameLst>
                                          <p:attrName>style.visibility</p:attrName>
                                        </p:attrNameLst>
                                      </p:cBhvr>
                                      <p:to>
                                        <p:strVal val="hidden"/>
                                      </p:to>
                                    </p:set>
                                  </p:childTnLst>
                                </p:cTn>
                              </p:par>
                            </p:childTnLst>
                          </p:cTn>
                        </p:par>
                      </p:childTnLst>
                    </p:cTn>
                  </p:par>
                </p:childTnLst>
              </p:cTn>
              <p:nextCondLst>
                <p:cond evt="onClick" delay="0">
                  <p:tgtEl>
                    <p:spTgt spid="115"/>
                  </p:tgtEl>
                </p:cond>
              </p:nextCondLst>
            </p:seq>
            <p:seq concurrent="1" nextAc="seek">
              <p:cTn id="192" restart="whenNotActive" fill="hold" evtFilter="cancelBubble" nodeType="interactiveSeq">
                <p:stCondLst>
                  <p:cond evt="onClick" delay="0">
                    <p:tgtEl>
                      <p:spTgt spid="114"/>
                    </p:tgtEl>
                  </p:cond>
                </p:stCondLst>
                <p:endSync evt="end" delay="0">
                  <p:rtn val="all"/>
                </p:endSync>
                <p:childTnLst>
                  <p:par>
                    <p:cTn id="193" fill="hold">
                      <p:stCondLst>
                        <p:cond delay="0"/>
                      </p:stCondLst>
                      <p:childTnLst>
                        <p:par>
                          <p:cTn id="194" fill="hold">
                            <p:stCondLst>
                              <p:cond delay="0"/>
                            </p:stCondLst>
                            <p:childTnLst>
                              <p:par>
                                <p:cTn id="195" presetID="10" presetClass="entr" presetSubtype="0" fill="hold" grpId="0" nodeType="withEffect">
                                  <p:stCondLst>
                                    <p:cond delay="0"/>
                                  </p:stCondLst>
                                  <p:childTnLst>
                                    <p:set>
                                      <p:cBhvr>
                                        <p:cTn id="196" dur="1" fill="hold">
                                          <p:stCondLst>
                                            <p:cond delay="0"/>
                                          </p:stCondLst>
                                        </p:cTn>
                                        <p:tgtEl>
                                          <p:spTgt spid="151"/>
                                        </p:tgtEl>
                                        <p:attrNameLst>
                                          <p:attrName>style.visibility</p:attrName>
                                        </p:attrNameLst>
                                      </p:cBhvr>
                                      <p:to>
                                        <p:strVal val="visible"/>
                                      </p:to>
                                    </p:set>
                                    <p:animEffect transition="in" filter="fade">
                                      <p:cBhvr>
                                        <p:cTn id="197" dur="500"/>
                                        <p:tgtEl>
                                          <p:spTgt spid="151"/>
                                        </p:tgtEl>
                                      </p:cBhvr>
                                    </p:animEffect>
                                  </p:childTnLst>
                                </p:cTn>
                              </p:par>
                            </p:childTnLst>
                          </p:cTn>
                        </p:par>
                        <p:par>
                          <p:cTn id="198" fill="hold">
                            <p:stCondLst>
                              <p:cond delay="500"/>
                            </p:stCondLst>
                            <p:childTnLst>
                              <p:par>
                                <p:cTn id="199" presetID="10" presetClass="exit" presetSubtype="0" fill="hold" grpId="1" nodeType="afterEffect">
                                  <p:stCondLst>
                                    <p:cond delay="2500"/>
                                  </p:stCondLst>
                                  <p:childTnLst>
                                    <p:animEffect transition="out" filter="fade">
                                      <p:cBhvr>
                                        <p:cTn id="200" dur="500"/>
                                        <p:tgtEl>
                                          <p:spTgt spid="151"/>
                                        </p:tgtEl>
                                      </p:cBhvr>
                                    </p:animEffect>
                                    <p:set>
                                      <p:cBhvr>
                                        <p:cTn id="201" dur="1" fill="hold">
                                          <p:stCondLst>
                                            <p:cond delay="499"/>
                                          </p:stCondLst>
                                        </p:cTn>
                                        <p:tgtEl>
                                          <p:spTgt spid="151"/>
                                        </p:tgtEl>
                                        <p:attrNameLst>
                                          <p:attrName>style.visibility</p:attrName>
                                        </p:attrNameLst>
                                      </p:cBhvr>
                                      <p:to>
                                        <p:strVal val="hidden"/>
                                      </p:to>
                                    </p:set>
                                  </p:childTnLst>
                                </p:cTn>
                              </p:par>
                            </p:childTnLst>
                          </p:cTn>
                        </p:par>
                      </p:childTnLst>
                    </p:cTn>
                  </p:par>
                </p:childTnLst>
              </p:cTn>
              <p:nextCondLst>
                <p:cond evt="onClick" delay="0">
                  <p:tgtEl>
                    <p:spTgt spid="114"/>
                  </p:tgtEl>
                </p:cond>
              </p:nextCondLst>
            </p:seq>
            <p:seq concurrent="1" nextAc="seek">
              <p:cTn id="202" restart="whenNotActive" fill="hold" evtFilter="cancelBubble" nodeType="interactiveSeq">
                <p:stCondLst>
                  <p:cond evt="onClick" delay="0">
                    <p:tgtEl>
                      <p:spTgt spid="74"/>
                    </p:tgtEl>
                  </p:cond>
                </p:stCondLst>
                <p:endSync evt="end" delay="0">
                  <p:rtn val="all"/>
                </p:endSync>
                <p:childTnLst>
                  <p:par>
                    <p:cTn id="203" fill="hold">
                      <p:stCondLst>
                        <p:cond delay="0"/>
                      </p:stCondLst>
                      <p:childTnLst>
                        <p:par>
                          <p:cTn id="204" fill="hold">
                            <p:stCondLst>
                              <p:cond delay="0"/>
                            </p:stCondLst>
                            <p:childTnLst>
                              <p:par>
                                <p:cTn id="205" presetID="10" presetClass="entr" presetSubtype="0" fill="hold" grpId="0" nodeType="withEffect">
                                  <p:stCondLst>
                                    <p:cond delay="0"/>
                                  </p:stCondLst>
                                  <p:childTnLst>
                                    <p:set>
                                      <p:cBhvr>
                                        <p:cTn id="206" dur="1" fill="hold">
                                          <p:stCondLst>
                                            <p:cond delay="0"/>
                                          </p:stCondLst>
                                        </p:cTn>
                                        <p:tgtEl>
                                          <p:spTgt spid="152"/>
                                        </p:tgtEl>
                                        <p:attrNameLst>
                                          <p:attrName>style.visibility</p:attrName>
                                        </p:attrNameLst>
                                      </p:cBhvr>
                                      <p:to>
                                        <p:strVal val="visible"/>
                                      </p:to>
                                    </p:set>
                                    <p:animEffect transition="in" filter="fade">
                                      <p:cBhvr>
                                        <p:cTn id="207" dur="500"/>
                                        <p:tgtEl>
                                          <p:spTgt spid="152"/>
                                        </p:tgtEl>
                                      </p:cBhvr>
                                    </p:animEffect>
                                  </p:childTnLst>
                                </p:cTn>
                              </p:par>
                            </p:childTnLst>
                          </p:cTn>
                        </p:par>
                        <p:par>
                          <p:cTn id="208" fill="hold">
                            <p:stCondLst>
                              <p:cond delay="500"/>
                            </p:stCondLst>
                            <p:childTnLst>
                              <p:par>
                                <p:cTn id="209" presetID="10" presetClass="exit" presetSubtype="0" fill="hold" grpId="1" nodeType="afterEffect">
                                  <p:stCondLst>
                                    <p:cond delay="2500"/>
                                  </p:stCondLst>
                                  <p:childTnLst>
                                    <p:animEffect transition="out" filter="fade">
                                      <p:cBhvr>
                                        <p:cTn id="210" dur="500"/>
                                        <p:tgtEl>
                                          <p:spTgt spid="152"/>
                                        </p:tgtEl>
                                      </p:cBhvr>
                                    </p:animEffect>
                                    <p:set>
                                      <p:cBhvr>
                                        <p:cTn id="211" dur="1" fill="hold">
                                          <p:stCondLst>
                                            <p:cond delay="499"/>
                                          </p:stCondLst>
                                        </p:cTn>
                                        <p:tgtEl>
                                          <p:spTgt spid="152"/>
                                        </p:tgtEl>
                                        <p:attrNameLst>
                                          <p:attrName>style.visibility</p:attrName>
                                        </p:attrNameLst>
                                      </p:cBhvr>
                                      <p:to>
                                        <p:strVal val="hidden"/>
                                      </p:to>
                                    </p:set>
                                  </p:childTnLst>
                                </p:cTn>
                              </p:par>
                            </p:childTnLst>
                          </p:cTn>
                        </p:par>
                      </p:childTnLst>
                    </p:cTn>
                  </p:par>
                </p:childTnLst>
              </p:cTn>
              <p:nextCondLst>
                <p:cond evt="onClick" delay="0">
                  <p:tgtEl>
                    <p:spTgt spid="74"/>
                  </p:tgtEl>
                </p:cond>
              </p:nextCondLst>
            </p:seq>
          </p:childTnLst>
        </p:cTn>
      </p:par>
    </p:tnLst>
    <p:bldLst>
      <p:bldP spid="78" grpId="0" animBg="1"/>
      <p:bldP spid="78" grpId="1" animBg="1"/>
      <p:bldP spid="79" grpId="0" animBg="1"/>
      <p:bldP spid="79" grpId="1" animBg="1"/>
      <p:bldP spid="146" grpId="0" animBg="1"/>
      <p:bldP spid="146" grpId="1" animBg="1"/>
      <p:bldP spid="147" grpId="0" animBg="1"/>
      <p:bldP spid="147" grpId="1" animBg="1"/>
      <p:bldP spid="148" grpId="0" animBg="1"/>
      <p:bldP spid="148" grpId="1" animBg="1"/>
      <p:bldP spid="149" grpId="0" animBg="1"/>
      <p:bldP spid="149" grpId="1" animBg="1"/>
      <p:bldP spid="150" grpId="0" animBg="1"/>
      <p:bldP spid="150" grpId="1" animBg="1"/>
      <p:bldP spid="151" grpId="0" animBg="1"/>
      <p:bldP spid="151" grpId="1" animBg="1"/>
      <p:bldP spid="152" grpId="0" animBg="1"/>
      <p:bldP spid="152" grpId="1" animBg="1"/>
      <p:bldP spid="153" grpId="0" animBg="1"/>
      <p:bldP spid="74" grpId="0" animBg="1"/>
      <p:bldP spid="114" grpId="0" animBg="1"/>
      <p:bldP spid="115" grpId="0" animBg="1"/>
      <p:bldP spid="116" grpId="0" animBg="1"/>
      <p:bldP spid="117" grpId="0" animBg="1"/>
      <p:bldP spid="118" grpId="0" animBg="1"/>
      <p:bldP spid="119" grpId="0" animBg="1"/>
      <p:bldP spid="77" grpId="0" animBg="1"/>
      <p:bldP spid="76" grpId="0" animBg="1"/>
      <p:bldP spid="144" grpId="0"/>
      <p:bldP spid="139" grpId="0"/>
      <p:bldP spid="127" grpId="0"/>
      <p:bldP spid="126" grpId="0"/>
      <p:bldP spid="104" grpId="0"/>
      <p:bldP spid="103" grpId="0"/>
      <p:bldP spid="102" grpId="0"/>
      <p:bldP spid="101" grpId="0"/>
      <p:bldP spid="100" grpId="0"/>
      <p:bldP spid="99" grpId="0"/>
      <p:bldP spid="142" grpId="0"/>
      <p:bldP spid="137" grpId="0"/>
      <p:bldP spid="123" grpId="0"/>
      <p:bldP spid="122" grpId="0"/>
      <p:bldP spid="92" grpId="0"/>
      <p:bldP spid="91" grpId="0"/>
      <p:bldP spid="90" grpId="0"/>
      <p:bldP spid="89" grpId="0"/>
      <p:bldP spid="88" grpId="0"/>
      <p:bldP spid="8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a:extLst>
              <a:ext uri="{FF2B5EF4-FFF2-40B4-BE49-F238E27FC236}">
                <a16:creationId xmlns:a16="http://schemas.microsoft.com/office/drawing/2014/main" id="{82C10814-BCC1-4FEF-A375-217C23397A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8107" y="5214174"/>
            <a:ext cx="760243" cy="1111716"/>
          </a:xfrm>
          <a:prstGeom prst="rect">
            <a:avLst/>
          </a:prstGeom>
        </p:spPr>
      </p:pic>
      <p:pic>
        <p:nvPicPr>
          <p:cNvPr id="40" name="Picture 39">
            <a:extLst>
              <a:ext uri="{FF2B5EF4-FFF2-40B4-BE49-F238E27FC236}">
                <a16:creationId xmlns:a16="http://schemas.microsoft.com/office/drawing/2014/main" id="{BF028B73-E430-46B4-9DCB-FD567F9711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6725"/>
          <a:stretch/>
        </p:blipFill>
        <p:spPr>
          <a:xfrm>
            <a:off x="440385" y="1932693"/>
            <a:ext cx="3892106" cy="4518597"/>
          </a:xfrm>
          <a:prstGeom prst="rect">
            <a:avLst/>
          </a:prstGeom>
        </p:spPr>
      </p:pic>
      <p:sp>
        <p:nvSpPr>
          <p:cNvPr id="6" name="Rectangle 5">
            <a:extLst>
              <a:ext uri="{FF2B5EF4-FFF2-40B4-BE49-F238E27FC236}">
                <a16:creationId xmlns:a16="http://schemas.microsoft.com/office/drawing/2014/main" id="{9DEAEB24-DE6C-48BA-8249-1F28198B870D}"/>
              </a:ext>
            </a:extLst>
          </p:cNvPr>
          <p:cNvSpPr/>
          <p:nvPr/>
        </p:nvSpPr>
        <p:spPr>
          <a:xfrm>
            <a:off x="4607143" y="2101713"/>
            <a:ext cx="3781207" cy="2654573"/>
          </a:xfrm>
          <a:prstGeom prst="rect">
            <a:avLst/>
          </a:prstGeom>
        </p:spPr>
        <p:txBody>
          <a:bodyPr wrap="square">
            <a:spAutoFit/>
          </a:bodyPr>
          <a:lstStyle/>
          <a:p>
            <a:pPr>
              <a:lnSpc>
                <a:spcPct val="107000"/>
              </a:lnSpc>
              <a:spcAft>
                <a:spcPts val="800"/>
              </a:spcAft>
            </a:pPr>
            <a:r>
              <a:rPr lang="en-GB" dirty="0">
                <a:ea typeface="Calibri" panose="020F0502020204030204" pitchFamily="34" charset="0"/>
                <a:cs typeface="Times New Roman" panose="02020603050405020304" pitchFamily="18" charset="0"/>
              </a:rPr>
              <a:t>A book on fractions provides the first clue. A page in the book contains some fractions.</a:t>
            </a:r>
          </a:p>
          <a:p>
            <a:pPr>
              <a:lnSpc>
                <a:spcPct val="107000"/>
              </a:lnSpc>
              <a:spcAft>
                <a:spcPts val="800"/>
              </a:spcAft>
            </a:pPr>
            <a:r>
              <a:rPr lang="en-GB" dirty="0">
                <a:ea typeface="Calibri" panose="020F0502020204030204" pitchFamily="34" charset="0"/>
                <a:cs typeface="Times New Roman" panose="02020603050405020304" pitchFamily="18" charset="0"/>
              </a:rPr>
              <a:t>There are a number of pairs of equivalent fractions and one fraction will be left over.</a:t>
            </a:r>
          </a:p>
          <a:p>
            <a:pPr>
              <a:lnSpc>
                <a:spcPct val="107000"/>
              </a:lnSpc>
              <a:spcAft>
                <a:spcPts val="800"/>
              </a:spcAft>
            </a:pPr>
            <a:r>
              <a:rPr lang="en-GB" dirty="0">
                <a:ea typeface="Calibri" panose="020F0502020204030204" pitchFamily="34" charset="0"/>
                <a:cs typeface="Times New Roman" panose="02020603050405020304" pitchFamily="18" charset="0"/>
              </a:rPr>
              <a:t>The numerator in the fraction left over provides the first clue.</a:t>
            </a:r>
            <a:endParaRPr lang="en-GB" sz="1050" dirty="0">
              <a:latin typeface="Calibri" panose="020F0502020204030204" pitchFamily="34" charset="0"/>
              <a:ea typeface="Calibri" panose="020F0502020204030204" pitchFamily="34" charset="0"/>
              <a:cs typeface="Times New Roman" panose="02020603050405020304" pitchFamily="18" charset="0"/>
            </a:endParaRPr>
          </a:p>
        </p:txBody>
      </p:sp>
      <p:sp>
        <p:nvSpPr>
          <p:cNvPr id="10" name="1">
            <a:extLst>
              <a:ext uri="{FF2B5EF4-FFF2-40B4-BE49-F238E27FC236}">
                <a16:creationId xmlns:a16="http://schemas.microsoft.com/office/drawing/2014/main" id="{B23AEFDF-1ECD-4706-B1D5-5E7A3472E2DB}"/>
              </a:ext>
            </a:extLst>
          </p:cNvPr>
          <p:cNvSpPr/>
          <p:nvPr/>
        </p:nvSpPr>
        <p:spPr>
          <a:xfrm>
            <a:off x="7772400" y="5642129"/>
            <a:ext cx="468311" cy="577853"/>
          </a:xfrm>
          <a:prstGeom prst="round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1" name="Rectangle 10">
            <a:extLst>
              <a:ext uri="{FF2B5EF4-FFF2-40B4-BE49-F238E27FC236}">
                <a16:creationId xmlns:a16="http://schemas.microsoft.com/office/drawing/2014/main" id="{A5A9B2E3-F917-41F8-B014-CD54EC2A0332}"/>
              </a:ext>
            </a:extLst>
          </p:cNvPr>
          <p:cNvSpPr/>
          <p:nvPr/>
        </p:nvSpPr>
        <p:spPr>
          <a:xfrm>
            <a:off x="7815354" y="5656419"/>
            <a:ext cx="398462" cy="554037"/>
          </a:xfrm>
          <a:prstGeom prst="rect">
            <a:avLst/>
          </a:prstGeom>
        </p:spPr>
        <p:txBody>
          <a:bodyPr>
            <a:spAutoFit/>
          </a:bodyPr>
          <a:lstStyle/>
          <a:p>
            <a:pPr eaLnBrk="1" fontAlgn="auto" hangingPunct="1">
              <a:spcBef>
                <a:spcPts val="0"/>
              </a:spcBef>
              <a:spcAft>
                <a:spcPts val="0"/>
              </a:spcAft>
              <a:defRPr/>
            </a:pPr>
            <a:r>
              <a:rPr lang="en-GB" sz="3000" b="1" dirty="0">
                <a:solidFill>
                  <a:srgbClr val="E9506C"/>
                </a:solidFill>
                <a:latin typeface="+mn-lt"/>
              </a:rPr>
              <a:t>3</a:t>
            </a:r>
          </a:p>
        </p:txBody>
      </p:sp>
      <p:sp>
        <p:nvSpPr>
          <p:cNvPr id="14" name="Title 3"/>
          <p:cNvSpPr txBox="1">
            <a:spLocks/>
          </p:cNvSpPr>
          <p:nvPr/>
        </p:nvSpPr>
        <p:spPr>
          <a:xfrm>
            <a:off x="449263" y="717020"/>
            <a:ext cx="8242300" cy="994307"/>
          </a:xfrm>
          <a:prstGeom prst="roundRect">
            <a:avLst>
              <a:gd name="adj" fmla="val 0"/>
            </a:avLst>
          </a:prstGeom>
          <a:solidFill>
            <a:srgbClr val="6ABC83"/>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GB" sz="3800" dirty="0">
                <a:solidFill>
                  <a:schemeClr val="bg1"/>
                </a:solidFill>
              </a:rPr>
              <a:t>Clues for Digit 1</a:t>
            </a:r>
          </a:p>
        </p:txBody>
      </p:sp>
      <p:sp>
        <p:nvSpPr>
          <p:cNvPr id="18" name="Reveal answer 1"/>
          <p:cNvSpPr/>
          <p:nvPr/>
        </p:nvSpPr>
        <p:spPr>
          <a:xfrm>
            <a:off x="6104626" y="5764161"/>
            <a:ext cx="1491778" cy="330583"/>
          </a:xfrm>
          <a:prstGeom prst="roundRect">
            <a:avLst/>
          </a:prstGeom>
          <a:solidFill>
            <a:srgbClr val="E9506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dirty="0"/>
              <a:t>Reveal answer</a:t>
            </a:r>
          </a:p>
        </p:txBody>
      </p:sp>
      <p:sp>
        <p:nvSpPr>
          <p:cNvPr id="12" name="Hyperlink">
            <a:hlinkClick r:id="rId4" action="ppaction://hlinksldjump"/>
          </p:cNvPr>
          <p:cNvSpPr/>
          <p:nvPr/>
        </p:nvSpPr>
        <p:spPr>
          <a:xfrm>
            <a:off x="7612063" y="5242665"/>
            <a:ext cx="776287" cy="10415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3" name="Group 62">
            <a:extLst>
              <a:ext uri="{FF2B5EF4-FFF2-40B4-BE49-F238E27FC236}">
                <a16:creationId xmlns:a16="http://schemas.microsoft.com/office/drawing/2014/main" id="{0CCE64D9-93F3-43BB-BBD7-78093778765A}"/>
              </a:ext>
            </a:extLst>
          </p:cNvPr>
          <p:cNvGrpSpPr/>
          <p:nvPr/>
        </p:nvGrpSpPr>
        <p:grpSpPr>
          <a:xfrm>
            <a:off x="1223385" y="2270160"/>
            <a:ext cx="2449872" cy="3317116"/>
            <a:chOff x="1182272" y="2313929"/>
            <a:chExt cx="2449872" cy="3317116"/>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57A65DD-11F4-4EA0-BDD7-A82F34FE61C7}"/>
                    </a:ext>
                  </a:extLst>
                </p:cNvPr>
                <p:cNvSpPr txBox="1"/>
                <p:nvPr/>
              </p:nvSpPr>
              <p:spPr>
                <a:xfrm>
                  <a:off x="1473278" y="2706047"/>
                  <a:ext cx="193964" cy="51571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b="1" i="1" smtClean="0">
                                <a:latin typeface="Cambria Math" panose="02040503050406030204" pitchFamily="18" charset="0"/>
                              </a:rPr>
                            </m:ctrlPr>
                          </m:fPr>
                          <m:num>
                            <m:r>
                              <m:rPr>
                                <m:nor/>
                              </m:rPr>
                              <a:rPr lang="en-GB" b="1" i="0" smtClean="0"/>
                              <m:t>1</m:t>
                            </m:r>
                          </m:num>
                          <m:den>
                            <m:r>
                              <m:rPr>
                                <m:nor/>
                              </m:rPr>
                              <a:rPr lang="en-GB" b="1" i="0" smtClean="0"/>
                              <m:t>2</m:t>
                            </m:r>
                          </m:den>
                        </m:f>
                      </m:oMath>
                    </m:oMathPara>
                  </a14:m>
                  <a:endParaRPr lang="en-GB" b="1" dirty="0"/>
                </a:p>
              </p:txBody>
            </p:sp>
          </mc:Choice>
          <mc:Fallback xmlns="">
            <p:sp>
              <p:nvSpPr>
                <p:cNvPr id="5" name="TextBox 4">
                  <a:extLst>
                    <a:ext uri="{FF2B5EF4-FFF2-40B4-BE49-F238E27FC236}">
                      <a16:creationId xmlns:a16="http://schemas.microsoft.com/office/drawing/2014/main" id="{757A65DD-11F4-4EA0-BDD7-A82F34FE61C7}"/>
                    </a:ext>
                  </a:extLst>
                </p:cNvPr>
                <p:cNvSpPr txBox="1">
                  <a:spLocks noRot="1" noChangeAspect="1" noMove="1" noResize="1" noEditPoints="1" noAdjustHandles="1" noChangeArrowheads="1" noChangeShapeType="1" noTextEdit="1"/>
                </p:cNvSpPr>
                <p:nvPr/>
              </p:nvSpPr>
              <p:spPr>
                <a:xfrm>
                  <a:off x="1473278" y="2706047"/>
                  <a:ext cx="193964" cy="515719"/>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AB3952D8-62DD-4BCB-A56E-78BFF9B7909A}"/>
                    </a:ext>
                  </a:extLst>
                </p:cNvPr>
                <p:cNvSpPr txBox="1"/>
                <p:nvPr/>
              </p:nvSpPr>
              <p:spPr>
                <a:xfrm>
                  <a:off x="3413890" y="2367202"/>
                  <a:ext cx="203582" cy="51918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b="1" i="1" smtClean="0">
                                <a:latin typeface="Cambria Math" panose="02040503050406030204" pitchFamily="18" charset="0"/>
                              </a:rPr>
                            </m:ctrlPr>
                          </m:fPr>
                          <m:num>
                            <m:r>
                              <m:rPr>
                                <m:nor/>
                              </m:rPr>
                              <a:rPr lang="en-GB" b="1" i="0" smtClean="0"/>
                              <m:t>4</m:t>
                            </m:r>
                          </m:num>
                          <m:den>
                            <m:r>
                              <m:rPr>
                                <m:nor/>
                              </m:rPr>
                              <a:rPr lang="en-GB" b="1" i="0" smtClean="0"/>
                              <m:t>8</m:t>
                            </m:r>
                          </m:den>
                        </m:f>
                      </m:oMath>
                    </m:oMathPara>
                  </a14:m>
                  <a:endParaRPr lang="en-GB" b="1" dirty="0"/>
                </a:p>
              </p:txBody>
            </p:sp>
          </mc:Choice>
          <mc:Fallback xmlns="">
            <p:sp>
              <p:nvSpPr>
                <p:cNvPr id="16" name="TextBox 15">
                  <a:extLst>
                    <a:ext uri="{FF2B5EF4-FFF2-40B4-BE49-F238E27FC236}">
                      <a16:creationId xmlns:a16="http://schemas.microsoft.com/office/drawing/2014/main" id="{AB3952D8-62DD-4BCB-A56E-78BFF9B7909A}"/>
                    </a:ext>
                  </a:extLst>
                </p:cNvPr>
                <p:cNvSpPr txBox="1">
                  <a:spLocks noRot="1" noChangeAspect="1" noMove="1" noResize="1" noEditPoints="1" noAdjustHandles="1" noChangeArrowheads="1" noChangeShapeType="1" noTextEdit="1"/>
                </p:cNvSpPr>
                <p:nvPr/>
              </p:nvSpPr>
              <p:spPr>
                <a:xfrm>
                  <a:off x="3413890" y="2367202"/>
                  <a:ext cx="203582" cy="519181"/>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54250B52-45A8-4B58-8AB2-6065A9FF8B15}"/>
                    </a:ext>
                  </a:extLst>
                </p:cNvPr>
                <p:cNvSpPr txBox="1"/>
                <p:nvPr/>
              </p:nvSpPr>
              <p:spPr>
                <a:xfrm>
                  <a:off x="2112302" y="2313929"/>
                  <a:ext cx="193964" cy="5212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b="1" i="1" smtClean="0">
                                <a:latin typeface="Cambria Math" panose="02040503050406030204" pitchFamily="18" charset="0"/>
                              </a:rPr>
                            </m:ctrlPr>
                          </m:fPr>
                          <m:num>
                            <m:r>
                              <m:rPr>
                                <m:nor/>
                              </m:rPr>
                              <a:rPr lang="en-GB" b="1" i="0" smtClean="0"/>
                              <m:t>2</m:t>
                            </m:r>
                          </m:num>
                          <m:den>
                            <m:r>
                              <m:rPr>
                                <m:nor/>
                              </m:rPr>
                              <a:rPr lang="en-GB" b="1" i="0" smtClean="0"/>
                              <m:t>3</m:t>
                            </m:r>
                          </m:den>
                        </m:f>
                      </m:oMath>
                    </m:oMathPara>
                  </a14:m>
                  <a:endParaRPr lang="en-GB" b="1" dirty="0"/>
                </a:p>
              </p:txBody>
            </p:sp>
          </mc:Choice>
          <mc:Fallback xmlns="">
            <p:sp>
              <p:nvSpPr>
                <p:cNvPr id="20" name="TextBox 19">
                  <a:extLst>
                    <a:ext uri="{FF2B5EF4-FFF2-40B4-BE49-F238E27FC236}">
                      <a16:creationId xmlns:a16="http://schemas.microsoft.com/office/drawing/2014/main" id="{54250B52-45A8-4B58-8AB2-6065A9FF8B15}"/>
                    </a:ext>
                  </a:extLst>
                </p:cNvPr>
                <p:cNvSpPr txBox="1">
                  <a:spLocks noRot="1" noChangeAspect="1" noMove="1" noResize="1" noEditPoints="1" noAdjustHandles="1" noChangeArrowheads="1" noChangeShapeType="1" noTextEdit="1"/>
                </p:cNvSpPr>
                <p:nvPr/>
              </p:nvSpPr>
              <p:spPr>
                <a:xfrm>
                  <a:off x="2112302" y="2313929"/>
                  <a:ext cx="193964" cy="521297"/>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C8C47451-9235-48E2-97F9-D33FF82839E1}"/>
                    </a:ext>
                  </a:extLst>
                </p:cNvPr>
                <p:cNvSpPr txBox="1"/>
                <p:nvPr/>
              </p:nvSpPr>
              <p:spPr>
                <a:xfrm>
                  <a:off x="2421533" y="5109427"/>
                  <a:ext cx="200376" cy="5216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b="1" i="1" smtClean="0">
                                <a:latin typeface="Cambria Math" panose="02040503050406030204" pitchFamily="18" charset="0"/>
                              </a:rPr>
                            </m:ctrlPr>
                          </m:fPr>
                          <m:num>
                            <m:r>
                              <m:rPr>
                                <m:nor/>
                              </m:rPr>
                              <a:rPr lang="en-GB" b="1" i="0" smtClean="0"/>
                              <m:t>6</m:t>
                            </m:r>
                          </m:num>
                          <m:den>
                            <m:r>
                              <m:rPr>
                                <m:nor/>
                              </m:rPr>
                              <a:rPr lang="en-GB" b="1" i="0" smtClean="0"/>
                              <m:t>9</m:t>
                            </m:r>
                          </m:den>
                        </m:f>
                      </m:oMath>
                    </m:oMathPara>
                  </a14:m>
                  <a:endParaRPr lang="en-GB" b="1" dirty="0"/>
                </a:p>
              </p:txBody>
            </p:sp>
          </mc:Choice>
          <mc:Fallback xmlns="">
            <p:sp>
              <p:nvSpPr>
                <p:cNvPr id="21" name="TextBox 20">
                  <a:extLst>
                    <a:ext uri="{FF2B5EF4-FFF2-40B4-BE49-F238E27FC236}">
                      <a16:creationId xmlns:a16="http://schemas.microsoft.com/office/drawing/2014/main" id="{C8C47451-9235-48E2-97F9-D33FF82839E1}"/>
                    </a:ext>
                  </a:extLst>
                </p:cNvPr>
                <p:cNvSpPr txBox="1">
                  <a:spLocks noRot="1" noChangeAspect="1" noMove="1" noResize="1" noEditPoints="1" noAdjustHandles="1" noChangeArrowheads="1" noChangeShapeType="1" noTextEdit="1"/>
                </p:cNvSpPr>
                <p:nvPr/>
              </p:nvSpPr>
              <p:spPr>
                <a:xfrm>
                  <a:off x="2421533" y="5109427"/>
                  <a:ext cx="200376" cy="521618"/>
                </a:xfrm>
                <a:prstGeom prst="rect">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C5D86D64-E0E1-43D0-B1FC-622951527914}"/>
                    </a:ext>
                  </a:extLst>
                </p:cNvPr>
                <p:cNvSpPr txBox="1"/>
                <p:nvPr/>
              </p:nvSpPr>
              <p:spPr>
                <a:xfrm>
                  <a:off x="2727989" y="4175960"/>
                  <a:ext cx="201978" cy="5196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b="1" i="1" smtClean="0">
                                <a:latin typeface="Cambria Math" panose="02040503050406030204" pitchFamily="18" charset="0"/>
                              </a:rPr>
                            </m:ctrlPr>
                          </m:fPr>
                          <m:num>
                            <m:r>
                              <m:rPr>
                                <m:nor/>
                              </m:rPr>
                              <a:rPr lang="en-GB" b="1" i="0" smtClean="0"/>
                              <m:t>3</m:t>
                            </m:r>
                          </m:num>
                          <m:den>
                            <m:r>
                              <m:rPr>
                                <m:nor/>
                              </m:rPr>
                              <a:rPr lang="en-GB" b="1" i="0" smtClean="0"/>
                              <m:t>4</m:t>
                            </m:r>
                          </m:den>
                        </m:f>
                      </m:oMath>
                    </m:oMathPara>
                  </a14:m>
                  <a:endParaRPr lang="en-GB" b="1" dirty="0"/>
                </a:p>
              </p:txBody>
            </p:sp>
          </mc:Choice>
          <mc:Fallback xmlns="">
            <p:sp>
              <p:nvSpPr>
                <p:cNvPr id="23" name="TextBox 22">
                  <a:extLst>
                    <a:ext uri="{FF2B5EF4-FFF2-40B4-BE49-F238E27FC236}">
                      <a16:creationId xmlns:a16="http://schemas.microsoft.com/office/drawing/2014/main" id="{C5D86D64-E0E1-43D0-B1FC-622951527914}"/>
                    </a:ext>
                  </a:extLst>
                </p:cNvPr>
                <p:cNvSpPr txBox="1">
                  <a:spLocks noRot="1" noChangeAspect="1" noMove="1" noResize="1" noEditPoints="1" noAdjustHandles="1" noChangeArrowheads="1" noChangeShapeType="1" noTextEdit="1"/>
                </p:cNvSpPr>
                <p:nvPr/>
              </p:nvSpPr>
              <p:spPr>
                <a:xfrm>
                  <a:off x="2727989" y="4175960"/>
                  <a:ext cx="201978" cy="519694"/>
                </a:xfrm>
                <a:prstGeom prst="rect">
                  <a:avLst/>
                </a:prstGeom>
                <a:blipFill>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4AC379C-3CA0-4F96-9EE0-4C31B800CB10}"/>
                    </a:ext>
                  </a:extLst>
                </p:cNvPr>
                <p:cNvSpPr txBox="1"/>
                <p:nvPr/>
              </p:nvSpPr>
              <p:spPr>
                <a:xfrm>
                  <a:off x="2691257" y="2706047"/>
                  <a:ext cx="290144" cy="52174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b="1" i="1" smtClean="0">
                                <a:latin typeface="Cambria Math" panose="02040503050406030204" pitchFamily="18" charset="0"/>
                              </a:rPr>
                            </m:ctrlPr>
                          </m:fPr>
                          <m:num>
                            <m:r>
                              <m:rPr>
                                <m:nor/>
                              </m:rPr>
                              <a:rPr lang="en-GB" b="1" i="0" smtClean="0"/>
                              <m:t>12</m:t>
                            </m:r>
                          </m:num>
                          <m:den>
                            <m:r>
                              <m:rPr>
                                <m:nor/>
                              </m:rPr>
                              <a:rPr lang="en-GB" b="1" i="0" smtClean="0"/>
                              <m:t>16</m:t>
                            </m:r>
                          </m:den>
                        </m:f>
                      </m:oMath>
                    </m:oMathPara>
                  </a14:m>
                  <a:endParaRPr lang="en-GB" b="1" dirty="0"/>
                </a:p>
              </p:txBody>
            </p:sp>
          </mc:Choice>
          <mc:Fallback xmlns="">
            <p:sp>
              <p:nvSpPr>
                <p:cNvPr id="24" name="TextBox 23">
                  <a:extLst>
                    <a:ext uri="{FF2B5EF4-FFF2-40B4-BE49-F238E27FC236}">
                      <a16:creationId xmlns:a16="http://schemas.microsoft.com/office/drawing/2014/main" id="{44AC379C-3CA0-4F96-9EE0-4C31B800CB10}"/>
                    </a:ext>
                  </a:extLst>
                </p:cNvPr>
                <p:cNvSpPr txBox="1">
                  <a:spLocks noRot="1" noChangeAspect="1" noMove="1" noResize="1" noEditPoints="1" noAdjustHandles="1" noChangeArrowheads="1" noChangeShapeType="1" noTextEdit="1"/>
                </p:cNvSpPr>
                <p:nvPr/>
              </p:nvSpPr>
              <p:spPr>
                <a:xfrm>
                  <a:off x="2691257" y="2706047"/>
                  <a:ext cx="290144" cy="521746"/>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70F8970A-04DD-4F70-9C7B-3E8B6A7F5CC2}"/>
                    </a:ext>
                  </a:extLst>
                </p:cNvPr>
                <p:cNvSpPr txBox="1"/>
                <p:nvPr/>
              </p:nvSpPr>
              <p:spPr>
                <a:xfrm>
                  <a:off x="3438181" y="4061119"/>
                  <a:ext cx="193963" cy="5212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b="1" i="1" smtClean="0">
                                <a:latin typeface="Cambria Math" panose="02040503050406030204" pitchFamily="18" charset="0"/>
                              </a:rPr>
                            </m:ctrlPr>
                          </m:fPr>
                          <m:num>
                            <m:r>
                              <m:rPr>
                                <m:nor/>
                              </m:rPr>
                              <a:rPr lang="en-GB" b="1" i="0" smtClean="0"/>
                              <m:t>2</m:t>
                            </m:r>
                          </m:num>
                          <m:den>
                            <m:r>
                              <m:rPr>
                                <m:nor/>
                              </m:rPr>
                              <a:rPr lang="en-GB" b="1" i="0" smtClean="0"/>
                              <m:t>5</m:t>
                            </m:r>
                          </m:den>
                        </m:f>
                      </m:oMath>
                    </m:oMathPara>
                  </a14:m>
                  <a:endParaRPr lang="en-GB" b="1" dirty="0"/>
                </a:p>
              </p:txBody>
            </p:sp>
          </mc:Choice>
          <mc:Fallback xmlns="">
            <p:sp>
              <p:nvSpPr>
                <p:cNvPr id="26" name="TextBox 25">
                  <a:extLst>
                    <a:ext uri="{FF2B5EF4-FFF2-40B4-BE49-F238E27FC236}">
                      <a16:creationId xmlns:a16="http://schemas.microsoft.com/office/drawing/2014/main" id="{70F8970A-04DD-4F70-9C7B-3E8B6A7F5CC2}"/>
                    </a:ext>
                  </a:extLst>
                </p:cNvPr>
                <p:cNvSpPr txBox="1">
                  <a:spLocks noRot="1" noChangeAspect="1" noMove="1" noResize="1" noEditPoints="1" noAdjustHandles="1" noChangeArrowheads="1" noChangeShapeType="1" noTextEdit="1"/>
                </p:cNvSpPr>
                <p:nvPr/>
              </p:nvSpPr>
              <p:spPr>
                <a:xfrm>
                  <a:off x="3438181" y="4061119"/>
                  <a:ext cx="193963" cy="521297"/>
                </a:xfrm>
                <a:prstGeom prst="rect">
                  <a:avLst/>
                </a:prstGeom>
                <a:blipFill>
                  <a:blip r:embed="rId1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E64AE8A1-136D-4F23-B983-D7AB3B51DEC0}"/>
                    </a:ext>
                  </a:extLst>
                </p:cNvPr>
                <p:cNvSpPr txBox="1"/>
                <p:nvPr/>
              </p:nvSpPr>
              <p:spPr>
                <a:xfrm>
                  <a:off x="3164098" y="3345998"/>
                  <a:ext cx="309380" cy="51892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b="1" i="1" smtClean="0">
                                <a:latin typeface="Cambria Math" panose="02040503050406030204" pitchFamily="18" charset="0"/>
                              </a:rPr>
                            </m:ctrlPr>
                          </m:fPr>
                          <m:num>
                            <m:r>
                              <m:rPr>
                                <m:nor/>
                              </m:rPr>
                              <a:rPr lang="en-GB" b="1" i="0" smtClean="0"/>
                              <m:t>4</m:t>
                            </m:r>
                          </m:num>
                          <m:den>
                            <m:r>
                              <m:rPr>
                                <m:nor/>
                              </m:rPr>
                              <a:rPr lang="en-GB" b="1" i="0" smtClean="0"/>
                              <m:t>10</m:t>
                            </m:r>
                          </m:den>
                        </m:f>
                      </m:oMath>
                    </m:oMathPara>
                  </a14:m>
                  <a:endParaRPr lang="en-GB" b="1" dirty="0"/>
                </a:p>
              </p:txBody>
            </p:sp>
          </mc:Choice>
          <mc:Fallback xmlns="">
            <p:sp>
              <p:nvSpPr>
                <p:cNvPr id="27" name="TextBox 26">
                  <a:extLst>
                    <a:ext uri="{FF2B5EF4-FFF2-40B4-BE49-F238E27FC236}">
                      <a16:creationId xmlns:a16="http://schemas.microsoft.com/office/drawing/2014/main" id="{E64AE8A1-136D-4F23-B983-D7AB3B51DEC0}"/>
                    </a:ext>
                  </a:extLst>
                </p:cNvPr>
                <p:cNvSpPr txBox="1">
                  <a:spLocks noRot="1" noChangeAspect="1" noMove="1" noResize="1" noEditPoints="1" noAdjustHandles="1" noChangeArrowheads="1" noChangeShapeType="1" noTextEdit="1"/>
                </p:cNvSpPr>
                <p:nvPr/>
              </p:nvSpPr>
              <p:spPr>
                <a:xfrm>
                  <a:off x="3164098" y="3345998"/>
                  <a:ext cx="309380" cy="518925"/>
                </a:xfrm>
                <a:prstGeom prst="rect">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0D5FE34F-E963-463E-9B7F-03D645BB122D}"/>
                    </a:ext>
                  </a:extLst>
                </p:cNvPr>
                <p:cNvSpPr txBox="1"/>
                <p:nvPr/>
              </p:nvSpPr>
              <p:spPr>
                <a:xfrm rot="128592">
                  <a:off x="1833010" y="4393030"/>
                  <a:ext cx="197170" cy="51783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b="1" i="1" smtClean="0">
                                <a:latin typeface="Cambria Math" panose="02040503050406030204" pitchFamily="18" charset="0"/>
                              </a:rPr>
                            </m:ctrlPr>
                          </m:fPr>
                          <m:num>
                            <m:r>
                              <m:rPr>
                                <m:nor/>
                              </m:rPr>
                              <a:rPr lang="en-GB" b="1" i="0" smtClean="0"/>
                              <m:t>1</m:t>
                            </m:r>
                          </m:num>
                          <m:den>
                            <m:r>
                              <m:rPr>
                                <m:nor/>
                              </m:rPr>
                              <a:rPr lang="en-GB" b="1" i="0" smtClean="0"/>
                              <m:t>6</m:t>
                            </m:r>
                          </m:den>
                        </m:f>
                      </m:oMath>
                    </m:oMathPara>
                  </a14:m>
                  <a:endParaRPr lang="en-GB" b="1" dirty="0"/>
                </a:p>
              </p:txBody>
            </p:sp>
          </mc:Choice>
          <mc:Fallback xmlns="">
            <p:sp>
              <p:nvSpPr>
                <p:cNvPr id="32" name="TextBox 31">
                  <a:extLst>
                    <a:ext uri="{FF2B5EF4-FFF2-40B4-BE49-F238E27FC236}">
                      <a16:creationId xmlns:a16="http://schemas.microsoft.com/office/drawing/2014/main" id="{0D5FE34F-E963-463E-9B7F-03D645BB122D}"/>
                    </a:ext>
                  </a:extLst>
                </p:cNvPr>
                <p:cNvSpPr txBox="1">
                  <a:spLocks noRot="1" noChangeAspect="1" noMove="1" noResize="1" noEditPoints="1" noAdjustHandles="1" noChangeArrowheads="1" noChangeShapeType="1" noTextEdit="1"/>
                </p:cNvSpPr>
                <p:nvPr/>
              </p:nvSpPr>
              <p:spPr>
                <a:xfrm rot="128592">
                  <a:off x="1833010" y="4393030"/>
                  <a:ext cx="197170" cy="517834"/>
                </a:xfrm>
                <a:prstGeom prst="rect">
                  <a:avLst/>
                </a:prstGeom>
                <a:blipFill>
                  <a:blip r:embed="rId1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93867A03-89B6-43D6-B62A-F77B7648302E}"/>
                    </a:ext>
                  </a:extLst>
                </p:cNvPr>
                <p:cNvSpPr txBox="1"/>
                <p:nvPr/>
              </p:nvSpPr>
              <p:spPr>
                <a:xfrm rot="128592">
                  <a:off x="2127503" y="3469793"/>
                  <a:ext cx="282129" cy="5196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b="1" i="1" smtClean="0">
                                <a:latin typeface="Cambria Math" panose="02040503050406030204" pitchFamily="18" charset="0"/>
                              </a:rPr>
                            </m:ctrlPr>
                          </m:fPr>
                          <m:num>
                            <m:r>
                              <m:rPr>
                                <m:nor/>
                              </m:rPr>
                              <a:rPr lang="en-GB" b="1" i="0" smtClean="0"/>
                              <m:t>2</m:t>
                            </m:r>
                          </m:num>
                          <m:den>
                            <m:r>
                              <m:rPr>
                                <m:nor/>
                              </m:rPr>
                              <a:rPr lang="en-GB" b="1" i="0" smtClean="0"/>
                              <m:t>12</m:t>
                            </m:r>
                          </m:den>
                        </m:f>
                      </m:oMath>
                    </m:oMathPara>
                  </a14:m>
                  <a:endParaRPr lang="en-GB" b="1" dirty="0"/>
                </a:p>
              </p:txBody>
            </p:sp>
          </mc:Choice>
          <mc:Fallback xmlns="">
            <p:sp>
              <p:nvSpPr>
                <p:cNvPr id="33" name="TextBox 32">
                  <a:extLst>
                    <a:ext uri="{FF2B5EF4-FFF2-40B4-BE49-F238E27FC236}">
                      <a16:creationId xmlns:a16="http://schemas.microsoft.com/office/drawing/2014/main" id="{93867A03-89B6-43D6-B62A-F77B7648302E}"/>
                    </a:ext>
                  </a:extLst>
                </p:cNvPr>
                <p:cNvSpPr txBox="1">
                  <a:spLocks noRot="1" noChangeAspect="1" noMove="1" noResize="1" noEditPoints="1" noAdjustHandles="1" noChangeArrowheads="1" noChangeShapeType="1" noTextEdit="1"/>
                </p:cNvSpPr>
                <p:nvPr/>
              </p:nvSpPr>
              <p:spPr>
                <a:xfrm rot="128592">
                  <a:off x="2127503" y="3469793"/>
                  <a:ext cx="282129" cy="519629"/>
                </a:xfrm>
                <a:prstGeom prst="rect">
                  <a:avLst/>
                </a:prstGeom>
                <a:blipFill>
                  <a:blip r:embed="rId1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B5B9AE8E-36E6-44DD-A40F-EDCA5F21AED5}"/>
                    </a:ext>
                  </a:extLst>
                </p:cNvPr>
                <p:cNvSpPr txBox="1"/>
                <p:nvPr/>
              </p:nvSpPr>
              <p:spPr>
                <a:xfrm rot="128592">
                  <a:off x="1182272" y="4831185"/>
                  <a:ext cx="205184" cy="5212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b="1" i="1" smtClean="0">
                                <a:latin typeface="Cambria Math" panose="02040503050406030204" pitchFamily="18" charset="0"/>
                              </a:rPr>
                            </m:ctrlPr>
                          </m:fPr>
                          <m:num>
                            <m:r>
                              <m:rPr>
                                <m:nor/>
                              </m:rPr>
                              <a:rPr lang="en-GB" b="1" i="0" smtClean="0"/>
                              <m:t>3</m:t>
                            </m:r>
                          </m:num>
                          <m:den>
                            <m:r>
                              <m:rPr>
                                <m:nor/>
                              </m:rPr>
                              <a:rPr lang="en-GB" b="1" i="0" smtClean="0"/>
                              <m:t>8</m:t>
                            </m:r>
                          </m:den>
                        </m:f>
                      </m:oMath>
                    </m:oMathPara>
                  </a14:m>
                  <a:endParaRPr lang="en-GB" b="1" dirty="0"/>
                </a:p>
              </p:txBody>
            </p:sp>
          </mc:Choice>
          <mc:Fallback xmlns="">
            <p:sp>
              <p:nvSpPr>
                <p:cNvPr id="35" name="TextBox 34">
                  <a:extLst>
                    <a:ext uri="{FF2B5EF4-FFF2-40B4-BE49-F238E27FC236}">
                      <a16:creationId xmlns:a16="http://schemas.microsoft.com/office/drawing/2014/main" id="{B5B9AE8E-36E6-44DD-A40F-EDCA5F21AED5}"/>
                    </a:ext>
                  </a:extLst>
                </p:cNvPr>
                <p:cNvSpPr txBox="1">
                  <a:spLocks noRot="1" noChangeAspect="1" noMove="1" noResize="1" noEditPoints="1" noAdjustHandles="1" noChangeArrowheads="1" noChangeShapeType="1" noTextEdit="1"/>
                </p:cNvSpPr>
                <p:nvPr/>
              </p:nvSpPr>
              <p:spPr>
                <a:xfrm rot="128592">
                  <a:off x="1182272" y="4831185"/>
                  <a:ext cx="205184" cy="521297"/>
                </a:xfrm>
                <a:prstGeom prst="rect">
                  <a:avLst/>
                </a:prstGeom>
                <a:blipFill>
                  <a:blip r:embed="rId1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99F9772A-D31A-4B95-9423-477E9F4516D6}"/>
                    </a:ext>
                  </a:extLst>
                </p:cNvPr>
                <p:cNvSpPr txBox="1"/>
                <p:nvPr/>
              </p:nvSpPr>
              <p:spPr>
                <a:xfrm rot="128592">
                  <a:off x="1305425" y="3729572"/>
                  <a:ext cx="290144" cy="5226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b="1" i="1" smtClean="0">
                                <a:latin typeface="Cambria Math" panose="02040503050406030204" pitchFamily="18" charset="0"/>
                              </a:rPr>
                            </m:ctrlPr>
                          </m:fPr>
                          <m:num>
                            <m:r>
                              <m:rPr>
                                <m:nor/>
                              </m:rPr>
                              <a:rPr lang="en-GB" b="1" i="0" smtClean="0"/>
                              <m:t>6</m:t>
                            </m:r>
                          </m:num>
                          <m:den>
                            <m:r>
                              <m:rPr>
                                <m:nor/>
                              </m:rPr>
                              <a:rPr lang="en-GB" b="1" i="0" smtClean="0"/>
                              <m:t>16</m:t>
                            </m:r>
                          </m:den>
                        </m:f>
                      </m:oMath>
                    </m:oMathPara>
                  </a14:m>
                  <a:endParaRPr lang="en-GB" b="1" dirty="0"/>
                </a:p>
              </p:txBody>
            </p:sp>
          </mc:Choice>
          <mc:Fallback xmlns="">
            <p:sp>
              <p:nvSpPr>
                <p:cNvPr id="36" name="TextBox 35">
                  <a:extLst>
                    <a:ext uri="{FF2B5EF4-FFF2-40B4-BE49-F238E27FC236}">
                      <a16:creationId xmlns:a16="http://schemas.microsoft.com/office/drawing/2014/main" id="{99F9772A-D31A-4B95-9423-477E9F4516D6}"/>
                    </a:ext>
                  </a:extLst>
                </p:cNvPr>
                <p:cNvSpPr txBox="1">
                  <a:spLocks noRot="1" noChangeAspect="1" noMove="1" noResize="1" noEditPoints="1" noAdjustHandles="1" noChangeArrowheads="1" noChangeShapeType="1" noTextEdit="1"/>
                </p:cNvSpPr>
                <p:nvPr/>
              </p:nvSpPr>
              <p:spPr>
                <a:xfrm rot="128592">
                  <a:off x="1305425" y="3729572"/>
                  <a:ext cx="290144" cy="522644"/>
                </a:xfrm>
                <a:prstGeom prst="rect">
                  <a:avLst/>
                </a:prstGeom>
                <a:blipFill>
                  <a:blip r:embed="rId1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81691ADA-C259-44CD-9A2F-ACB1D0FC67FA}"/>
                    </a:ext>
                  </a:extLst>
                </p:cNvPr>
                <p:cNvSpPr txBox="1"/>
                <p:nvPr/>
              </p:nvSpPr>
              <p:spPr>
                <a:xfrm>
                  <a:off x="3149626" y="4923472"/>
                  <a:ext cx="309380" cy="52148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b="1" i="1" smtClean="0">
                                <a:latin typeface="Cambria Math" panose="02040503050406030204" pitchFamily="18" charset="0"/>
                              </a:rPr>
                            </m:ctrlPr>
                          </m:fPr>
                          <m:num>
                            <m:r>
                              <m:rPr>
                                <m:nor/>
                              </m:rPr>
                              <a:rPr lang="en-GB" b="1" i="0" smtClean="0"/>
                              <m:t>3</m:t>
                            </m:r>
                          </m:num>
                          <m:den>
                            <m:r>
                              <m:rPr>
                                <m:nor/>
                              </m:rPr>
                              <a:rPr lang="en-GB" b="1" i="0" smtClean="0"/>
                              <m:t>10</m:t>
                            </m:r>
                          </m:den>
                        </m:f>
                      </m:oMath>
                    </m:oMathPara>
                  </a14:m>
                  <a:endParaRPr lang="en-GB" b="1" dirty="0"/>
                </a:p>
              </p:txBody>
            </p:sp>
          </mc:Choice>
          <mc:Fallback xmlns="">
            <p:sp>
              <p:nvSpPr>
                <p:cNvPr id="38" name="TextBox 37">
                  <a:extLst>
                    <a:ext uri="{FF2B5EF4-FFF2-40B4-BE49-F238E27FC236}">
                      <a16:creationId xmlns:a16="http://schemas.microsoft.com/office/drawing/2014/main" id="{81691ADA-C259-44CD-9A2F-ACB1D0FC67FA}"/>
                    </a:ext>
                  </a:extLst>
                </p:cNvPr>
                <p:cNvSpPr txBox="1">
                  <a:spLocks noRot="1" noChangeAspect="1" noMove="1" noResize="1" noEditPoints="1" noAdjustHandles="1" noChangeArrowheads="1" noChangeShapeType="1" noTextEdit="1"/>
                </p:cNvSpPr>
                <p:nvPr/>
              </p:nvSpPr>
              <p:spPr>
                <a:xfrm>
                  <a:off x="3149626" y="4923472"/>
                  <a:ext cx="309380" cy="521489"/>
                </a:xfrm>
                <a:prstGeom prst="rect">
                  <a:avLst/>
                </a:prstGeom>
                <a:blipFill>
                  <a:blip r:embed="rId17"/>
                  <a:stretch>
                    <a:fillRect/>
                  </a:stretch>
                </a:blipFill>
              </p:spPr>
              <p:txBody>
                <a:bodyPr/>
                <a:lstStyle/>
                <a:p>
                  <a:r>
                    <a:rPr lang="en-GB">
                      <a:noFill/>
                    </a:rPr>
                    <a:t> </a:t>
                  </a:r>
                </a:p>
              </p:txBody>
            </p:sp>
          </mc:Fallback>
        </mc:AlternateContent>
      </p:grpSp>
      <p:sp>
        <p:nvSpPr>
          <p:cNvPr id="8" name="Rectangle 7">
            <a:extLst>
              <a:ext uri="{FF2B5EF4-FFF2-40B4-BE49-F238E27FC236}">
                <a16:creationId xmlns:a16="http://schemas.microsoft.com/office/drawing/2014/main" id="{614F5470-FF59-4F61-85B4-77808118C3C9}"/>
              </a:ext>
            </a:extLst>
          </p:cNvPr>
          <p:cNvSpPr/>
          <p:nvPr/>
        </p:nvSpPr>
        <p:spPr>
          <a:xfrm>
            <a:off x="4675854" y="5832163"/>
            <a:ext cx="3048000" cy="369888"/>
          </a:xfrm>
          <a:prstGeom prst="rect">
            <a:avLst/>
          </a:prstGeom>
        </p:spPr>
        <p:txBody>
          <a:bodyPr wrap="none">
            <a:spAutoFit/>
          </a:bodyPr>
          <a:lstStyle/>
          <a:p>
            <a:pPr eaLnBrk="1" fontAlgn="auto" hangingPunct="1">
              <a:spcBef>
                <a:spcPts val="0"/>
              </a:spcBef>
              <a:spcAft>
                <a:spcPts val="0"/>
              </a:spcAft>
              <a:defRPr/>
            </a:pPr>
            <a:r>
              <a:rPr lang="en-GB" dirty="0">
                <a:solidFill>
                  <a:srgbClr val="E9506C"/>
                </a:solidFill>
                <a:latin typeface="+mn-lt"/>
              </a:rPr>
              <a:t>The first digit of the code is</a:t>
            </a:r>
          </a:p>
        </p:txBody>
      </p:sp>
      <p:grpSp>
        <p:nvGrpSpPr>
          <p:cNvPr id="64" name="Group 63">
            <a:extLst>
              <a:ext uri="{FF2B5EF4-FFF2-40B4-BE49-F238E27FC236}">
                <a16:creationId xmlns:a16="http://schemas.microsoft.com/office/drawing/2014/main" id="{E129F89B-3AB0-43B5-9EDB-EB416D63CAB6}"/>
              </a:ext>
            </a:extLst>
          </p:cNvPr>
          <p:cNvGrpSpPr/>
          <p:nvPr/>
        </p:nvGrpSpPr>
        <p:grpSpPr>
          <a:xfrm rot="21368262">
            <a:off x="1398268" y="2421557"/>
            <a:ext cx="764721" cy="576889"/>
            <a:chOff x="-2347545" y="2032931"/>
            <a:chExt cx="764721" cy="576889"/>
          </a:xfrm>
        </p:grpSpPr>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22D4E789-9932-4BA4-9FD9-5AA9D55AFF5A}"/>
                    </a:ext>
                  </a:extLst>
                </p:cNvPr>
                <p:cNvSpPr txBox="1"/>
                <p:nvPr/>
              </p:nvSpPr>
              <p:spPr>
                <a:xfrm>
                  <a:off x="-2347545" y="2032931"/>
                  <a:ext cx="209994" cy="573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sz="2000" b="1" i="1" smtClean="0">
                                <a:latin typeface="Cambria Math" panose="02040503050406030204" pitchFamily="18" charset="0"/>
                              </a:rPr>
                            </m:ctrlPr>
                          </m:fPr>
                          <m:num>
                            <m:r>
                              <m:rPr>
                                <m:nor/>
                              </m:rPr>
                              <a:rPr lang="en-GB" sz="2000" b="1" i="0" smtClean="0"/>
                              <m:t>1</m:t>
                            </m:r>
                          </m:num>
                          <m:den>
                            <m:r>
                              <m:rPr>
                                <m:nor/>
                              </m:rPr>
                              <a:rPr lang="en-GB" sz="2000" b="1" i="0" smtClean="0"/>
                              <m:t>2</m:t>
                            </m:r>
                          </m:den>
                        </m:f>
                      </m:oMath>
                    </m:oMathPara>
                  </a14:m>
                  <a:endParaRPr lang="en-GB" sz="2000" b="1" dirty="0"/>
                </a:p>
              </p:txBody>
            </p:sp>
          </mc:Choice>
          <mc:Fallback xmlns="">
            <p:sp>
              <p:nvSpPr>
                <p:cNvPr id="42" name="TextBox 41">
                  <a:extLst>
                    <a:ext uri="{FF2B5EF4-FFF2-40B4-BE49-F238E27FC236}">
                      <a16:creationId xmlns:a16="http://schemas.microsoft.com/office/drawing/2014/main" id="{22D4E789-9932-4BA4-9FD9-5AA9D55AFF5A}"/>
                    </a:ext>
                  </a:extLst>
                </p:cNvPr>
                <p:cNvSpPr txBox="1">
                  <a:spLocks noRot="1" noChangeAspect="1" noMove="1" noResize="1" noEditPoints="1" noAdjustHandles="1" noChangeArrowheads="1" noChangeShapeType="1" noTextEdit="1"/>
                </p:cNvSpPr>
                <p:nvPr/>
              </p:nvSpPr>
              <p:spPr>
                <a:xfrm>
                  <a:off x="-2347545" y="2032931"/>
                  <a:ext cx="209994" cy="573555"/>
                </a:xfrm>
                <a:prstGeom prst="rect">
                  <a:avLst/>
                </a:prstGeom>
                <a:blipFill>
                  <a:blip r:embed="rId1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DCD909F0-5B6E-4E14-A2F9-4780B02F0CEA}"/>
                    </a:ext>
                  </a:extLst>
                </p:cNvPr>
                <p:cNvSpPr txBox="1"/>
                <p:nvPr/>
              </p:nvSpPr>
              <p:spPr>
                <a:xfrm>
                  <a:off x="-1807244" y="2032931"/>
                  <a:ext cx="224420" cy="57688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sz="2000" b="1" i="1" smtClean="0">
                                <a:latin typeface="Cambria Math" panose="02040503050406030204" pitchFamily="18" charset="0"/>
                              </a:rPr>
                            </m:ctrlPr>
                          </m:fPr>
                          <m:num>
                            <m:r>
                              <m:rPr>
                                <m:nor/>
                              </m:rPr>
                              <a:rPr lang="en-GB" sz="2000" b="1" i="0" smtClean="0"/>
                              <m:t>4</m:t>
                            </m:r>
                          </m:num>
                          <m:den>
                            <m:r>
                              <m:rPr>
                                <m:nor/>
                              </m:rPr>
                              <a:rPr lang="en-GB" sz="2000" b="1" i="0" smtClean="0"/>
                              <m:t>8</m:t>
                            </m:r>
                          </m:den>
                        </m:f>
                      </m:oMath>
                    </m:oMathPara>
                  </a14:m>
                  <a:endParaRPr lang="en-GB" sz="2000" b="1" dirty="0"/>
                </a:p>
              </p:txBody>
            </p:sp>
          </mc:Choice>
          <mc:Fallback xmlns="">
            <p:sp>
              <p:nvSpPr>
                <p:cNvPr id="43" name="TextBox 42">
                  <a:extLst>
                    <a:ext uri="{FF2B5EF4-FFF2-40B4-BE49-F238E27FC236}">
                      <a16:creationId xmlns:a16="http://schemas.microsoft.com/office/drawing/2014/main" id="{DCD909F0-5B6E-4E14-A2F9-4780B02F0CEA}"/>
                    </a:ext>
                  </a:extLst>
                </p:cNvPr>
                <p:cNvSpPr txBox="1">
                  <a:spLocks noRot="1" noChangeAspect="1" noMove="1" noResize="1" noEditPoints="1" noAdjustHandles="1" noChangeArrowheads="1" noChangeShapeType="1" noTextEdit="1"/>
                </p:cNvSpPr>
                <p:nvPr/>
              </p:nvSpPr>
              <p:spPr>
                <a:xfrm>
                  <a:off x="-1807244" y="2032931"/>
                  <a:ext cx="224420" cy="576889"/>
                </a:xfrm>
                <a:prstGeom prst="rect">
                  <a:avLst/>
                </a:prstGeom>
                <a:blipFill>
                  <a:blip r:embed="rId1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B86B5850-9ACE-43E2-B1C7-6C4AF4B8E8E3}"/>
                    </a:ext>
                  </a:extLst>
                </p:cNvPr>
                <p:cNvSpPr txBox="1"/>
                <p:nvPr/>
              </p:nvSpPr>
              <p:spPr>
                <a:xfrm>
                  <a:off x="-2070613" y="2184549"/>
                  <a:ext cx="224420"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nor/>
                          </m:rPr>
                          <a:rPr lang="en-GB" sz="2000" b="1" i="0" smtClean="0"/>
                          <m:t>=</m:t>
                        </m:r>
                      </m:oMath>
                    </m:oMathPara>
                  </a14:m>
                  <a:endParaRPr lang="en-GB" sz="2000" b="1" dirty="0"/>
                </a:p>
              </p:txBody>
            </p:sp>
          </mc:Choice>
          <mc:Fallback xmlns="">
            <p:sp>
              <p:nvSpPr>
                <p:cNvPr id="44" name="TextBox 43">
                  <a:extLst>
                    <a:ext uri="{FF2B5EF4-FFF2-40B4-BE49-F238E27FC236}">
                      <a16:creationId xmlns:a16="http://schemas.microsoft.com/office/drawing/2014/main" id="{B86B5850-9ACE-43E2-B1C7-6C4AF4B8E8E3}"/>
                    </a:ext>
                  </a:extLst>
                </p:cNvPr>
                <p:cNvSpPr txBox="1">
                  <a:spLocks noRot="1" noChangeAspect="1" noMove="1" noResize="1" noEditPoints="1" noAdjustHandles="1" noChangeArrowheads="1" noChangeShapeType="1" noTextEdit="1"/>
                </p:cNvSpPr>
                <p:nvPr/>
              </p:nvSpPr>
              <p:spPr>
                <a:xfrm>
                  <a:off x="-2070613" y="2184549"/>
                  <a:ext cx="224420" cy="307777"/>
                </a:xfrm>
                <a:prstGeom prst="rect">
                  <a:avLst/>
                </a:prstGeom>
                <a:blipFill>
                  <a:blip r:embed="rId20"/>
                  <a:stretch>
                    <a:fillRect l="-9756" r="-12195" b="-1852"/>
                  </a:stretch>
                </a:blipFill>
              </p:spPr>
              <p:txBody>
                <a:bodyPr/>
                <a:lstStyle/>
                <a:p>
                  <a:r>
                    <a:rPr lang="en-GB">
                      <a:noFill/>
                    </a:rPr>
                    <a:t> </a:t>
                  </a:r>
                </a:p>
              </p:txBody>
            </p:sp>
          </mc:Fallback>
        </mc:AlternateContent>
      </p:grpSp>
      <p:grpSp>
        <p:nvGrpSpPr>
          <p:cNvPr id="65" name="Group 64">
            <a:extLst>
              <a:ext uri="{FF2B5EF4-FFF2-40B4-BE49-F238E27FC236}">
                <a16:creationId xmlns:a16="http://schemas.microsoft.com/office/drawing/2014/main" id="{DC0D53C6-D5BD-4CAD-8BAC-75F5596501F2}"/>
              </a:ext>
            </a:extLst>
          </p:cNvPr>
          <p:cNvGrpSpPr/>
          <p:nvPr/>
        </p:nvGrpSpPr>
        <p:grpSpPr>
          <a:xfrm rot="264460">
            <a:off x="2875244" y="2292402"/>
            <a:ext cx="783341" cy="580993"/>
            <a:chOff x="-969715" y="2032931"/>
            <a:chExt cx="783341" cy="580993"/>
          </a:xfrm>
        </p:grpSpPr>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6E972B5F-1E6D-4E55-9B38-F565AFCFD731}"/>
                    </a:ext>
                  </a:extLst>
                </p:cNvPr>
                <p:cNvSpPr txBox="1"/>
                <p:nvPr/>
              </p:nvSpPr>
              <p:spPr>
                <a:xfrm>
                  <a:off x="-969715" y="2032931"/>
                  <a:ext cx="209994" cy="5797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sz="2000" b="1" i="1" smtClean="0">
                                <a:latin typeface="Cambria Math" panose="02040503050406030204" pitchFamily="18" charset="0"/>
                              </a:rPr>
                            </m:ctrlPr>
                          </m:fPr>
                          <m:num>
                            <m:r>
                              <m:rPr>
                                <m:nor/>
                              </m:rPr>
                              <a:rPr lang="en-GB" sz="2000" b="1" i="0" smtClean="0"/>
                              <m:t>2</m:t>
                            </m:r>
                          </m:num>
                          <m:den>
                            <m:r>
                              <m:rPr>
                                <m:nor/>
                              </m:rPr>
                              <a:rPr lang="en-GB" sz="2000" b="1" i="0" smtClean="0"/>
                              <m:t>3</m:t>
                            </m:r>
                          </m:den>
                        </m:f>
                      </m:oMath>
                    </m:oMathPara>
                  </a14:m>
                  <a:endParaRPr lang="en-GB" sz="2000" b="1" dirty="0"/>
                </a:p>
              </p:txBody>
            </p:sp>
          </mc:Choice>
          <mc:Fallback xmlns="">
            <p:sp>
              <p:nvSpPr>
                <p:cNvPr id="45" name="TextBox 44">
                  <a:extLst>
                    <a:ext uri="{FF2B5EF4-FFF2-40B4-BE49-F238E27FC236}">
                      <a16:creationId xmlns:a16="http://schemas.microsoft.com/office/drawing/2014/main" id="{6E972B5F-1E6D-4E55-9B38-F565AFCFD731}"/>
                    </a:ext>
                  </a:extLst>
                </p:cNvPr>
                <p:cNvSpPr txBox="1">
                  <a:spLocks noRot="1" noChangeAspect="1" noMove="1" noResize="1" noEditPoints="1" noAdjustHandles="1" noChangeArrowheads="1" noChangeShapeType="1" noTextEdit="1"/>
                </p:cNvSpPr>
                <p:nvPr/>
              </p:nvSpPr>
              <p:spPr>
                <a:xfrm>
                  <a:off x="-969715" y="2032931"/>
                  <a:ext cx="209994" cy="579710"/>
                </a:xfrm>
                <a:prstGeom prst="rect">
                  <a:avLst/>
                </a:prstGeom>
                <a:blipFill>
                  <a:blip r:embed="rId2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C0A31D74-42FC-41BA-97CA-F4F64694FF43}"/>
                    </a:ext>
                  </a:extLst>
                </p:cNvPr>
                <p:cNvSpPr txBox="1"/>
                <p:nvPr/>
              </p:nvSpPr>
              <p:spPr>
                <a:xfrm>
                  <a:off x="-402780" y="2032931"/>
                  <a:ext cx="216406" cy="5809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sz="2000" b="1" i="1" smtClean="0">
                                <a:latin typeface="Cambria Math" panose="02040503050406030204" pitchFamily="18" charset="0"/>
                              </a:rPr>
                            </m:ctrlPr>
                          </m:fPr>
                          <m:num>
                            <m:r>
                              <m:rPr>
                                <m:nor/>
                              </m:rPr>
                              <a:rPr lang="en-GB" sz="2000" b="1" i="0" smtClean="0"/>
                              <m:t>6</m:t>
                            </m:r>
                          </m:num>
                          <m:den>
                            <m:r>
                              <m:rPr>
                                <m:nor/>
                              </m:rPr>
                              <a:rPr lang="en-GB" sz="2000" b="1" i="0" smtClean="0"/>
                              <m:t>9</m:t>
                            </m:r>
                          </m:den>
                        </m:f>
                      </m:oMath>
                    </m:oMathPara>
                  </a14:m>
                  <a:endParaRPr lang="en-GB" sz="2000" b="1" dirty="0"/>
                </a:p>
              </p:txBody>
            </p:sp>
          </mc:Choice>
          <mc:Fallback xmlns="">
            <p:sp>
              <p:nvSpPr>
                <p:cNvPr id="46" name="TextBox 45">
                  <a:extLst>
                    <a:ext uri="{FF2B5EF4-FFF2-40B4-BE49-F238E27FC236}">
                      <a16:creationId xmlns:a16="http://schemas.microsoft.com/office/drawing/2014/main" id="{C0A31D74-42FC-41BA-97CA-F4F64694FF43}"/>
                    </a:ext>
                  </a:extLst>
                </p:cNvPr>
                <p:cNvSpPr txBox="1">
                  <a:spLocks noRot="1" noChangeAspect="1" noMove="1" noResize="1" noEditPoints="1" noAdjustHandles="1" noChangeArrowheads="1" noChangeShapeType="1" noTextEdit="1"/>
                </p:cNvSpPr>
                <p:nvPr/>
              </p:nvSpPr>
              <p:spPr>
                <a:xfrm>
                  <a:off x="-402780" y="2032931"/>
                  <a:ext cx="216406" cy="580993"/>
                </a:xfrm>
                <a:prstGeom prst="rect">
                  <a:avLst/>
                </a:prstGeom>
                <a:blipFill>
                  <a:blip r:embed="rId2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F0DBB2F5-2CD9-4BBC-8B4A-261C9CD82B02}"/>
                    </a:ext>
                  </a:extLst>
                </p:cNvPr>
                <p:cNvSpPr txBox="1"/>
                <p:nvPr/>
              </p:nvSpPr>
              <p:spPr>
                <a:xfrm>
                  <a:off x="-683905" y="2184549"/>
                  <a:ext cx="224420"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nor/>
                          </m:rPr>
                          <a:rPr lang="en-GB" sz="2000" b="1" i="0" smtClean="0"/>
                          <m:t>=</m:t>
                        </m:r>
                      </m:oMath>
                    </m:oMathPara>
                  </a14:m>
                  <a:endParaRPr lang="en-GB" sz="2000" b="1" dirty="0"/>
                </a:p>
              </p:txBody>
            </p:sp>
          </mc:Choice>
          <mc:Fallback xmlns="">
            <p:sp>
              <p:nvSpPr>
                <p:cNvPr id="47" name="TextBox 46">
                  <a:extLst>
                    <a:ext uri="{FF2B5EF4-FFF2-40B4-BE49-F238E27FC236}">
                      <a16:creationId xmlns:a16="http://schemas.microsoft.com/office/drawing/2014/main" id="{F0DBB2F5-2CD9-4BBC-8B4A-261C9CD82B02}"/>
                    </a:ext>
                  </a:extLst>
                </p:cNvPr>
                <p:cNvSpPr txBox="1">
                  <a:spLocks noRot="1" noChangeAspect="1" noMove="1" noResize="1" noEditPoints="1" noAdjustHandles="1" noChangeArrowheads="1" noChangeShapeType="1" noTextEdit="1"/>
                </p:cNvSpPr>
                <p:nvPr/>
              </p:nvSpPr>
              <p:spPr>
                <a:xfrm>
                  <a:off x="-683905" y="2184549"/>
                  <a:ext cx="224420" cy="307777"/>
                </a:xfrm>
                <a:prstGeom prst="rect">
                  <a:avLst/>
                </a:prstGeom>
                <a:blipFill>
                  <a:blip r:embed="rId23"/>
                  <a:stretch>
                    <a:fillRect l="-11905" r="-7143" b="-1852"/>
                  </a:stretch>
                </a:blipFill>
              </p:spPr>
              <p:txBody>
                <a:bodyPr/>
                <a:lstStyle/>
                <a:p>
                  <a:r>
                    <a:rPr lang="en-GB">
                      <a:noFill/>
                    </a:rPr>
                    <a:t> </a:t>
                  </a:r>
                </a:p>
              </p:txBody>
            </p:sp>
          </mc:Fallback>
        </mc:AlternateContent>
      </p:grpSp>
      <p:grpSp>
        <p:nvGrpSpPr>
          <p:cNvPr id="67" name="Group 66">
            <a:extLst>
              <a:ext uri="{FF2B5EF4-FFF2-40B4-BE49-F238E27FC236}">
                <a16:creationId xmlns:a16="http://schemas.microsoft.com/office/drawing/2014/main" id="{50F8DF33-6956-449B-B793-E21544483981}"/>
              </a:ext>
            </a:extLst>
          </p:cNvPr>
          <p:cNvGrpSpPr/>
          <p:nvPr/>
        </p:nvGrpSpPr>
        <p:grpSpPr>
          <a:xfrm rot="21362786">
            <a:off x="1274465" y="3363143"/>
            <a:ext cx="906894" cy="579710"/>
            <a:chOff x="-2556737" y="2997549"/>
            <a:chExt cx="906894" cy="579710"/>
          </a:xfrm>
        </p:grpSpPr>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FF0B9F87-5F97-4D74-B7A2-E2A6A5D845FC}"/>
                    </a:ext>
                  </a:extLst>
                </p:cNvPr>
                <p:cNvSpPr txBox="1"/>
                <p:nvPr/>
              </p:nvSpPr>
              <p:spPr>
                <a:xfrm>
                  <a:off x="-2556737" y="2997549"/>
                  <a:ext cx="222817" cy="57765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sz="2000" b="1" i="1" smtClean="0">
                                <a:latin typeface="Cambria Math" panose="02040503050406030204" pitchFamily="18" charset="0"/>
                              </a:rPr>
                            </m:ctrlPr>
                          </m:fPr>
                          <m:num>
                            <m:r>
                              <m:rPr>
                                <m:nor/>
                              </m:rPr>
                              <a:rPr lang="en-GB" sz="2000" b="1" i="0" smtClean="0"/>
                              <m:t>3</m:t>
                            </m:r>
                          </m:num>
                          <m:den>
                            <m:r>
                              <m:rPr>
                                <m:nor/>
                              </m:rPr>
                              <a:rPr lang="en-GB" sz="2000" b="1" i="0" smtClean="0"/>
                              <m:t>4</m:t>
                            </m:r>
                          </m:den>
                        </m:f>
                      </m:oMath>
                    </m:oMathPara>
                  </a14:m>
                  <a:endParaRPr lang="en-GB" sz="2000" b="1" dirty="0"/>
                </a:p>
              </p:txBody>
            </p:sp>
          </mc:Choice>
          <mc:Fallback xmlns="">
            <p:sp>
              <p:nvSpPr>
                <p:cNvPr id="49" name="TextBox 48">
                  <a:extLst>
                    <a:ext uri="{FF2B5EF4-FFF2-40B4-BE49-F238E27FC236}">
                      <a16:creationId xmlns:a16="http://schemas.microsoft.com/office/drawing/2014/main" id="{FF0B9F87-5F97-4D74-B7A2-E2A6A5D845FC}"/>
                    </a:ext>
                  </a:extLst>
                </p:cNvPr>
                <p:cNvSpPr txBox="1">
                  <a:spLocks noRot="1" noChangeAspect="1" noMove="1" noResize="1" noEditPoints="1" noAdjustHandles="1" noChangeArrowheads="1" noChangeShapeType="1" noTextEdit="1"/>
                </p:cNvSpPr>
                <p:nvPr/>
              </p:nvSpPr>
              <p:spPr>
                <a:xfrm>
                  <a:off x="-2556737" y="2997549"/>
                  <a:ext cx="222817" cy="577659"/>
                </a:xfrm>
                <a:prstGeom prst="rect">
                  <a:avLst/>
                </a:prstGeom>
                <a:blipFill>
                  <a:blip r:embed="rId2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03D3AC69-A554-44CC-B31D-FC93348E57D7}"/>
                    </a:ext>
                  </a:extLst>
                </p:cNvPr>
                <p:cNvSpPr txBox="1"/>
                <p:nvPr/>
              </p:nvSpPr>
              <p:spPr>
                <a:xfrm>
                  <a:off x="-1972046" y="2997549"/>
                  <a:ext cx="322203" cy="57971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sz="2000" b="1" i="1" smtClean="0">
                                <a:latin typeface="Cambria Math" panose="02040503050406030204" pitchFamily="18" charset="0"/>
                              </a:rPr>
                            </m:ctrlPr>
                          </m:fPr>
                          <m:num>
                            <m:r>
                              <m:rPr>
                                <m:nor/>
                              </m:rPr>
                              <a:rPr lang="en-GB" sz="2000" b="1" i="0" smtClean="0"/>
                              <m:t>12</m:t>
                            </m:r>
                          </m:num>
                          <m:den>
                            <m:r>
                              <m:rPr>
                                <m:nor/>
                              </m:rPr>
                              <a:rPr lang="en-GB" sz="2000" b="1" i="0" smtClean="0"/>
                              <m:t>16</m:t>
                            </m:r>
                          </m:den>
                        </m:f>
                      </m:oMath>
                    </m:oMathPara>
                  </a14:m>
                  <a:endParaRPr lang="en-GB" sz="2000" b="1" dirty="0"/>
                </a:p>
              </p:txBody>
            </p:sp>
          </mc:Choice>
          <mc:Fallback xmlns="">
            <p:sp>
              <p:nvSpPr>
                <p:cNvPr id="50" name="TextBox 49">
                  <a:extLst>
                    <a:ext uri="{FF2B5EF4-FFF2-40B4-BE49-F238E27FC236}">
                      <a16:creationId xmlns:a16="http://schemas.microsoft.com/office/drawing/2014/main" id="{03D3AC69-A554-44CC-B31D-FC93348E57D7}"/>
                    </a:ext>
                  </a:extLst>
                </p:cNvPr>
                <p:cNvSpPr txBox="1">
                  <a:spLocks noRot="1" noChangeAspect="1" noMove="1" noResize="1" noEditPoints="1" noAdjustHandles="1" noChangeArrowheads="1" noChangeShapeType="1" noTextEdit="1"/>
                </p:cNvSpPr>
                <p:nvPr/>
              </p:nvSpPr>
              <p:spPr>
                <a:xfrm>
                  <a:off x="-1972046" y="2997549"/>
                  <a:ext cx="322203" cy="579710"/>
                </a:xfrm>
                <a:prstGeom prst="rect">
                  <a:avLst/>
                </a:prstGeom>
                <a:blipFill>
                  <a:blip r:embed="rId2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D1250F9F-1AA4-4CC3-8BAE-9244309A447B}"/>
                    </a:ext>
                  </a:extLst>
                </p:cNvPr>
                <p:cNvSpPr txBox="1"/>
                <p:nvPr/>
              </p:nvSpPr>
              <p:spPr>
                <a:xfrm>
                  <a:off x="-2262049" y="3149167"/>
                  <a:ext cx="224420"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nor/>
                          </m:rPr>
                          <a:rPr lang="en-GB" sz="2000" b="1" i="0" smtClean="0"/>
                          <m:t>=</m:t>
                        </m:r>
                      </m:oMath>
                    </m:oMathPara>
                  </a14:m>
                  <a:endParaRPr lang="en-GB" sz="2000" b="1" dirty="0"/>
                </a:p>
              </p:txBody>
            </p:sp>
          </mc:Choice>
          <mc:Fallback xmlns="">
            <p:sp>
              <p:nvSpPr>
                <p:cNvPr id="51" name="TextBox 50">
                  <a:extLst>
                    <a:ext uri="{FF2B5EF4-FFF2-40B4-BE49-F238E27FC236}">
                      <a16:creationId xmlns:a16="http://schemas.microsoft.com/office/drawing/2014/main" id="{D1250F9F-1AA4-4CC3-8BAE-9244309A447B}"/>
                    </a:ext>
                  </a:extLst>
                </p:cNvPr>
                <p:cNvSpPr txBox="1">
                  <a:spLocks noRot="1" noChangeAspect="1" noMove="1" noResize="1" noEditPoints="1" noAdjustHandles="1" noChangeArrowheads="1" noChangeShapeType="1" noTextEdit="1"/>
                </p:cNvSpPr>
                <p:nvPr/>
              </p:nvSpPr>
              <p:spPr>
                <a:xfrm>
                  <a:off x="-2262049" y="3149167"/>
                  <a:ext cx="224420" cy="307777"/>
                </a:xfrm>
                <a:prstGeom prst="rect">
                  <a:avLst/>
                </a:prstGeom>
                <a:blipFill>
                  <a:blip r:embed="rId26"/>
                  <a:stretch>
                    <a:fillRect l="-7143" r="-9524" b="-1852"/>
                  </a:stretch>
                </a:blipFill>
              </p:spPr>
              <p:txBody>
                <a:bodyPr/>
                <a:lstStyle/>
                <a:p>
                  <a:r>
                    <a:rPr lang="en-GB">
                      <a:noFill/>
                    </a:rPr>
                    <a:t> </a:t>
                  </a:r>
                </a:p>
              </p:txBody>
            </p:sp>
          </mc:Fallback>
        </mc:AlternateContent>
      </p:grpSp>
      <p:grpSp>
        <p:nvGrpSpPr>
          <p:cNvPr id="66" name="Group 65">
            <a:extLst>
              <a:ext uri="{FF2B5EF4-FFF2-40B4-BE49-F238E27FC236}">
                <a16:creationId xmlns:a16="http://schemas.microsoft.com/office/drawing/2014/main" id="{E002A378-E0A2-4DA1-BF5A-0D3DF4633D1E}"/>
              </a:ext>
            </a:extLst>
          </p:cNvPr>
          <p:cNvGrpSpPr/>
          <p:nvPr/>
        </p:nvGrpSpPr>
        <p:grpSpPr>
          <a:xfrm rot="347838">
            <a:off x="2769766" y="3188983"/>
            <a:ext cx="918856" cy="579710"/>
            <a:chOff x="-1187785" y="2997549"/>
            <a:chExt cx="918856" cy="579710"/>
          </a:xfrm>
        </p:grpSpPr>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084650D1-EE7D-4462-BBDF-D2713E82D5D7}"/>
                    </a:ext>
                  </a:extLst>
                </p:cNvPr>
                <p:cNvSpPr txBox="1"/>
                <p:nvPr/>
              </p:nvSpPr>
              <p:spPr>
                <a:xfrm>
                  <a:off x="-1187785" y="2997549"/>
                  <a:ext cx="211596" cy="5797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sz="2000" b="1" i="1" smtClean="0">
                                <a:latin typeface="Cambria Math" panose="02040503050406030204" pitchFamily="18" charset="0"/>
                              </a:rPr>
                            </m:ctrlPr>
                          </m:fPr>
                          <m:num>
                            <m:r>
                              <m:rPr>
                                <m:nor/>
                              </m:rPr>
                              <a:rPr lang="en-GB" sz="2000" b="1" i="0" smtClean="0"/>
                              <m:t>2</m:t>
                            </m:r>
                          </m:num>
                          <m:den>
                            <m:r>
                              <m:rPr>
                                <m:nor/>
                              </m:rPr>
                              <a:rPr lang="en-GB" sz="2000" b="1" i="0" smtClean="0"/>
                              <m:t>5</m:t>
                            </m:r>
                          </m:den>
                        </m:f>
                      </m:oMath>
                    </m:oMathPara>
                  </a14:m>
                  <a:endParaRPr lang="en-GB" sz="2000" b="1" dirty="0"/>
                </a:p>
              </p:txBody>
            </p:sp>
          </mc:Choice>
          <mc:Fallback xmlns="">
            <p:sp>
              <p:nvSpPr>
                <p:cNvPr id="52" name="TextBox 51">
                  <a:extLst>
                    <a:ext uri="{FF2B5EF4-FFF2-40B4-BE49-F238E27FC236}">
                      <a16:creationId xmlns:a16="http://schemas.microsoft.com/office/drawing/2014/main" id="{084650D1-EE7D-4462-BBDF-D2713E82D5D7}"/>
                    </a:ext>
                  </a:extLst>
                </p:cNvPr>
                <p:cNvSpPr txBox="1">
                  <a:spLocks noRot="1" noChangeAspect="1" noMove="1" noResize="1" noEditPoints="1" noAdjustHandles="1" noChangeArrowheads="1" noChangeShapeType="1" noTextEdit="1"/>
                </p:cNvSpPr>
                <p:nvPr/>
              </p:nvSpPr>
              <p:spPr>
                <a:xfrm>
                  <a:off x="-1187785" y="2997549"/>
                  <a:ext cx="211596" cy="579710"/>
                </a:xfrm>
                <a:prstGeom prst="rect">
                  <a:avLst/>
                </a:prstGeom>
                <a:blipFill>
                  <a:blip r:embed="rId2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46A1C6E7-ED50-4B93-A843-A9EF8DB52997}"/>
                    </a:ext>
                  </a:extLst>
                </p:cNvPr>
                <p:cNvSpPr txBox="1"/>
                <p:nvPr/>
              </p:nvSpPr>
              <p:spPr>
                <a:xfrm>
                  <a:off x="-611972" y="2997549"/>
                  <a:ext cx="343043" cy="57663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sz="2000" b="1" i="1" smtClean="0">
                                <a:latin typeface="Cambria Math" panose="02040503050406030204" pitchFamily="18" charset="0"/>
                              </a:rPr>
                            </m:ctrlPr>
                          </m:fPr>
                          <m:num>
                            <m:r>
                              <m:rPr>
                                <m:nor/>
                              </m:rPr>
                              <a:rPr lang="en-GB" sz="2000" b="1" i="0" smtClean="0"/>
                              <m:t>4</m:t>
                            </m:r>
                          </m:num>
                          <m:den>
                            <m:r>
                              <m:rPr>
                                <m:nor/>
                              </m:rPr>
                              <a:rPr lang="en-GB" sz="2000" b="1" i="0" smtClean="0"/>
                              <m:t>10</m:t>
                            </m:r>
                          </m:den>
                        </m:f>
                      </m:oMath>
                    </m:oMathPara>
                  </a14:m>
                  <a:endParaRPr lang="en-GB" sz="2000" b="1" dirty="0"/>
                </a:p>
              </p:txBody>
            </p:sp>
          </mc:Choice>
          <mc:Fallback xmlns="">
            <p:sp>
              <p:nvSpPr>
                <p:cNvPr id="53" name="TextBox 52">
                  <a:extLst>
                    <a:ext uri="{FF2B5EF4-FFF2-40B4-BE49-F238E27FC236}">
                      <a16:creationId xmlns:a16="http://schemas.microsoft.com/office/drawing/2014/main" id="{46A1C6E7-ED50-4B93-A843-A9EF8DB52997}"/>
                    </a:ext>
                  </a:extLst>
                </p:cNvPr>
                <p:cNvSpPr txBox="1">
                  <a:spLocks noRot="1" noChangeAspect="1" noMove="1" noResize="1" noEditPoints="1" noAdjustHandles="1" noChangeArrowheads="1" noChangeShapeType="1" noTextEdit="1"/>
                </p:cNvSpPr>
                <p:nvPr/>
              </p:nvSpPr>
              <p:spPr>
                <a:xfrm>
                  <a:off x="-611972" y="2997549"/>
                  <a:ext cx="343043" cy="576633"/>
                </a:xfrm>
                <a:prstGeom prst="rect">
                  <a:avLst/>
                </a:prstGeom>
                <a:blipFill>
                  <a:blip r:embed="rId2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FB956E9A-BC42-4C24-A983-9C4C185CB937}"/>
                    </a:ext>
                  </a:extLst>
                </p:cNvPr>
                <p:cNvSpPr txBox="1"/>
                <p:nvPr/>
              </p:nvSpPr>
              <p:spPr>
                <a:xfrm>
                  <a:off x="-893097" y="3149167"/>
                  <a:ext cx="224420"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nor/>
                          </m:rPr>
                          <a:rPr lang="en-GB" sz="2000" b="1" i="0" smtClean="0"/>
                          <m:t>=</m:t>
                        </m:r>
                      </m:oMath>
                    </m:oMathPara>
                  </a14:m>
                  <a:endParaRPr lang="en-GB" sz="2000" b="1" dirty="0"/>
                </a:p>
              </p:txBody>
            </p:sp>
          </mc:Choice>
          <mc:Fallback xmlns="">
            <p:sp>
              <p:nvSpPr>
                <p:cNvPr id="54" name="TextBox 53">
                  <a:extLst>
                    <a:ext uri="{FF2B5EF4-FFF2-40B4-BE49-F238E27FC236}">
                      <a16:creationId xmlns:a16="http://schemas.microsoft.com/office/drawing/2014/main" id="{FB956E9A-BC42-4C24-A983-9C4C185CB937}"/>
                    </a:ext>
                  </a:extLst>
                </p:cNvPr>
                <p:cNvSpPr txBox="1">
                  <a:spLocks noRot="1" noChangeAspect="1" noMove="1" noResize="1" noEditPoints="1" noAdjustHandles="1" noChangeArrowheads="1" noChangeShapeType="1" noTextEdit="1"/>
                </p:cNvSpPr>
                <p:nvPr/>
              </p:nvSpPr>
              <p:spPr>
                <a:xfrm>
                  <a:off x="-893097" y="3149167"/>
                  <a:ext cx="224420" cy="307777"/>
                </a:xfrm>
                <a:prstGeom prst="rect">
                  <a:avLst/>
                </a:prstGeom>
                <a:blipFill>
                  <a:blip r:embed="rId29"/>
                  <a:stretch>
                    <a:fillRect l="-11905" r="-9524"/>
                  </a:stretch>
                </a:blipFill>
              </p:spPr>
              <p:txBody>
                <a:bodyPr/>
                <a:lstStyle/>
                <a:p>
                  <a:r>
                    <a:rPr lang="en-GB">
                      <a:noFill/>
                    </a:rPr>
                    <a:t> </a:t>
                  </a:r>
                </a:p>
              </p:txBody>
            </p:sp>
          </mc:Fallback>
        </mc:AlternateContent>
      </p:grpSp>
      <p:grpSp>
        <p:nvGrpSpPr>
          <p:cNvPr id="68" name="Group 67">
            <a:extLst>
              <a:ext uri="{FF2B5EF4-FFF2-40B4-BE49-F238E27FC236}">
                <a16:creationId xmlns:a16="http://schemas.microsoft.com/office/drawing/2014/main" id="{315AF2A5-FBC9-4694-AC47-722B7B697442}"/>
              </a:ext>
            </a:extLst>
          </p:cNvPr>
          <p:cNvGrpSpPr/>
          <p:nvPr/>
        </p:nvGrpSpPr>
        <p:grpSpPr>
          <a:xfrm rot="21259754">
            <a:off x="1144572" y="4354051"/>
            <a:ext cx="874989" cy="603897"/>
            <a:chOff x="-2568266" y="3857618"/>
            <a:chExt cx="874989" cy="603897"/>
          </a:xfrm>
        </p:grpSpPr>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9743A3D0-C967-44DE-A773-A3C16BFA2C55}"/>
                    </a:ext>
                  </a:extLst>
                </p:cNvPr>
                <p:cNvSpPr txBox="1"/>
                <p:nvPr/>
              </p:nvSpPr>
              <p:spPr>
                <a:xfrm rot="128592">
                  <a:off x="-2568266" y="3857618"/>
                  <a:ext cx="216405" cy="57612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sz="2000" b="1" i="1" smtClean="0">
                                <a:latin typeface="Cambria Math" panose="02040503050406030204" pitchFamily="18" charset="0"/>
                              </a:rPr>
                            </m:ctrlPr>
                          </m:fPr>
                          <m:num>
                            <m:r>
                              <m:rPr>
                                <m:nor/>
                              </m:rPr>
                              <a:rPr lang="en-GB" sz="2000" b="1" i="0" smtClean="0"/>
                              <m:t>1</m:t>
                            </m:r>
                          </m:num>
                          <m:den>
                            <m:r>
                              <m:rPr>
                                <m:nor/>
                              </m:rPr>
                              <a:rPr lang="en-GB" sz="2000" b="1" i="0" smtClean="0"/>
                              <m:t>6</m:t>
                            </m:r>
                          </m:den>
                        </m:f>
                      </m:oMath>
                    </m:oMathPara>
                  </a14:m>
                  <a:endParaRPr lang="en-GB" sz="2000" b="1" dirty="0"/>
                </a:p>
              </p:txBody>
            </p:sp>
          </mc:Choice>
          <mc:Fallback xmlns="">
            <p:sp>
              <p:nvSpPr>
                <p:cNvPr id="56" name="TextBox 55">
                  <a:extLst>
                    <a:ext uri="{FF2B5EF4-FFF2-40B4-BE49-F238E27FC236}">
                      <a16:creationId xmlns:a16="http://schemas.microsoft.com/office/drawing/2014/main" id="{9743A3D0-C967-44DE-A773-A3C16BFA2C55}"/>
                    </a:ext>
                  </a:extLst>
                </p:cNvPr>
                <p:cNvSpPr txBox="1">
                  <a:spLocks noRot="1" noChangeAspect="1" noMove="1" noResize="1" noEditPoints="1" noAdjustHandles="1" noChangeArrowheads="1" noChangeShapeType="1" noTextEdit="1"/>
                </p:cNvSpPr>
                <p:nvPr/>
              </p:nvSpPr>
              <p:spPr>
                <a:xfrm rot="128592">
                  <a:off x="-2568266" y="3857618"/>
                  <a:ext cx="216405" cy="576120"/>
                </a:xfrm>
                <a:prstGeom prst="rect">
                  <a:avLst/>
                </a:prstGeom>
                <a:blipFill>
                  <a:blip r:embed="rId3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6AC048D4-6487-43E8-8987-3EE821A58E0D}"/>
                    </a:ext>
                  </a:extLst>
                </p:cNvPr>
                <p:cNvSpPr txBox="1"/>
                <p:nvPr/>
              </p:nvSpPr>
              <p:spPr>
                <a:xfrm rot="128592">
                  <a:off x="-2009068" y="3883856"/>
                  <a:ext cx="315791" cy="57765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sz="2000" b="1" i="1" smtClean="0">
                                <a:latin typeface="Cambria Math" panose="02040503050406030204" pitchFamily="18" charset="0"/>
                              </a:rPr>
                            </m:ctrlPr>
                          </m:fPr>
                          <m:num>
                            <m:r>
                              <m:rPr>
                                <m:nor/>
                              </m:rPr>
                              <a:rPr lang="en-GB" sz="2000" b="1" i="0" smtClean="0"/>
                              <m:t>2</m:t>
                            </m:r>
                          </m:num>
                          <m:den>
                            <m:r>
                              <m:rPr>
                                <m:nor/>
                              </m:rPr>
                              <a:rPr lang="en-GB" sz="2000" b="1" i="0" smtClean="0"/>
                              <m:t>12</m:t>
                            </m:r>
                          </m:den>
                        </m:f>
                      </m:oMath>
                    </m:oMathPara>
                  </a14:m>
                  <a:endParaRPr lang="en-GB" sz="2000" b="1" dirty="0"/>
                </a:p>
              </p:txBody>
            </p:sp>
          </mc:Choice>
          <mc:Fallback xmlns="">
            <p:sp>
              <p:nvSpPr>
                <p:cNvPr id="57" name="TextBox 56">
                  <a:extLst>
                    <a:ext uri="{FF2B5EF4-FFF2-40B4-BE49-F238E27FC236}">
                      <a16:creationId xmlns:a16="http://schemas.microsoft.com/office/drawing/2014/main" id="{6AC048D4-6487-43E8-8987-3EE821A58E0D}"/>
                    </a:ext>
                  </a:extLst>
                </p:cNvPr>
                <p:cNvSpPr txBox="1">
                  <a:spLocks noRot="1" noChangeAspect="1" noMove="1" noResize="1" noEditPoints="1" noAdjustHandles="1" noChangeArrowheads="1" noChangeShapeType="1" noTextEdit="1"/>
                </p:cNvSpPr>
                <p:nvPr/>
              </p:nvSpPr>
              <p:spPr>
                <a:xfrm rot="128592">
                  <a:off x="-2009068" y="3883856"/>
                  <a:ext cx="315791" cy="577659"/>
                </a:xfrm>
                <a:prstGeom prst="rect">
                  <a:avLst/>
                </a:prstGeom>
                <a:blipFill>
                  <a:blip r:embed="rId3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2F375D49-EC09-48CF-8B16-22BA5EEF1930}"/>
                    </a:ext>
                  </a:extLst>
                </p:cNvPr>
                <p:cNvSpPr txBox="1"/>
                <p:nvPr/>
              </p:nvSpPr>
              <p:spPr>
                <a:xfrm rot="128592">
                  <a:off x="-2282256" y="4035526"/>
                  <a:ext cx="224420"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nor/>
                          </m:rPr>
                          <a:rPr lang="en-GB" sz="2000" b="1" i="0" smtClean="0"/>
                          <m:t>=</m:t>
                        </m:r>
                      </m:oMath>
                    </m:oMathPara>
                  </a14:m>
                  <a:endParaRPr lang="en-GB" sz="2000" b="1" dirty="0"/>
                </a:p>
              </p:txBody>
            </p:sp>
          </mc:Choice>
          <mc:Fallback xmlns="">
            <p:sp>
              <p:nvSpPr>
                <p:cNvPr id="58" name="TextBox 57">
                  <a:extLst>
                    <a:ext uri="{FF2B5EF4-FFF2-40B4-BE49-F238E27FC236}">
                      <a16:creationId xmlns:a16="http://schemas.microsoft.com/office/drawing/2014/main" id="{2F375D49-EC09-48CF-8B16-22BA5EEF1930}"/>
                    </a:ext>
                  </a:extLst>
                </p:cNvPr>
                <p:cNvSpPr txBox="1">
                  <a:spLocks noRot="1" noChangeAspect="1" noMove="1" noResize="1" noEditPoints="1" noAdjustHandles="1" noChangeArrowheads="1" noChangeShapeType="1" noTextEdit="1"/>
                </p:cNvSpPr>
                <p:nvPr/>
              </p:nvSpPr>
              <p:spPr>
                <a:xfrm rot="128592">
                  <a:off x="-2282256" y="4035526"/>
                  <a:ext cx="224420" cy="307777"/>
                </a:xfrm>
                <a:prstGeom prst="rect">
                  <a:avLst/>
                </a:prstGeom>
                <a:blipFill>
                  <a:blip r:embed="rId32"/>
                  <a:stretch>
                    <a:fillRect l="-7317" r="-12195"/>
                  </a:stretch>
                </a:blipFill>
              </p:spPr>
              <p:txBody>
                <a:bodyPr/>
                <a:lstStyle/>
                <a:p>
                  <a:r>
                    <a:rPr lang="en-GB">
                      <a:noFill/>
                    </a:rPr>
                    <a:t> </a:t>
                  </a:r>
                </a:p>
              </p:txBody>
            </p:sp>
          </mc:Fallback>
        </mc:AlternateContent>
      </p:grpSp>
      <p:grpSp>
        <p:nvGrpSpPr>
          <p:cNvPr id="69" name="Group 68">
            <a:extLst>
              <a:ext uri="{FF2B5EF4-FFF2-40B4-BE49-F238E27FC236}">
                <a16:creationId xmlns:a16="http://schemas.microsoft.com/office/drawing/2014/main" id="{9D3DBF0F-FF7B-4321-829A-6CCB4A473D4D}"/>
              </a:ext>
            </a:extLst>
          </p:cNvPr>
          <p:cNvGrpSpPr/>
          <p:nvPr/>
        </p:nvGrpSpPr>
        <p:grpSpPr>
          <a:xfrm rot="292191">
            <a:off x="2732370" y="4178578"/>
            <a:ext cx="873335" cy="607006"/>
            <a:chOff x="-1271309" y="3905910"/>
            <a:chExt cx="873335" cy="607006"/>
          </a:xfrm>
        </p:grpSpPr>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9C87F66F-603D-42F8-A8E4-18F31607B3A9}"/>
                    </a:ext>
                  </a:extLst>
                </p:cNvPr>
                <p:cNvSpPr txBox="1"/>
                <p:nvPr/>
              </p:nvSpPr>
              <p:spPr>
                <a:xfrm rot="128592">
                  <a:off x="-1271309" y="3905910"/>
                  <a:ext cx="224420" cy="5797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sz="2000" b="1" i="1" smtClean="0">
                                <a:latin typeface="Cambria Math" panose="02040503050406030204" pitchFamily="18" charset="0"/>
                              </a:rPr>
                            </m:ctrlPr>
                          </m:fPr>
                          <m:num>
                            <m:r>
                              <m:rPr>
                                <m:nor/>
                              </m:rPr>
                              <a:rPr lang="en-GB" sz="2000" b="1" i="0" smtClean="0"/>
                              <m:t>3</m:t>
                            </m:r>
                          </m:num>
                          <m:den>
                            <m:r>
                              <m:rPr>
                                <m:nor/>
                              </m:rPr>
                              <a:rPr lang="en-GB" sz="2000" b="1" i="0" smtClean="0"/>
                              <m:t>8</m:t>
                            </m:r>
                          </m:den>
                        </m:f>
                      </m:oMath>
                    </m:oMathPara>
                  </a14:m>
                  <a:endParaRPr lang="en-GB" sz="2000" b="1" dirty="0"/>
                </a:p>
              </p:txBody>
            </p:sp>
          </mc:Choice>
          <mc:Fallback xmlns="">
            <p:sp>
              <p:nvSpPr>
                <p:cNvPr id="59" name="TextBox 58">
                  <a:extLst>
                    <a:ext uri="{FF2B5EF4-FFF2-40B4-BE49-F238E27FC236}">
                      <a16:creationId xmlns:a16="http://schemas.microsoft.com/office/drawing/2014/main" id="{9C87F66F-603D-42F8-A8E4-18F31607B3A9}"/>
                    </a:ext>
                  </a:extLst>
                </p:cNvPr>
                <p:cNvSpPr txBox="1">
                  <a:spLocks noRot="1" noChangeAspect="1" noMove="1" noResize="1" noEditPoints="1" noAdjustHandles="1" noChangeArrowheads="1" noChangeShapeType="1" noTextEdit="1"/>
                </p:cNvSpPr>
                <p:nvPr/>
              </p:nvSpPr>
              <p:spPr>
                <a:xfrm rot="128592">
                  <a:off x="-1271309" y="3905910"/>
                  <a:ext cx="224420" cy="579710"/>
                </a:xfrm>
                <a:prstGeom prst="rect">
                  <a:avLst/>
                </a:prstGeom>
                <a:blipFill>
                  <a:blip r:embed="rId3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A2F3E367-5521-4045-A80E-1F1D969B4E5C}"/>
                    </a:ext>
                  </a:extLst>
                </p:cNvPr>
                <p:cNvSpPr txBox="1"/>
                <p:nvPr/>
              </p:nvSpPr>
              <p:spPr>
                <a:xfrm rot="128592">
                  <a:off x="-720177" y="3932180"/>
                  <a:ext cx="322203" cy="58073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sz="2000" b="1" i="1" smtClean="0">
                                <a:latin typeface="Cambria Math" panose="02040503050406030204" pitchFamily="18" charset="0"/>
                              </a:rPr>
                            </m:ctrlPr>
                          </m:fPr>
                          <m:num>
                            <m:r>
                              <m:rPr>
                                <m:nor/>
                              </m:rPr>
                              <a:rPr lang="en-GB" sz="2000" b="1" i="0" smtClean="0"/>
                              <m:t>6</m:t>
                            </m:r>
                          </m:num>
                          <m:den>
                            <m:r>
                              <m:rPr>
                                <m:nor/>
                              </m:rPr>
                              <a:rPr lang="en-GB" sz="2000" b="1" i="0" smtClean="0"/>
                              <m:t>16</m:t>
                            </m:r>
                          </m:den>
                        </m:f>
                      </m:oMath>
                    </m:oMathPara>
                  </a14:m>
                  <a:endParaRPr lang="en-GB" sz="2000" b="1" dirty="0"/>
                </a:p>
              </p:txBody>
            </p:sp>
          </mc:Choice>
          <mc:Fallback xmlns="">
            <p:sp>
              <p:nvSpPr>
                <p:cNvPr id="60" name="TextBox 59">
                  <a:extLst>
                    <a:ext uri="{FF2B5EF4-FFF2-40B4-BE49-F238E27FC236}">
                      <a16:creationId xmlns:a16="http://schemas.microsoft.com/office/drawing/2014/main" id="{A2F3E367-5521-4045-A80E-1F1D969B4E5C}"/>
                    </a:ext>
                  </a:extLst>
                </p:cNvPr>
                <p:cNvSpPr txBox="1">
                  <a:spLocks noRot="1" noChangeAspect="1" noMove="1" noResize="1" noEditPoints="1" noAdjustHandles="1" noChangeArrowheads="1" noChangeShapeType="1" noTextEdit="1"/>
                </p:cNvSpPr>
                <p:nvPr/>
              </p:nvSpPr>
              <p:spPr>
                <a:xfrm rot="128592">
                  <a:off x="-720177" y="3932180"/>
                  <a:ext cx="322203" cy="580736"/>
                </a:xfrm>
                <a:prstGeom prst="rect">
                  <a:avLst/>
                </a:prstGeom>
                <a:blipFill>
                  <a:blip r:embed="rId3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7E3DF2FC-EE65-487C-AAB0-C340E807932B}"/>
                    </a:ext>
                  </a:extLst>
                </p:cNvPr>
                <p:cNvSpPr txBox="1"/>
                <p:nvPr/>
              </p:nvSpPr>
              <p:spPr>
                <a:xfrm rot="128592">
                  <a:off x="-985231" y="4083733"/>
                  <a:ext cx="224420"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nor/>
                          </m:rPr>
                          <a:rPr lang="en-GB" sz="2000" b="1" i="0" smtClean="0"/>
                          <m:t>=</m:t>
                        </m:r>
                      </m:oMath>
                    </m:oMathPara>
                  </a14:m>
                  <a:endParaRPr lang="en-GB" sz="2000" b="1" dirty="0"/>
                </a:p>
              </p:txBody>
            </p:sp>
          </mc:Choice>
          <mc:Fallback xmlns="">
            <p:sp>
              <p:nvSpPr>
                <p:cNvPr id="61" name="TextBox 60">
                  <a:extLst>
                    <a:ext uri="{FF2B5EF4-FFF2-40B4-BE49-F238E27FC236}">
                      <a16:creationId xmlns:a16="http://schemas.microsoft.com/office/drawing/2014/main" id="{7E3DF2FC-EE65-487C-AAB0-C340E807932B}"/>
                    </a:ext>
                  </a:extLst>
                </p:cNvPr>
                <p:cNvSpPr txBox="1">
                  <a:spLocks noRot="1" noChangeAspect="1" noMove="1" noResize="1" noEditPoints="1" noAdjustHandles="1" noChangeArrowheads="1" noChangeShapeType="1" noTextEdit="1"/>
                </p:cNvSpPr>
                <p:nvPr/>
              </p:nvSpPr>
              <p:spPr>
                <a:xfrm rot="128592">
                  <a:off x="-985231" y="4083733"/>
                  <a:ext cx="224420" cy="307777"/>
                </a:xfrm>
                <a:prstGeom prst="rect">
                  <a:avLst/>
                </a:prstGeom>
                <a:blipFill>
                  <a:blip r:embed="rId35"/>
                  <a:stretch>
                    <a:fillRect l="-9091" r="-6818" b="-1818"/>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A09051C5-4651-4BAE-9DFC-3B987B89C1CE}"/>
                  </a:ext>
                </a:extLst>
              </p:cNvPr>
              <p:cNvSpPr txBox="1"/>
              <p:nvPr/>
            </p:nvSpPr>
            <p:spPr>
              <a:xfrm rot="246327">
                <a:off x="2128106" y="4896114"/>
                <a:ext cx="480901" cy="81118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sz="2800" b="1" i="1" smtClean="0">
                              <a:latin typeface="Cambria Math" panose="02040503050406030204" pitchFamily="18" charset="0"/>
                            </a:rPr>
                          </m:ctrlPr>
                        </m:fPr>
                        <m:num>
                          <m:r>
                            <m:rPr>
                              <m:nor/>
                            </m:rPr>
                            <a:rPr lang="en-GB" sz="2800" b="1" i="0" smtClean="0"/>
                            <m:t>3</m:t>
                          </m:r>
                        </m:num>
                        <m:den>
                          <m:r>
                            <m:rPr>
                              <m:nor/>
                            </m:rPr>
                            <a:rPr lang="en-GB" sz="2800" b="1" i="0" smtClean="0"/>
                            <m:t>10</m:t>
                          </m:r>
                        </m:den>
                      </m:f>
                    </m:oMath>
                  </m:oMathPara>
                </a14:m>
                <a:endParaRPr lang="en-GB" sz="2000" b="1" dirty="0"/>
              </a:p>
            </p:txBody>
          </p:sp>
        </mc:Choice>
        <mc:Fallback xmlns="">
          <p:sp>
            <p:nvSpPr>
              <p:cNvPr id="62" name="TextBox 61">
                <a:extLst>
                  <a:ext uri="{FF2B5EF4-FFF2-40B4-BE49-F238E27FC236}">
                    <a16:creationId xmlns:a16="http://schemas.microsoft.com/office/drawing/2014/main" id="{A09051C5-4651-4BAE-9DFC-3B987B89C1CE}"/>
                  </a:ext>
                </a:extLst>
              </p:cNvPr>
              <p:cNvSpPr txBox="1">
                <a:spLocks noRot="1" noChangeAspect="1" noMove="1" noResize="1" noEditPoints="1" noAdjustHandles="1" noChangeArrowheads="1" noChangeShapeType="1" noTextEdit="1"/>
              </p:cNvSpPr>
              <p:nvPr/>
            </p:nvSpPr>
            <p:spPr>
              <a:xfrm rot="246327">
                <a:off x="2128106" y="4896114"/>
                <a:ext cx="480901" cy="811184"/>
              </a:xfrm>
              <a:prstGeom prst="rect">
                <a:avLst/>
              </a:prstGeom>
              <a:blipFill>
                <a:blip r:embed="rId36"/>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21085983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childTnLst>
                          </p:cTn>
                        </p:par>
                        <p:par>
                          <p:cTn id="8" fill="hold">
                            <p:stCondLst>
                              <p:cond delay="500"/>
                            </p:stCondLst>
                            <p:childTnLst>
                              <p:par>
                                <p:cTn id="9" presetID="21" presetClass="exit" presetSubtype="1" fill="hold" nodeType="afterEffect">
                                  <p:stCondLst>
                                    <p:cond delay="0"/>
                                  </p:stCondLst>
                                  <p:childTnLst>
                                    <p:animEffect transition="out" filter="wheel(1)">
                                      <p:cBhvr>
                                        <p:cTn id="10" dur="2000"/>
                                        <p:tgtEl>
                                          <p:spTgt spid="63"/>
                                        </p:tgtEl>
                                      </p:cBhvr>
                                    </p:animEffect>
                                    <p:set>
                                      <p:cBhvr>
                                        <p:cTn id="11" dur="1" fill="hold">
                                          <p:stCondLst>
                                            <p:cond delay="1999"/>
                                          </p:stCondLst>
                                        </p:cTn>
                                        <p:tgtEl>
                                          <p:spTgt spid="63"/>
                                        </p:tgtEl>
                                        <p:attrNameLst>
                                          <p:attrName>style.visibility</p:attrName>
                                        </p:attrNameLst>
                                      </p:cBhvr>
                                      <p:to>
                                        <p:strVal val="hidden"/>
                                      </p:to>
                                    </p:se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64"/>
                                        </p:tgtEl>
                                        <p:attrNameLst>
                                          <p:attrName>style.visibility</p:attrName>
                                        </p:attrNameLst>
                                      </p:cBhvr>
                                      <p:to>
                                        <p:strVal val="visible"/>
                                      </p:to>
                                    </p:set>
                                    <p:animEffect transition="in" filter="fade">
                                      <p:cBhvr>
                                        <p:cTn id="15" dur="250"/>
                                        <p:tgtEl>
                                          <p:spTgt spid="64"/>
                                        </p:tgtEl>
                                      </p:cBhvr>
                                    </p:animEffect>
                                  </p:childTnLst>
                                </p:cTn>
                              </p:par>
                            </p:childTnLst>
                          </p:cTn>
                        </p:par>
                        <p:par>
                          <p:cTn id="16" fill="hold">
                            <p:stCondLst>
                              <p:cond delay="2750"/>
                            </p:stCondLst>
                            <p:childTnLst>
                              <p:par>
                                <p:cTn id="17" presetID="10" presetClass="entr" presetSubtype="0" fill="hold" nodeType="afterEffect">
                                  <p:stCondLst>
                                    <p:cond delay="0"/>
                                  </p:stCondLst>
                                  <p:childTnLst>
                                    <p:set>
                                      <p:cBhvr>
                                        <p:cTn id="18" dur="1" fill="hold">
                                          <p:stCondLst>
                                            <p:cond delay="0"/>
                                          </p:stCondLst>
                                        </p:cTn>
                                        <p:tgtEl>
                                          <p:spTgt spid="65"/>
                                        </p:tgtEl>
                                        <p:attrNameLst>
                                          <p:attrName>style.visibility</p:attrName>
                                        </p:attrNameLst>
                                      </p:cBhvr>
                                      <p:to>
                                        <p:strVal val="visible"/>
                                      </p:to>
                                    </p:set>
                                    <p:animEffect transition="in" filter="fade">
                                      <p:cBhvr>
                                        <p:cTn id="19" dur="250"/>
                                        <p:tgtEl>
                                          <p:spTgt spid="65"/>
                                        </p:tgtEl>
                                      </p:cBhvr>
                                    </p:animEffec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67"/>
                                        </p:tgtEl>
                                        <p:attrNameLst>
                                          <p:attrName>style.visibility</p:attrName>
                                        </p:attrNameLst>
                                      </p:cBhvr>
                                      <p:to>
                                        <p:strVal val="visible"/>
                                      </p:to>
                                    </p:set>
                                    <p:animEffect transition="in" filter="fade">
                                      <p:cBhvr>
                                        <p:cTn id="23" dur="250"/>
                                        <p:tgtEl>
                                          <p:spTgt spid="67"/>
                                        </p:tgtEl>
                                      </p:cBhvr>
                                    </p:animEffect>
                                  </p:childTnLst>
                                </p:cTn>
                              </p:par>
                            </p:childTnLst>
                          </p:cTn>
                        </p:par>
                        <p:par>
                          <p:cTn id="24" fill="hold">
                            <p:stCondLst>
                              <p:cond delay="3250"/>
                            </p:stCondLst>
                            <p:childTnLst>
                              <p:par>
                                <p:cTn id="25" presetID="10" presetClass="entr" presetSubtype="0" fill="hold" nodeType="after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fade">
                                      <p:cBhvr>
                                        <p:cTn id="27" dur="250"/>
                                        <p:tgtEl>
                                          <p:spTgt spid="66"/>
                                        </p:tgtEl>
                                      </p:cBhvr>
                                    </p:animEffect>
                                  </p:childTnLst>
                                </p:cTn>
                              </p:par>
                            </p:childTnLst>
                          </p:cTn>
                        </p:par>
                        <p:par>
                          <p:cTn id="28" fill="hold">
                            <p:stCondLst>
                              <p:cond delay="3500"/>
                            </p:stCondLst>
                            <p:childTnLst>
                              <p:par>
                                <p:cTn id="29" presetID="10" presetClass="entr" presetSubtype="0" fill="hold" nodeType="afterEffect">
                                  <p:stCondLst>
                                    <p:cond delay="250"/>
                                  </p:stCondLst>
                                  <p:childTnLst>
                                    <p:set>
                                      <p:cBhvr>
                                        <p:cTn id="30" dur="1" fill="hold">
                                          <p:stCondLst>
                                            <p:cond delay="0"/>
                                          </p:stCondLst>
                                        </p:cTn>
                                        <p:tgtEl>
                                          <p:spTgt spid="68"/>
                                        </p:tgtEl>
                                        <p:attrNameLst>
                                          <p:attrName>style.visibility</p:attrName>
                                        </p:attrNameLst>
                                      </p:cBhvr>
                                      <p:to>
                                        <p:strVal val="visible"/>
                                      </p:to>
                                    </p:set>
                                    <p:animEffect transition="in" filter="fade">
                                      <p:cBhvr>
                                        <p:cTn id="31" dur="250"/>
                                        <p:tgtEl>
                                          <p:spTgt spid="68"/>
                                        </p:tgtEl>
                                      </p:cBhvr>
                                    </p:animEffect>
                                  </p:childTnLst>
                                </p:cTn>
                              </p:par>
                            </p:childTnLst>
                          </p:cTn>
                        </p:par>
                        <p:par>
                          <p:cTn id="32" fill="hold">
                            <p:stCondLst>
                              <p:cond delay="4000"/>
                            </p:stCondLst>
                            <p:childTnLst>
                              <p:par>
                                <p:cTn id="33" presetID="10" presetClass="entr" presetSubtype="0" fill="hold" nodeType="afterEffect">
                                  <p:stCondLst>
                                    <p:cond delay="250"/>
                                  </p:stCondLst>
                                  <p:childTnLst>
                                    <p:set>
                                      <p:cBhvr>
                                        <p:cTn id="34" dur="1" fill="hold">
                                          <p:stCondLst>
                                            <p:cond delay="0"/>
                                          </p:stCondLst>
                                        </p:cTn>
                                        <p:tgtEl>
                                          <p:spTgt spid="69"/>
                                        </p:tgtEl>
                                        <p:attrNameLst>
                                          <p:attrName>style.visibility</p:attrName>
                                        </p:attrNameLst>
                                      </p:cBhvr>
                                      <p:to>
                                        <p:strVal val="visible"/>
                                      </p:to>
                                    </p:set>
                                    <p:animEffect transition="in" filter="fade">
                                      <p:cBhvr>
                                        <p:cTn id="35" dur="250"/>
                                        <p:tgtEl>
                                          <p:spTgt spid="69"/>
                                        </p:tgtEl>
                                      </p:cBhvr>
                                    </p:animEffect>
                                  </p:childTnLst>
                                </p:cTn>
                              </p:par>
                            </p:childTnLst>
                          </p:cTn>
                        </p:par>
                        <p:par>
                          <p:cTn id="36" fill="hold">
                            <p:stCondLst>
                              <p:cond delay="4500"/>
                            </p:stCondLst>
                            <p:childTnLst>
                              <p:par>
                                <p:cTn id="37" presetID="10" presetClass="entr" presetSubtype="0" fill="hold" grpId="0" nodeType="afterEffect">
                                  <p:stCondLst>
                                    <p:cond delay="0"/>
                                  </p:stCondLst>
                                  <p:childTnLst>
                                    <p:set>
                                      <p:cBhvr>
                                        <p:cTn id="38" dur="1" fill="hold">
                                          <p:stCondLst>
                                            <p:cond delay="0"/>
                                          </p:stCondLst>
                                        </p:cTn>
                                        <p:tgtEl>
                                          <p:spTgt spid="62"/>
                                        </p:tgtEl>
                                        <p:attrNameLst>
                                          <p:attrName>style.visibility</p:attrName>
                                        </p:attrNameLst>
                                      </p:cBhvr>
                                      <p:to>
                                        <p:strVal val="visible"/>
                                      </p:to>
                                    </p:set>
                                    <p:animEffect transition="in" filter="fade">
                                      <p:cBhvr>
                                        <p:cTn id="39" dur="750"/>
                                        <p:tgtEl>
                                          <p:spTgt spid="62"/>
                                        </p:tgtEl>
                                      </p:cBhvr>
                                    </p:animEffect>
                                  </p:childTnLst>
                                </p:cTn>
                              </p:par>
                            </p:childTnLst>
                          </p:cTn>
                        </p:par>
                        <p:par>
                          <p:cTn id="40" fill="hold">
                            <p:stCondLst>
                              <p:cond delay="5250"/>
                            </p:stCondLst>
                            <p:childTnLst>
                              <p:par>
                                <p:cTn id="41" presetID="10" presetClass="entr" presetSubtype="0" fill="hold" grpId="0"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1000"/>
                                        <p:tgtEl>
                                          <p:spTgt spid="8"/>
                                        </p:tgtEl>
                                      </p:cBhvr>
                                    </p:animEffect>
                                  </p:childTnLst>
                                </p:cTn>
                              </p:par>
                            </p:childTnLst>
                          </p:cTn>
                        </p:par>
                        <p:par>
                          <p:cTn id="44" fill="hold">
                            <p:stCondLst>
                              <p:cond delay="6250"/>
                            </p:stCondLst>
                            <p:childTnLst>
                              <p:par>
                                <p:cTn id="45" presetID="10" presetClass="entr" presetSubtype="0" fill="hold" grpId="0" nodeType="after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1000"/>
                                        <p:tgtEl>
                                          <p:spTgt spid="11"/>
                                        </p:tgtEl>
                                      </p:cBhvr>
                                    </p:animEffect>
                                  </p:childTnLst>
                                </p:cTn>
                              </p:par>
                            </p:childTnLst>
                          </p:cTn>
                        </p:par>
                        <p:par>
                          <p:cTn id="48" fill="hold">
                            <p:stCondLst>
                              <p:cond delay="7250"/>
                            </p:stCondLst>
                            <p:childTnLst>
                              <p:par>
                                <p:cTn id="49" presetID="1" presetClass="entr" presetSubtype="0" fill="hold" grpId="0" nodeType="afterEffect" nodePh="1">
                                  <p:stCondLst>
                                    <p:cond delay="0"/>
                                  </p:stCondLst>
                                  <p:endCondLst>
                                    <p:cond evt="begin" delay="0">
                                      <p:tn val="49"/>
                                    </p:cond>
                                  </p:endCondLst>
                                  <p:childTnLst>
                                    <p:set>
                                      <p:cBhvr>
                                        <p:cTn id="50" dur="1" fill="hold">
                                          <p:stCondLst>
                                            <p:cond delay="0"/>
                                          </p:stCondLst>
                                        </p:cTn>
                                        <p:tgtEl>
                                          <p:spTgt spid="12"/>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childTnLst>
        </p:cTn>
      </p:par>
    </p:tnLst>
    <p:bldLst>
      <p:bldP spid="11" grpId="0"/>
      <p:bldP spid="18" grpId="0" animBg="1"/>
      <p:bldP spid="12" grpId="0"/>
      <p:bldP spid="8" grpId="0"/>
      <p:bldP spid="6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55">
            <a:extLst>
              <a:ext uri="{FF2B5EF4-FFF2-40B4-BE49-F238E27FC236}">
                <a16:creationId xmlns:a16="http://schemas.microsoft.com/office/drawing/2014/main" id="{82C10814-BCC1-4FEF-A375-217C23397A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8107" y="5214174"/>
            <a:ext cx="760243" cy="1111716"/>
          </a:xfrm>
          <a:prstGeom prst="rect">
            <a:avLst/>
          </a:prstGeom>
        </p:spPr>
      </p:pic>
      <p:sp>
        <p:nvSpPr>
          <p:cNvPr id="57" name="1">
            <a:extLst>
              <a:ext uri="{FF2B5EF4-FFF2-40B4-BE49-F238E27FC236}">
                <a16:creationId xmlns:a16="http://schemas.microsoft.com/office/drawing/2014/main" id="{B23AEFDF-1ECD-4706-B1D5-5E7A3472E2DB}"/>
              </a:ext>
            </a:extLst>
          </p:cNvPr>
          <p:cNvSpPr/>
          <p:nvPr/>
        </p:nvSpPr>
        <p:spPr>
          <a:xfrm>
            <a:off x="7772400" y="5642129"/>
            <a:ext cx="468311" cy="577853"/>
          </a:xfrm>
          <a:prstGeom prst="round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58" name="Rectangle 57">
            <a:extLst>
              <a:ext uri="{FF2B5EF4-FFF2-40B4-BE49-F238E27FC236}">
                <a16:creationId xmlns:a16="http://schemas.microsoft.com/office/drawing/2014/main" id="{E5BB29A5-FDAC-4DEC-8DE5-0791FFFA7058}"/>
              </a:ext>
            </a:extLst>
          </p:cNvPr>
          <p:cNvSpPr/>
          <p:nvPr/>
        </p:nvSpPr>
        <p:spPr>
          <a:xfrm>
            <a:off x="2474780" y="5286077"/>
            <a:ext cx="661374" cy="641568"/>
          </a:xfrm>
          <a:prstGeom prst="rect">
            <a:avLst/>
          </a:prstGeom>
          <a:solidFill>
            <a:schemeClr val="bg1"/>
          </a:solidFill>
          <a:ln>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7FD887FD-2685-4E42-99E4-A01AEDAA14CE}"/>
              </a:ext>
            </a:extLst>
          </p:cNvPr>
          <p:cNvSpPr/>
          <p:nvPr/>
        </p:nvSpPr>
        <p:spPr>
          <a:xfrm>
            <a:off x="1165033" y="5286077"/>
            <a:ext cx="661374" cy="641568"/>
          </a:xfrm>
          <a:prstGeom prst="rect">
            <a:avLst/>
          </a:prstGeom>
          <a:solidFill>
            <a:schemeClr val="bg1"/>
          </a:solidFill>
          <a:ln>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017D8418-2131-4B65-A3CE-503A66F60F9C}"/>
              </a:ext>
            </a:extLst>
          </p:cNvPr>
          <p:cNvSpPr>
            <a:spLocks noChangeArrowheads="1"/>
          </p:cNvSpPr>
          <p:nvPr/>
        </p:nvSpPr>
        <p:spPr bwMode="auto">
          <a:xfrm>
            <a:off x="7808355" y="5657197"/>
            <a:ext cx="39145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50" charset="0"/>
                <a:cs typeface="Sassoon Infant Rg" pitchFamily="50" charset="0"/>
              </a:defRPr>
            </a:lvl9pPr>
          </a:lstStyle>
          <a:p>
            <a:pPr eaLnBrk="1" hangingPunct="1">
              <a:lnSpc>
                <a:spcPct val="100000"/>
              </a:lnSpc>
              <a:spcBef>
                <a:spcPct val="0"/>
              </a:spcBef>
              <a:buFontTx/>
              <a:buNone/>
            </a:pPr>
            <a:r>
              <a:rPr lang="en-GB" altLang="en-US" sz="3000" b="1" dirty="0">
                <a:solidFill>
                  <a:srgbClr val="E9506C"/>
                </a:solidFill>
              </a:rPr>
              <a:t>5</a:t>
            </a:r>
          </a:p>
        </p:txBody>
      </p:sp>
      <p:sp>
        <p:nvSpPr>
          <p:cNvPr id="10" name="Rectangle 9">
            <a:extLst>
              <a:ext uri="{FF2B5EF4-FFF2-40B4-BE49-F238E27FC236}">
                <a16:creationId xmlns:a16="http://schemas.microsoft.com/office/drawing/2014/main" id="{614F5470-FF59-4F61-85B4-77808118C3C9}"/>
              </a:ext>
            </a:extLst>
          </p:cNvPr>
          <p:cNvSpPr/>
          <p:nvPr/>
        </p:nvSpPr>
        <p:spPr>
          <a:xfrm>
            <a:off x="4436736" y="5834240"/>
            <a:ext cx="3259138" cy="368300"/>
          </a:xfrm>
          <a:prstGeom prst="rect">
            <a:avLst/>
          </a:prstGeom>
        </p:spPr>
        <p:txBody>
          <a:bodyPr wrap="none">
            <a:spAutoFit/>
          </a:bodyPr>
          <a:lstStyle/>
          <a:p>
            <a:pPr eaLnBrk="1" fontAlgn="auto" hangingPunct="1">
              <a:spcBef>
                <a:spcPts val="0"/>
              </a:spcBef>
              <a:spcAft>
                <a:spcPts val="0"/>
              </a:spcAft>
              <a:defRPr/>
            </a:pPr>
            <a:r>
              <a:rPr lang="en-GB" dirty="0">
                <a:solidFill>
                  <a:srgbClr val="E9506C"/>
                </a:solidFill>
                <a:latin typeface="+mn-lt"/>
              </a:rPr>
              <a:t>The second digit of the code is</a:t>
            </a:r>
          </a:p>
        </p:txBody>
      </p:sp>
      <p:sp>
        <p:nvSpPr>
          <p:cNvPr id="11" name="Rectangle 10"/>
          <p:cNvSpPr/>
          <p:nvPr/>
        </p:nvSpPr>
        <p:spPr>
          <a:xfrm>
            <a:off x="954288" y="4916745"/>
            <a:ext cx="1077072" cy="369332"/>
          </a:xfrm>
          <a:prstGeom prst="rect">
            <a:avLst/>
          </a:prstGeom>
        </p:spPr>
        <p:txBody>
          <a:bodyPr wrap="square">
            <a:spAutoFit/>
          </a:bodyPr>
          <a:lstStyle/>
          <a:p>
            <a:pPr algn="ctr" eaLnBrk="1" hangingPunct="1">
              <a:spcAft>
                <a:spcPts val="1200"/>
              </a:spcAft>
            </a:pPr>
            <a:r>
              <a:rPr lang="en-GB" altLang="en-US" b="1" dirty="0">
                <a:solidFill>
                  <a:srgbClr val="00B050"/>
                </a:solidFill>
              </a:rPr>
              <a:t>-able</a:t>
            </a:r>
          </a:p>
        </p:txBody>
      </p:sp>
      <p:sp>
        <p:nvSpPr>
          <p:cNvPr id="16" name="Rectangle 15">
            <a:extLst>
              <a:ext uri="{FF2B5EF4-FFF2-40B4-BE49-F238E27FC236}">
                <a16:creationId xmlns:a16="http://schemas.microsoft.com/office/drawing/2014/main" id="{9DEAEB24-DE6C-48BA-8249-1F28198B870D}"/>
              </a:ext>
            </a:extLst>
          </p:cNvPr>
          <p:cNvSpPr/>
          <p:nvPr/>
        </p:nvSpPr>
        <p:spPr>
          <a:xfrm>
            <a:off x="834761" y="1952786"/>
            <a:ext cx="2301713" cy="2913490"/>
          </a:xfrm>
          <a:prstGeom prst="rect">
            <a:avLst/>
          </a:prstGeom>
        </p:spPr>
        <p:txBody>
          <a:bodyPr wrap="square">
            <a:spAutoFit/>
          </a:bodyPr>
          <a:lstStyle/>
          <a:p>
            <a:pPr>
              <a:lnSpc>
                <a:spcPct val="107000"/>
              </a:lnSpc>
              <a:spcAft>
                <a:spcPts val="1200"/>
              </a:spcAft>
            </a:pPr>
            <a:r>
              <a:rPr lang="en-GB" dirty="0">
                <a:solidFill>
                  <a:srgbClr val="1C1C1C"/>
                </a:solidFill>
                <a:ea typeface="Calibri" panose="020F0502020204030204" pitchFamily="34" charset="0"/>
                <a:cs typeface="Times New Roman" panose="02020603050405020304" pitchFamily="18" charset="0"/>
              </a:rPr>
              <a:t>In a dictionary, a set of verbs are listed. Convert each word using the suffix </a:t>
            </a:r>
            <a:r>
              <a:rPr lang="en-GB" dirty="0">
                <a:solidFill>
                  <a:srgbClr val="1C1C1C"/>
                </a:solidFill>
                <a:latin typeface="Calibri" panose="020F0502020204030204" pitchFamily="34" charset="0"/>
                <a:ea typeface="Calibri" panose="020F0502020204030204" pitchFamily="34" charset="0"/>
                <a:cs typeface="Times New Roman" panose="02020603050405020304" pitchFamily="18" charset="0"/>
              </a:rPr>
              <a:t>–</a:t>
            </a:r>
            <a:r>
              <a:rPr lang="en-GB" dirty="0">
                <a:solidFill>
                  <a:srgbClr val="1C1C1C"/>
                </a:solidFill>
                <a:ea typeface="Calibri" panose="020F0502020204030204" pitchFamily="34" charset="0"/>
                <a:cs typeface="Times New Roman" panose="02020603050405020304" pitchFamily="18" charset="0"/>
              </a:rPr>
              <a:t>able or </a:t>
            </a:r>
            <a:r>
              <a:rPr lang="en-GB" dirty="0">
                <a:solidFill>
                  <a:srgbClr val="1C1C1C"/>
                </a:solidFill>
                <a:latin typeface="Calibri" panose="020F0502020204030204" pitchFamily="34" charset="0"/>
                <a:ea typeface="Calibri" panose="020F0502020204030204" pitchFamily="34" charset="0"/>
                <a:cs typeface="Times New Roman" panose="02020603050405020304" pitchFamily="18" charset="0"/>
              </a:rPr>
              <a:t>–</a:t>
            </a:r>
            <a:r>
              <a:rPr lang="en-GB" dirty="0" err="1">
                <a:solidFill>
                  <a:srgbClr val="1C1C1C"/>
                </a:solidFill>
                <a:ea typeface="Calibri" panose="020F0502020204030204" pitchFamily="34" charset="0"/>
                <a:cs typeface="Times New Roman" panose="02020603050405020304" pitchFamily="18" charset="0"/>
              </a:rPr>
              <a:t>ible</a:t>
            </a:r>
            <a:endParaRPr lang="en-GB" dirty="0">
              <a:solidFill>
                <a:srgbClr val="1C1C1C"/>
              </a:solidFill>
              <a:ea typeface="Calibri" panose="020F0502020204030204" pitchFamily="34" charset="0"/>
              <a:cs typeface="Times New Roman" panose="02020603050405020304" pitchFamily="18" charset="0"/>
            </a:endParaRPr>
          </a:p>
          <a:p>
            <a:pPr>
              <a:lnSpc>
                <a:spcPct val="107000"/>
              </a:lnSpc>
              <a:spcAft>
                <a:spcPts val="1200"/>
              </a:spcAft>
            </a:pPr>
            <a:r>
              <a:rPr lang="en-GB" dirty="0">
                <a:solidFill>
                  <a:srgbClr val="1C1C1C"/>
                </a:solidFill>
                <a:ea typeface="Calibri" panose="020F0502020204030204" pitchFamily="34" charset="0"/>
                <a:cs typeface="Times New Roman" panose="02020603050405020304" pitchFamily="18" charset="0"/>
              </a:rPr>
              <a:t>The number of words using the suffix </a:t>
            </a:r>
            <a:r>
              <a:rPr lang="en-GB" dirty="0">
                <a:solidFill>
                  <a:srgbClr val="1C1C1C"/>
                </a:solidFill>
                <a:latin typeface="Calibri" panose="020F0502020204030204" pitchFamily="34" charset="0"/>
                <a:ea typeface="Calibri" panose="020F0502020204030204" pitchFamily="34" charset="0"/>
                <a:cs typeface="Times New Roman" panose="02020603050405020304" pitchFamily="18" charset="0"/>
              </a:rPr>
              <a:t>–</a:t>
            </a:r>
            <a:r>
              <a:rPr lang="en-GB" dirty="0">
                <a:solidFill>
                  <a:srgbClr val="1C1C1C"/>
                </a:solidFill>
                <a:ea typeface="Calibri" panose="020F0502020204030204" pitchFamily="34" charset="0"/>
                <a:cs typeface="Times New Roman" panose="02020603050405020304" pitchFamily="18" charset="0"/>
              </a:rPr>
              <a:t>able provides the second clue.</a:t>
            </a:r>
            <a:endParaRPr lang="en-GB" sz="1050" dirty="0">
              <a:latin typeface="Calibri" panose="020F0502020204030204" pitchFamily="34" charset="0"/>
              <a:ea typeface="Calibri" panose="020F0502020204030204" pitchFamily="34" charset="0"/>
              <a:cs typeface="Times New Roman" panose="02020603050405020304" pitchFamily="18" charset="0"/>
            </a:endParaRPr>
          </a:p>
        </p:txBody>
      </p:sp>
      <p:sp>
        <p:nvSpPr>
          <p:cNvPr id="18" name="Title 3"/>
          <p:cNvSpPr txBox="1">
            <a:spLocks/>
          </p:cNvSpPr>
          <p:nvPr/>
        </p:nvSpPr>
        <p:spPr>
          <a:xfrm>
            <a:off x="449263" y="717020"/>
            <a:ext cx="8242300" cy="994307"/>
          </a:xfrm>
          <a:prstGeom prst="roundRect">
            <a:avLst>
              <a:gd name="adj" fmla="val 0"/>
            </a:avLst>
          </a:prstGeom>
          <a:solidFill>
            <a:srgbClr val="6ABC83"/>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GB" sz="3800" dirty="0">
                <a:solidFill>
                  <a:schemeClr val="bg1"/>
                </a:solidFill>
              </a:rPr>
              <a:t>Clues for Digit 2</a:t>
            </a:r>
          </a:p>
        </p:txBody>
      </p:sp>
      <p:sp>
        <p:nvSpPr>
          <p:cNvPr id="33" name="Reveal answer 1"/>
          <p:cNvSpPr/>
          <p:nvPr/>
        </p:nvSpPr>
        <p:spPr>
          <a:xfrm>
            <a:off x="6104626" y="5764161"/>
            <a:ext cx="1491778" cy="330583"/>
          </a:xfrm>
          <a:prstGeom prst="roundRect">
            <a:avLst/>
          </a:prstGeom>
          <a:solidFill>
            <a:srgbClr val="E9506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dirty="0"/>
              <a:t>Reveal answer</a:t>
            </a:r>
          </a:p>
        </p:txBody>
      </p:sp>
      <p:sp>
        <p:nvSpPr>
          <p:cNvPr id="36" name="Hyperlink">
            <a:hlinkClick r:id="rId3" action="ppaction://hlinksldjump"/>
          </p:cNvPr>
          <p:cNvSpPr/>
          <p:nvPr/>
        </p:nvSpPr>
        <p:spPr>
          <a:xfrm>
            <a:off x="7612063" y="5237561"/>
            <a:ext cx="776287" cy="10415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2C700B65-0A8C-425A-9B52-CB4F4AAED7F8}"/>
              </a:ext>
            </a:extLst>
          </p:cNvPr>
          <p:cNvSpPr/>
          <p:nvPr/>
        </p:nvSpPr>
        <p:spPr>
          <a:xfrm>
            <a:off x="2254906" y="4923069"/>
            <a:ext cx="1083920" cy="369332"/>
          </a:xfrm>
          <a:prstGeom prst="rect">
            <a:avLst/>
          </a:prstGeom>
        </p:spPr>
        <p:txBody>
          <a:bodyPr wrap="square">
            <a:spAutoFit/>
          </a:bodyPr>
          <a:lstStyle/>
          <a:p>
            <a:pPr algn="ctr" eaLnBrk="1" hangingPunct="1">
              <a:spcAft>
                <a:spcPts val="1200"/>
              </a:spcAft>
            </a:pPr>
            <a:r>
              <a:rPr lang="en-GB" altLang="en-US" b="1" dirty="0">
                <a:solidFill>
                  <a:srgbClr val="E9506C"/>
                </a:solidFill>
              </a:rPr>
              <a:t>-</a:t>
            </a:r>
            <a:r>
              <a:rPr lang="en-GB" altLang="en-US" b="1" dirty="0" err="1">
                <a:solidFill>
                  <a:srgbClr val="E9506C"/>
                </a:solidFill>
              </a:rPr>
              <a:t>ible</a:t>
            </a:r>
            <a:endParaRPr lang="en-GB" altLang="en-US" b="1" dirty="0">
              <a:solidFill>
                <a:srgbClr val="E9506C"/>
              </a:solidFill>
            </a:endParaRPr>
          </a:p>
        </p:txBody>
      </p:sp>
      <p:sp>
        <p:nvSpPr>
          <p:cNvPr id="38" name="Rectangle 37">
            <a:extLst>
              <a:ext uri="{FF2B5EF4-FFF2-40B4-BE49-F238E27FC236}">
                <a16:creationId xmlns:a16="http://schemas.microsoft.com/office/drawing/2014/main" id="{5AAB6EF1-6015-4310-88FB-DF2EFA39274A}"/>
              </a:ext>
            </a:extLst>
          </p:cNvPr>
          <p:cNvSpPr/>
          <p:nvPr/>
        </p:nvSpPr>
        <p:spPr>
          <a:xfrm>
            <a:off x="954288" y="5215068"/>
            <a:ext cx="1077072" cy="769441"/>
          </a:xfrm>
          <a:prstGeom prst="rect">
            <a:avLst/>
          </a:prstGeom>
        </p:spPr>
        <p:txBody>
          <a:bodyPr wrap="square">
            <a:spAutoFit/>
          </a:bodyPr>
          <a:lstStyle/>
          <a:p>
            <a:pPr algn="ctr" eaLnBrk="1" hangingPunct="1">
              <a:spcAft>
                <a:spcPts val="1200"/>
              </a:spcAft>
            </a:pPr>
            <a:r>
              <a:rPr lang="en-GB" altLang="en-US" sz="4400" b="1" dirty="0"/>
              <a:t>5</a:t>
            </a:r>
          </a:p>
        </p:txBody>
      </p:sp>
      <p:sp>
        <p:nvSpPr>
          <p:cNvPr id="39" name="Rectangle 38">
            <a:extLst>
              <a:ext uri="{FF2B5EF4-FFF2-40B4-BE49-F238E27FC236}">
                <a16:creationId xmlns:a16="http://schemas.microsoft.com/office/drawing/2014/main" id="{0823896B-3878-4117-BF25-A4CD76BB03AE}"/>
              </a:ext>
            </a:extLst>
          </p:cNvPr>
          <p:cNvSpPr/>
          <p:nvPr/>
        </p:nvSpPr>
        <p:spPr>
          <a:xfrm>
            <a:off x="2271795" y="5212683"/>
            <a:ext cx="1080496" cy="769441"/>
          </a:xfrm>
          <a:prstGeom prst="rect">
            <a:avLst/>
          </a:prstGeom>
        </p:spPr>
        <p:txBody>
          <a:bodyPr wrap="square">
            <a:spAutoFit/>
          </a:bodyPr>
          <a:lstStyle/>
          <a:p>
            <a:pPr algn="ctr" eaLnBrk="1" hangingPunct="1">
              <a:spcAft>
                <a:spcPts val="1200"/>
              </a:spcAft>
            </a:pPr>
            <a:r>
              <a:rPr lang="en-GB" altLang="en-US" sz="4400" b="1" dirty="0"/>
              <a:t>3</a:t>
            </a:r>
          </a:p>
        </p:txBody>
      </p:sp>
      <p:pic>
        <p:nvPicPr>
          <p:cNvPr id="34" name="Picture 33">
            <a:extLst>
              <a:ext uri="{FF2B5EF4-FFF2-40B4-BE49-F238E27FC236}">
                <a16:creationId xmlns:a16="http://schemas.microsoft.com/office/drawing/2014/main" id="{76046D82-88CC-4EE8-8B34-5D0C849AA0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89187" y="1872041"/>
            <a:ext cx="4510622" cy="3179205"/>
          </a:xfrm>
          <a:prstGeom prst="rect">
            <a:avLst/>
          </a:prstGeom>
        </p:spPr>
      </p:pic>
      <p:sp>
        <p:nvSpPr>
          <p:cNvPr id="35" name="TextBox 34">
            <a:extLst>
              <a:ext uri="{FF2B5EF4-FFF2-40B4-BE49-F238E27FC236}">
                <a16:creationId xmlns:a16="http://schemas.microsoft.com/office/drawing/2014/main" id="{AFF603DE-5D9C-4E85-AF70-84CC2B403CDD}"/>
              </a:ext>
            </a:extLst>
          </p:cNvPr>
          <p:cNvSpPr txBox="1"/>
          <p:nvPr/>
        </p:nvSpPr>
        <p:spPr>
          <a:xfrm>
            <a:off x="4230334" y="3717688"/>
            <a:ext cx="447981" cy="276999"/>
          </a:xfrm>
          <a:prstGeom prst="rect">
            <a:avLst/>
          </a:prstGeom>
          <a:noFill/>
        </p:spPr>
        <p:txBody>
          <a:bodyPr wrap="square" lIns="0" tIns="0" rIns="0" bIns="0" rtlCol="0">
            <a:spAutoFit/>
          </a:bodyPr>
          <a:lstStyle/>
          <a:p>
            <a:r>
              <a:rPr lang="en-GB" b="1" dirty="0"/>
              <a:t>like</a:t>
            </a:r>
          </a:p>
        </p:txBody>
      </p:sp>
      <p:sp>
        <p:nvSpPr>
          <p:cNvPr id="40" name="TextBox 39">
            <a:extLst>
              <a:ext uri="{FF2B5EF4-FFF2-40B4-BE49-F238E27FC236}">
                <a16:creationId xmlns:a16="http://schemas.microsoft.com/office/drawing/2014/main" id="{E4A2AE5E-925D-4BD8-96D0-E23220DC135D}"/>
              </a:ext>
            </a:extLst>
          </p:cNvPr>
          <p:cNvSpPr txBox="1"/>
          <p:nvPr/>
        </p:nvSpPr>
        <p:spPr>
          <a:xfrm>
            <a:off x="4230334" y="2954199"/>
            <a:ext cx="974122" cy="276999"/>
          </a:xfrm>
          <a:prstGeom prst="rect">
            <a:avLst/>
          </a:prstGeom>
          <a:noFill/>
        </p:spPr>
        <p:txBody>
          <a:bodyPr wrap="square" lIns="0" tIns="0" rIns="0" bIns="0" rtlCol="0">
            <a:spAutoFit/>
          </a:bodyPr>
          <a:lstStyle/>
          <a:p>
            <a:r>
              <a:rPr lang="en-GB" b="1" dirty="0"/>
              <a:t>comfort</a:t>
            </a:r>
          </a:p>
        </p:txBody>
      </p:sp>
      <p:sp>
        <p:nvSpPr>
          <p:cNvPr id="41" name="TextBox 40">
            <a:extLst>
              <a:ext uri="{FF2B5EF4-FFF2-40B4-BE49-F238E27FC236}">
                <a16:creationId xmlns:a16="http://schemas.microsoft.com/office/drawing/2014/main" id="{7B9866BE-A523-4457-9BE3-7475A116D907}"/>
              </a:ext>
            </a:extLst>
          </p:cNvPr>
          <p:cNvSpPr txBox="1"/>
          <p:nvPr/>
        </p:nvSpPr>
        <p:spPr>
          <a:xfrm>
            <a:off x="6431540" y="4481178"/>
            <a:ext cx="409856" cy="276999"/>
          </a:xfrm>
          <a:prstGeom prst="rect">
            <a:avLst/>
          </a:prstGeom>
          <a:noFill/>
        </p:spPr>
        <p:txBody>
          <a:bodyPr wrap="square" lIns="0" tIns="0" rIns="0" bIns="0" rtlCol="0">
            <a:spAutoFit/>
          </a:bodyPr>
          <a:lstStyle/>
          <a:p>
            <a:r>
              <a:rPr lang="en-GB" b="1" dirty="0"/>
              <a:t>use</a:t>
            </a:r>
          </a:p>
        </p:txBody>
      </p:sp>
      <p:sp>
        <p:nvSpPr>
          <p:cNvPr id="42" name="TextBox 41">
            <a:extLst>
              <a:ext uri="{FF2B5EF4-FFF2-40B4-BE49-F238E27FC236}">
                <a16:creationId xmlns:a16="http://schemas.microsoft.com/office/drawing/2014/main" id="{F98FF037-EFC5-4F30-85EB-39C410998A40}"/>
              </a:ext>
            </a:extLst>
          </p:cNvPr>
          <p:cNvSpPr txBox="1"/>
          <p:nvPr/>
        </p:nvSpPr>
        <p:spPr>
          <a:xfrm>
            <a:off x="6431539" y="2956508"/>
            <a:ext cx="743459" cy="276999"/>
          </a:xfrm>
          <a:prstGeom prst="rect">
            <a:avLst/>
          </a:prstGeom>
          <a:noFill/>
        </p:spPr>
        <p:txBody>
          <a:bodyPr wrap="square" lIns="0" tIns="0" rIns="0" bIns="0" rtlCol="0">
            <a:spAutoFit/>
          </a:bodyPr>
          <a:lstStyle/>
          <a:p>
            <a:r>
              <a:rPr lang="en-GB" b="1" dirty="0"/>
              <a:t>desire</a:t>
            </a:r>
          </a:p>
        </p:txBody>
      </p:sp>
      <p:sp>
        <p:nvSpPr>
          <p:cNvPr id="43" name="TextBox 42">
            <a:extLst>
              <a:ext uri="{FF2B5EF4-FFF2-40B4-BE49-F238E27FC236}">
                <a16:creationId xmlns:a16="http://schemas.microsoft.com/office/drawing/2014/main" id="{6A790564-93DD-4098-B91C-69FFD254A4B1}"/>
              </a:ext>
            </a:extLst>
          </p:cNvPr>
          <p:cNvSpPr txBox="1"/>
          <p:nvPr/>
        </p:nvSpPr>
        <p:spPr>
          <a:xfrm>
            <a:off x="6431540" y="2194173"/>
            <a:ext cx="665301" cy="276999"/>
          </a:xfrm>
          <a:prstGeom prst="rect">
            <a:avLst/>
          </a:prstGeom>
          <a:noFill/>
        </p:spPr>
        <p:txBody>
          <a:bodyPr wrap="square" lIns="0" tIns="0" rIns="0" bIns="0" rtlCol="0">
            <a:spAutoFit/>
          </a:bodyPr>
          <a:lstStyle/>
          <a:p>
            <a:r>
              <a:rPr lang="en-GB" b="1" dirty="0"/>
              <a:t>enjoy</a:t>
            </a:r>
          </a:p>
        </p:txBody>
      </p:sp>
      <p:sp>
        <p:nvSpPr>
          <p:cNvPr id="44" name="TextBox 43">
            <a:extLst>
              <a:ext uri="{FF2B5EF4-FFF2-40B4-BE49-F238E27FC236}">
                <a16:creationId xmlns:a16="http://schemas.microsoft.com/office/drawing/2014/main" id="{87C96279-9876-4569-A08B-B9DB084C922A}"/>
              </a:ext>
            </a:extLst>
          </p:cNvPr>
          <p:cNvSpPr txBox="1"/>
          <p:nvPr/>
        </p:nvSpPr>
        <p:spPr>
          <a:xfrm>
            <a:off x="4230334" y="4481178"/>
            <a:ext cx="810180" cy="276999"/>
          </a:xfrm>
          <a:prstGeom prst="rect">
            <a:avLst/>
          </a:prstGeom>
          <a:noFill/>
        </p:spPr>
        <p:txBody>
          <a:bodyPr wrap="square" lIns="0" tIns="0" rIns="0" bIns="0" rtlCol="0">
            <a:spAutoFit/>
          </a:bodyPr>
          <a:lstStyle/>
          <a:p>
            <a:r>
              <a:rPr lang="en-GB" b="1" dirty="0"/>
              <a:t>horror</a:t>
            </a:r>
          </a:p>
        </p:txBody>
      </p:sp>
      <p:sp>
        <p:nvSpPr>
          <p:cNvPr id="45" name="TextBox 44">
            <a:extLst>
              <a:ext uri="{FF2B5EF4-FFF2-40B4-BE49-F238E27FC236}">
                <a16:creationId xmlns:a16="http://schemas.microsoft.com/office/drawing/2014/main" id="{4FB723EE-F3E7-42FF-911C-804F6D107C2B}"/>
              </a:ext>
            </a:extLst>
          </p:cNvPr>
          <p:cNvSpPr txBox="1"/>
          <p:nvPr/>
        </p:nvSpPr>
        <p:spPr>
          <a:xfrm>
            <a:off x="6431540" y="3718843"/>
            <a:ext cx="1080875" cy="276999"/>
          </a:xfrm>
          <a:prstGeom prst="rect">
            <a:avLst/>
          </a:prstGeom>
          <a:noFill/>
        </p:spPr>
        <p:txBody>
          <a:bodyPr wrap="square" lIns="0" tIns="0" rIns="0" bIns="0" rtlCol="0">
            <a:spAutoFit/>
          </a:bodyPr>
          <a:lstStyle/>
          <a:p>
            <a:r>
              <a:rPr lang="en-GB" b="1" dirty="0"/>
              <a:t>response</a:t>
            </a:r>
          </a:p>
        </p:txBody>
      </p:sp>
      <p:sp>
        <p:nvSpPr>
          <p:cNvPr id="46" name="TextBox 45">
            <a:extLst>
              <a:ext uri="{FF2B5EF4-FFF2-40B4-BE49-F238E27FC236}">
                <a16:creationId xmlns:a16="http://schemas.microsoft.com/office/drawing/2014/main" id="{52FCC68B-FB9E-4F4A-B228-E414C9689954}"/>
              </a:ext>
            </a:extLst>
          </p:cNvPr>
          <p:cNvSpPr txBox="1"/>
          <p:nvPr/>
        </p:nvSpPr>
        <p:spPr>
          <a:xfrm>
            <a:off x="4230335" y="2190711"/>
            <a:ext cx="785398" cy="276999"/>
          </a:xfrm>
          <a:prstGeom prst="rect">
            <a:avLst/>
          </a:prstGeom>
          <a:noFill/>
        </p:spPr>
        <p:txBody>
          <a:bodyPr wrap="square" lIns="0" tIns="0" rIns="0" bIns="0" rtlCol="0">
            <a:spAutoFit/>
          </a:bodyPr>
          <a:lstStyle/>
          <a:p>
            <a:r>
              <a:rPr lang="en-GB" b="1" dirty="0"/>
              <a:t>access</a:t>
            </a:r>
          </a:p>
        </p:txBody>
      </p:sp>
      <p:sp>
        <p:nvSpPr>
          <p:cNvPr id="47" name="TextBox 46">
            <a:extLst>
              <a:ext uri="{FF2B5EF4-FFF2-40B4-BE49-F238E27FC236}">
                <a16:creationId xmlns:a16="http://schemas.microsoft.com/office/drawing/2014/main" id="{BA85232D-0D0C-4D1B-92A6-9170A8C8DC52}"/>
              </a:ext>
            </a:extLst>
          </p:cNvPr>
          <p:cNvSpPr txBox="1"/>
          <p:nvPr/>
        </p:nvSpPr>
        <p:spPr>
          <a:xfrm>
            <a:off x="4227871" y="3717688"/>
            <a:ext cx="974183" cy="276999"/>
          </a:xfrm>
          <a:prstGeom prst="rect">
            <a:avLst/>
          </a:prstGeom>
          <a:noFill/>
        </p:spPr>
        <p:txBody>
          <a:bodyPr wrap="square" lIns="0" tIns="0" rIns="0" bIns="0" rtlCol="0">
            <a:spAutoFit/>
          </a:bodyPr>
          <a:lstStyle/>
          <a:p>
            <a:r>
              <a:rPr lang="en-GB" b="1" dirty="0"/>
              <a:t>like</a:t>
            </a:r>
            <a:r>
              <a:rPr lang="en-GB" b="1" dirty="0">
                <a:solidFill>
                  <a:srgbClr val="00B050"/>
                </a:solidFill>
              </a:rPr>
              <a:t>able</a:t>
            </a:r>
          </a:p>
        </p:txBody>
      </p:sp>
      <p:sp>
        <p:nvSpPr>
          <p:cNvPr id="48" name="TextBox 47">
            <a:extLst>
              <a:ext uri="{FF2B5EF4-FFF2-40B4-BE49-F238E27FC236}">
                <a16:creationId xmlns:a16="http://schemas.microsoft.com/office/drawing/2014/main" id="{4E1CA5BC-732B-4433-B282-B9DD342C9811}"/>
              </a:ext>
            </a:extLst>
          </p:cNvPr>
          <p:cNvSpPr txBox="1"/>
          <p:nvPr/>
        </p:nvSpPr>
        <p:spPr>
          <a:xfrm>
            <a:off x="4227872" y="2954199"/>
            <a:ext cx="1289720" cy="276999"/>
          </a:xfrm>
          <a:prstGeom prst="rect">
            <a:avLst/>
          </a:prstGeom>
          <a:noFill/>
        </p:spPr>
        <p:txBody>
          <a:bodyPr wrap="square" lIns="0" tIns="0" rIns="0" bIns="0" rtlCol="0">
            <a:spAutoFit/>
          </a:bodyPr>
          <a:lstStyle/>
          <a:p>
            <a:r>
              <a:rPr lang="en-GB" b="1" dirty="0"/>
              <a:t>comfort</a:t>
            </a:r>
            <a:r>
              <a:rPr lang="en-GB" b="1" dirty="0">
                <a:solidFill>
                  <a:srgbClr val="00B050"/>
                </a:solidFill>
              </a:rPr>
              <a:t>able</a:t>
            </a:r>
          </a:p>
        </p:txBody>
      </p:sp>
      <p:sp>
        <p:nvSpPr>
          <p:cNvPr id="49" name="TextBox 48">
            <a:extLst>
              <a:ext uri="{FF2B5EF4-FFF2-40B4-BE49-F238E27FC236}">
                <a16:creationId xmlns:a16="http://schemas.microsoft.com/office/drawing/2014/main" id="{70DB2C16-62E8-44DB-9ED2-F1BCEDED795E}"/>
              </a:ext>
            </a:extLst>
          </p:cNvPr>
          <p:cNvSpPr txBox="1"/>
          <p:nvPr/>
        </p:nvSpPr>
        <p:spPr>
          <a:xfrm>
            <a:off x="6429078" y="4481178"/>
            <a:ext cx="810180" cy="276999"/>
          </a:xfrm>
          <a:prstGeom prst="rect">
            <a:avLst/>
          </a:prstGeom>
          <a:noFill/>
        </p:spPr>
        <p:txBody>
          <a:bodyPr wrap="square" lIns="0" tIns="0" rIns="0" bIns="0" rtlCol="0">
            <a:spAutoFit/>
          </a:bodyPr>
          <a:lstStyle/>
          <a:p>
            <a:r>
              <a:rPr lang="en-GB" b="1" dirty="0"/>
              <a:t>us</a:t>
            </a:r>
            <a:r>
              <a:rPr lang="en-GB" b="1" dirty="0">
                <a:solidFill>
                  <a:srgbClr val="00B050"/>
                </a:solidFill>
              </a:rPr>
              <a:t>able</a:t>
            </a:r>
          </a:p>
        </p:txBody>
      </p:sp>
      <p:sp>
        <p:nvSpPr>
          <p:cNvPr id="50" name="TextBox 49">
            <a:extLst>
              <a:ext uri="{FF2B5EF4-FFF2-40B4-BE49-F238E27FC236}">
                <a16:creationId xmlns:a16="http://schemas.microsoft.com/office/drawing/2014/main" id="{01384697-06BB-4875-BF53-0C58188EE700}"/>
              </a:ext>
            </a:extLst>
          </p:cNvPr>
          <p:cNvSpPr txBox="1"/>
          <p:nvPr/>
        </p:nvSpPr>
        <p:spPr>
          <a:xfrm>
            <a:off x="6429077" y="2956508"/>
            <a:ext cx="1275746" cy="276999"/>
          </a:xfrm>
          <a:prstGeom prst="rect">
            <a:avLst/>
          </a:prstGeom>
          <a:noFill/>
        </p:spPr>
        <p:txBody>
          <a:bodyPr wrap="square" lIns="0" tIns="0" rIns="0" bIns="0" rtlCol="0">
            <a:spAutoFit/>
          </a:bodyPr>
          <a:lstStyle/>
          <a:p>
            <a:r>
              <a:rPr lang="en-GB" b="1" dirty="0"/>
              <a:t>desir</a:t>
            </a:r>
            <a:r>
              <a:rPr lang="en-GB" b="1" dirty="0">
                <a:solidFill>
                  <a:srgbClr val="00B050"/>
                </a:solidFill>
              </a:rPr>
              <a:t>able</a:t>
            </a:r>
          </a:p>
        </p:txBody>
      </p:sp>
      <p:sp>
        <p:nvSpPr>
          <p:cNvPr id="51" name="TextBox 50">
            <a:extLst>
              <a:ext uri="{FF2B5EF4-FFF2-40B4-BE49-F238E27FC236}">
                <a16:creationId xmlns:a16="http://schemas.microsoft.com/office/drawing/2014/main" id="{293B480F-CDAF-4F69-A3DC-ADFC19CE9167}"/>
              </a:ext>
            </a:extLst>
          </p:cNvPr>
          <p:cNvSpPr txBox="1"/>
          <p:nvPr/>
        </p:nvSpPr>
        <p:spPr>
          <a:xfrm>
            <a:off x="6429078" y="2194173"/>
            <a:ext cx="1379277" cy="276999"/>
          </a:xfrm>
          <a:prstGeom prst="rect">
            <a:avLst/>
          </a:prstGeom>
          <a:noFill/>
        </p:spPr>
        <p:txBody>
          <a:bodyPr wrap="square" lIns="0" tIns="0" rIns="0" bIns="0" rtlCol="0">
            <a:spAutoFit/>
          </a:bodyPr>
          <a:lstStyle/>
          <a:p>
            <a:r>
              <a:rPr lang="en-GB" b="1" dirty="0"/>
              <a:t>enjoy</a:t>
            </a:r>
            <a:r>
              <a:rPr lang="en-GB" b="1" dirty="0">
                <a:solidFill>
                  <a:srgbClr val="00B050"/>
                </a:solidFill>
              </a:rPr>
              <a:t>able</a:t>
            </a:r>
          </a:p>
        </p:txBody>
      </p:sp>
      <p:sp>
        <p:nvSpPr>
          <p:cNvPr id="52" name="TextBox 51">
            <a:extLst>
              <a:ext uri="{FF2B5EF4-FFF2-40B4-BE49-F238E27FC236}">
                <a16:creationId xmlns:a16="http://schemas.microsoft.com/office/drawing/2014/main" id="{C01B0BE3-684B-46BA-92B0-D4F16505BFC5}"/>
              </a:ext>
            </a:extLst>
          </p:cNvPr>
          <p:cNvSpPr txBox="1"/>
          <p:nvPr/>
        </p:nvSpPr>
        <p:spPr>
          <a:xfrm>
            <a:off x="4227872" y="4481178"/>
            <a:ext cx="974182" cy="276999"/>
          </a:xfrm>
          <a:prstGeom prst="rect">
            <a:avLst/>
          </a:prstGeom>
          <a:noFill/>
        </p:spPr>
        <p:txBody>
          <a:bodyPr wrap="square" lIns="0" tIns="0" rIns="0" bIns="0" rtlCol="0">
            <a:spAutoFit/>
          </a:bodyPr>
          <a:lstStyle/>
          <a:p>
            <a:r>
              <a:rPr lang="en-GB" b="1" dirty="0"/>
              <a:t>horr</a:t>
            </a:r>
            <a:r>
              <a:rPr lang="en-GB" b="1" dirty="0">
                <a:solidFill>
                  <a:srgbClr val="E9506C"/>
                </a:solidFill>
              </a:rPr>
              <a:t>ible</a:t>
            </a:r>
          </a:p>
        </p:txBody>
      </p:sp>
      <p:sp>
        <p:nvSpPr>
          <p:cNvPr id="53" name="TextBox 52">
            <a:extLst>
              <a:ext uri="{FF2B5EF4-FFF2-40B4-BE49-F238E27FC236}">
                <a16:creationId xmlns:a16="http://schemas.microsoft.com/office/drawing/2014/main" id="{97C73C2F-8EBB-48D6-8F05-59C46F0F0A7F}"/>
              </a:ext>
            </a:extLst>
          </p:cNvPr>
          <p:cNvSpPr txBox="1"/>
          <p:nvPr/>
        </p:nvSpPr>
        <p:spPr>
          <a:xfrm>
            <a:off x="6429078" y="3718843"/>
            <a:ext cx="1291964" cy="276999"/>
          </a:xfrm>
          <a:prstGeom prst="rect">
            <a:avLst/>
          </a:prstGeom>
          <a:noFill/>
        </p:spPr>
        <p:txBody>
          <a:bodyPr wrap="square" lIns="0" tIns="0" rIns="0" bIns="0" rtlCol="0">
            <a:spAutoFit/>
          </a:bodyPr>
          <a:lstStyle/>
          <a:p>
            <a:r>
              <a:rPr lang="en-GB" b="1" dirty="0"/>
              <a:t>respons</a:t>
            </a:r>
            <a:r>
              <a:rPr lang="en-GB" b="1" dirty="0">
                <a:solidFill>
                  <a:srgbClr val="E9506C"/>
                </a:solidFill>
              </a:rPr>
              <a:t>ible</a:t>
            </a:r>
          </a:p>
        </p:txBody>
      </p:sp>
      <p:sp>
        <p:nvSpPr>
          <p:cNvPr id="54" name="TextBox 53">
            <a:extLst>
              <a:ext uri="{FF2B5EF4-FFF2-40B4-BE49-F238E27FC236}">
                <a16:creationId xmlns:a16="http://schemas.microsoft.com/office/drawing/2014/main" id="{0CA34736-144C-46A4-83F4-3E5FB1582AF6}"/>
              </a:ext>
            </a:extLst>
          </p:cNvPr>
          <p:cNvSpPr txBox="1"/>
          <p:nvPr/>
        </p:nvSpPr>
        <p:spPr>
          <a:xfrm>
            <a:off x="4227873" y="2190711"/>
            <a:ext cx="1103288" cy="276999"/>
          </a:xfrm>
          <a:prstGeom prst="rect">
            <a:avLst/>
          </a:prstGeom>
          <a:noFill/>
        </p:spPr>
        <p:txBody>
          <a:bodyPr wrap="square" lIns="0" tIns="0" rIns="0" bIns="0" rtlCol="0">
            <a:spAutoFit/>
          </a:bodyPr>
          <a:lstStyle/>
          <a:p>
            <a:r>
              <a:rPr lang="en-GB" b="1" dirty="0"/>
              <a:t>access</a:t>
            </a:r>
            <a:r>
              <a:rPr lang="en-GB" b="1" dirty="0">
                <a:solidFill>
                  <a:srgbClr val="E9506C"/>
                </a:solidFill>
              </a:rPr>
              <a:t>ible</a:t>
            </a:r>
          </a:p>
        </p:txBody>
      </p:sp>
    </p:spTree>
    <p:extLst>
      <p:ext uri="{BB962C8B-B14F-4D97-AF65-F5344CB8AC3E}">
        <p14:creationId xmlns:p14="http://schemas.microsoft.com/office/powerpoint/2010/main" val="4896757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3"/>
                                        </p:tgtEl>
                                      </p:cBhvr>
                                    </p:animEffect>
                                    <p:set>
                                      <p:cBhvr>
                                        <p:cTn id="7" dur="1" fill="hold">
                                          <p:stCondLst>
                                            <p:cond delay="499"/>
                                          </p:stCondLst>
                                        </p:cTn>
                                        <p:tgtEl>
                                          <p:spTgt spid="33"/>
                                        </p:tgtEl>
                                        <p:attrNameLst>
                                          <p:attrName>style.visibility</p:attrName>
                                        </p:attrNameLst>
                                      </p:cBhvr>
                                      <p:to>
                                        <p:strVal val="hidden"/>
                                      </p:to>
                                    </p:set>
                                  </p:childTnLst>
                                </p:cTn>
                              </p:par>
                            </p:childTnLst>
                          </p:cTn>
                        </p:par>
                        <p:par>
                          <p:cTn id="8" fill="hold">
                            <p:stCondLst>
                              <p:cond delay="500"/>
                            </p:stCondLst>
                            <p:childTnLst>
                              <p:par>
                                <p:cTn id="9" presetID="10" presetClass="exit" presetSubtype="0" fill="hold" grpId="0" nodeType="afterEffect">
                                  <p:stCondLst>
                                    <p:cond delay="0"/>
                                  </p:stCondLst>
                                  <p:childTnLst>
                                    <p:animEffect transition="out" filter="fade">
                                      <p:cBhvr>
                                        <p:cTn id="10" dur="500"/>
                                        <p:tgtEl>
                                          <p:spTgt spid="46"/>
                                        </p:tgtEl>
                                      </p:cBhvr>
                                    </p:animEffect>
                                    <p:set>
                                      <p:cBhvr>
                                        <p:cTn id="11" dur="1" fill="hold">
                                          <p:stCondLst>
                                            <p:cond delay="499"/>
                                          </p:stCondLst>
                                        </p:cTn>
                                        <p:tgtEl>
                                          <p:spTgt spid="46"/>
                                        </p:tgtEl>
                                        <p:attrNameLst>
                                          <p:attrName>style.visibility</p:attrName>
                                        </p:attrNameLst>
                                      </p:cBhvr>
                                      <p:to>
                                        <p:strVal val="hidden"/>
                                      </p:to>
                                    </p:set>
                                  </p:childTnLst>
                                </p:cTn>
                              </p:par>
                              <p:par>
                                <p:cTn id="12" presetID="10" presetClass="entr" presetSubtype="0" fill="hold" grpId="0" nodeType="withEffect">
                                  <p:stCondLst>
                                    <p:cond delay="0"/>
                                  </p:stCondLst>
                                  <p:childTnLst>
                                    <p:set>
                                      <p:cBhvr>
                                        <p:cTn id="13" dur="1" fill="hold">
                                          <p:stCondLst>
                                            <p:cond delay="0"/>
                                          </p:stCondLst>
                                        </p:cTn>
                                        <p:tgtEl>
                                          <p:spTgt spid="54"/>
                                        </p:tgtEl>
                                        <p:attrNameLst>
                                          <p:attrName>style.visibility</p:attrName>
                                        </p:attrNameLst>
                                      </p:cBhvr>
                                      <p:to>
                                        <p:strVal val="visible"/>
                                      </p:to>
                                    </p:set>
                                    <p:animEffect transition="in" filter="fade">
                                      <p:cBhvr>
                                        <p:cTn id="14" dur="500"/>
                                        <p:tgtEl>
                                          <p:spTgt spid="54"/>
                                        </p:tgtEl>
                                      </p:cBhvr>
                                    </p:animEffect>
                                  </p:childTnLst>
                                </p:cTn>
                              </p:par>
                            </p:childTnLst>
                          </p:cTn>
                        </p:par>
                        <p:par>
                          <p:cTn id="15" fill="hold">
                            <p:stCondLst>
                              <p:cond delay="1000"/>
                            </p:stCondLst>
                            <p:childTnLst>
                              <p:par>
                                <p:cTn id="16" presetID="10" presetClass="exit" presetSubtype="0" fill="hold" grpId="0" nodeType="afterEffect">
                                  <p:stCondLst>
                                    <p:cond delay="0"/>
                                  </p:stCondLst>
                                  <p:childTnLst>
                                    <p:animEffect transition="out" filter="fade">
                                      <p:cBhvr>
                                        <p:cTn id="17" dur="500"/>
                                        <p:tgtEl>
                                          <p:spTgt spid="45"/>
                                        </p:tgtEl>
                                      </p:cBhvr>
                                    </p:animEffect>
                                    <p:set>
                                      <p:cBhvr>
                                        <p:cTn id="18" dur="1" fill="hold">
                                          <p:stCondLst>
                                            <p:cond delay="499"/>
                                          </p:stCondLst>
                                        </p:cTn>
                                        <p:tgtEl>
                                          <p:spTgt spid="45"/>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fade">
                                      <p:cBhvr>
                                        <p:cTn id="21" dur="500"/>
                                        <p:tgtEl>
                                          <p:spTgt spid="53"/>
                                        </p:tgtEl>
                                      </p:cBhvr>
                                    </p:animEffect>
                                  </p:childTnLst>
                                </p:cTn>
                              </p:par>
                            </p:childTnLst>
                          </p:cTn>
                        </p:par>
                        <p:par>
                          <p:cTn id="22" fill="hold">
                            <p:stCondLst>
                              <p:cond delay="1500"/>
                            </p:stCondLst>
                            <p:childTnLst>
                              <p:par>
                                <p:cTn id="23" presetID="10" presetClass="exit" presetSubtype="0" fill="hold" grpId="0" nodeType="afterEffect">
                                  <p:stCondLst>
                                    <p:cond delay="0"/>
                                  </p:stCondLst>
                                  <p:childTnLst>
                                    <p:animEffect transition="out" filter="fade">
                                      <p:cBhvr>
                                        <p:cTn id="24" dur="500"/>
                                        <p:tgtEl>
                                          <p:spTgt spid="44"/>
                                        </p:tgtEl>
                                      </p:cBhvr>
                                    </p:animEffect>
                                    <p:set>
                                      <p:cBhvr>
                                        <p:cTn id="25" dur="1" fill="hold">
                                          <p:stCondLst>
                                            <p:cond delay="499"/>
                                          </p:stCondLst>
                                        </p:cTn>
                                        <p:tgtEl>
                                          <p:spTgt spid="44"/>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fade">
                                      <p:cBhvr>
                                        <p:cTn id="28" dur="500"/>
                                        <p:tgtEl>
                                          <p:spTgt spid="52"/>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500"/>
                                        <p:tgtEl>
                                          <p:spTgt spid="39"/>
                                        </p:tgtEl>
                                      </p:cBhvr>
                                    </p:animEffect>
                                  </p:childTnLst>
                                </p:cTn>
                              </p:par>
                            </p:childTnLst>
                          </p:cTn>
                        </p:par>
                        <p:par>
                          <p:cTn id="33" fill="hold">
                            <p:stCondLst>
                              <p:cond delay="2500"/>
                            </p:stCondLst>
                            <p:childTnLst>
                              <p:par>
                                <p:cTn id="34" presetID="10" presetClass="exit" presetSubtype="0" fill="hold" grpId="0" nodeType="afterEffect">
                                  <p:stCondLst>
                                    <p:cond delay="500"/>
                                  </p:stCondLst>
                                  <p:childTnLst>
                                    <p:animEffect transition="out" filter="fade">
                                      <p:cBhvr>
                                        <p:cTn id="35" dur="500"/>
                                        <p:tgtEl>
                                          <p:spTgt spid="43"/>
                                        </p:tgtEl>
                                      </p:cBhvr>
                                    </p:animEffect>
                                    <p:set>
                                      <p:cBhvr>
                                        <p:cTn id="36" dur="1" fill="hold">
                                          <p:stCondLst>
                                            <p:cond delay="499"/>
                                          </p:stCondLst>
                                        </p:cTn>
                                        <p:tgtEl>
                                          <p:spTgt spid="43"/>
                                        </p:tgtEl>
                                        <p:attrNameLst>
                                          <p:attrName>style.visibility</p:attrName>
                                        </p:attrNameLst>
                                      </p:cBhvr>
                                      <p:to>
                                        <p:strVal val="hidden"/>
                                      </p:to>
                                    </p:set>
                                  </p:childTnLst>
                                </p:cTn>
                              </p:par>
                              <p:par>
                                <p:cTn id="37" presetID="10" presetClass="entr" presetSubtype="0" fill="hold" grpId="0" nodeType="withEffect">
                                  <p:stCondLst>
                                    <p:cond delay="500"/>
                                  </p:stCondLst>
                                  <p:childTnLst>
                                    <p:set>
                                      <p:cBhvr>
                                        <p:cTn id="38" dur="1" fill="hold">
                                          <p:stCondLst>
                                            <p:cond delay="0"/>
                                          </p:stCondLst>
                                        </p:cTn>
                                        <p:tgtEl>
                                          <p:spTgt spid="51"/>
                                        </p:tgtEl>
                                        <p:attrNameLst>
                                          <p:attrName>style.visibility</p:attrName>
                                        </p:attrNameLst>
                                      </p:cBhvr>
                                      <p:to>
                                        <p:strVal val="visible"/>
                                      </p:to>
                                    </p:set>
                                    <p:animEffect transition="in" filter="fade">
                                      <p:cBhvr>
                                        <p:cTn id="39" dur="500"/>
                                        <p:tgtEl>
                                          <p:spTgt spid="51"/>
                                        </p:tgtEl>
                                      </p:cBhvr>
                                    </p:animEffect>
                                  </p:childTnLst>
                                </p:cTn>
                              </p:par>
                            </p:childTnLst>
                          </p:cTn>
                        </p:par>
                        <p:par>
                          <p:cTn id="40" fill="hold">
                            <p:stCondLst>
                              <p:cond delay="3500"/>
                            </p:stCondLst>
                            <p:childTnLst>
                              <p:par>
                                <p:cTn id="41" presetID="10" presetClass="exit" presetSubtype="0" fill="hold" grpId="0" nodeType="afterEffect">
                                  <p:stCondLst>
                                    <p:cond delay="250"/>
                                  </p:stCondLst>
                                  <p:childTnLst>
                                    <p:animEffect transition="out" filter="fade">
                                      <p:cBhvr>
                                        <p:cTn id="42" dur="500"/>
                                        <p:tgtEl>
                                          <p:spTgt spid="40"/>
                                        </p:tgtEl>
                                      </p:cBhvr>
                                    </p:animEffect>
                                    <p:set>
                                      <p:cBhvr>
                                        <p:cTn id="43" dur="1" fill="hold">
                                          <p:stCondLst>
                                            <p:cond delay="499"/>
                                          </p:stCondLst>
                                        </p:cTn>
                                        <p:tgtEl>
                                          <p:spTgt spid="40"/>
                                        </p:tgtEl>
                                        <p:attrNameLst>
                                          <p:attrName>style.visibility</p:attrName>
                                        </p:attrNameLst>
                                      </p:cBhvr>
                                      <p:to>
                                        <p:strVal val="hidden"/>
                                      </p:to>
                                    </p:set>
                                  </p:childTnLst>
                                </p:cTn>
                              </p:par>
                              <p:par>
                                <p:cTn id="44" presetID="10" presetClass="entr" presetSubtype="0" fill="hold" grpId="0" nodeType="withEffect">
                                  <p:stCondLst>
                                    <p:cond delay="250"/>
                                  </p:stCondLst>
                                  <p:childTnLst>
                                    <p:set>
                                      <p:cBhvr>
                                        <p:cTn id="45" dur="1" fill="hold">
                                          <p:stCondLst>
                                            <p:cond delay="0"/>
                                          </p:stCondLst>
                                        </p:cTn>
                                        <p:tgtEl>
                                          <p:spTgt spid="48"/>
                                        </p:tgtEl>
                                        <p:attrNameLst>
                                          <p:attrName>style.visibility</p:attrName>
                                        </p:attrNameLst>
                                      </p:cBhvr>
                                      <p:to>
                                        <p:strVal val="visible"/>
                                      </p:to>
                                    </p:set>
                                    <p:animEffect transition="in" filter="fade">
                                      <p:cBhvr>
                                        <p:cTn id="46" dur="500"/>
                                        <p:tgtEl>
                                          <p:spTgt spid="48"/>
                                        </p:tgtEl>
                                      </p:cBhvr>
                                    </p:animEffect>
                                  </p:childTnLst>
                                </p:cTn>
                              </p:par>
                            </p:childTnLst>
                          </p:cTn>
                        </p:par>
                        <p:par>
                          <p:cTn id="47" fill="hold">
                            <p:stCondLst>
                              <p:cond delay="4250"/>
                            </p:stCondLst>
                            <p:childTnLst>
                              <p:par>
                                <p:cTn id="48" presetID="10" presetClass="exit" presetSubtype="0" fill="hold" grpId="0" nodeType="afterEffect">
                                  <p:stCondLst>
                                    <p:cond delay="250"/>
                                  </p:stCondLst>
                                  <p:childTnLst>
                                    <p:animEffect transition="out" filter="fade">
                                      <p:cBhvr>
                                        <p:cTn id="49" dur="500"/>
                                        <p:tgtEl>
                                          <p:spTgt spid="42"/>
                                        </p:tgtEl>
                                      </p:cBhvr>
                                    </p:animEffect>
                                    <p:set>
                                      <p:cBhvr>
                                        <p:cTn id="50" dur="1" fill="hold">
                                          <p:stCondLst>
                                            <p:cond delay="499"/>
                                          </p:stCondLst>
                                        </p:cTn>
                                        <p:tgtEl>
                                          <p:spTgt spid="42"/>
                                        </p:tgtEl>
                                        <p:attrNameLst>
                                          <p:attrName>style.visibility</p:attrName>
                                        </p:attrNameLst>
                                      </p:cBhvr>
                                      <p:to>
                                        <p:strVal val="hidden"/>
                                      </p:to>
                                    </p:set>
                                  </p:childTnLst>
                                </p:cTn>
                              </p:par>
                              <p:par>
                                <p:cTn id="51" presetID="10" presetClass="entr" presetSubtype="0" fill="hold" grpId="0" nodeType="withEffect">
                                  <p:stCondLst>
                                    <p:cond delay="250"/>
                                  </p:stCondLst>
                                  <p:childTnLst>
                                    <p:set>
                                      <p:cBhvr>
                                        <p:cTn id="52" dur="1" fill="hold">
                                          <p:stCondLst>
                                            <p:cond delay="0"/>
                                          </p:stCondLst>
                                        </p:cTn>
                                        <p:tgtEl>
                                          <p:spTgt spid="50"/>
                                        </p:tgtEl>
                                        <p:attrNameLst>
                                          <p:attrName>style.visibility</p:attrName>
                                        </p:attrNameLst>
                                      </p:cBhvr>
                                      <p:to>
                                        <p:strVal val="visible"/>
                                      </p:to>
                                    </p:set>
                                    <p:animEffect transition="in" filter="fade">
                                      <p:cBhvr>
                                        <p:cTn id="53" dur="500"/>
                                        <p:tgtEl>
                                          <p:spTgt spid="50"/>
                                        </p:tgtEl>
                                      </p:cBhvr>
                                    </p:animEffect>
                                  </p:childTnLst>
                                </p:cTn>
                              </p:par>
                            </p:childTnLst>
                          </p:cTn>
                        </p:par>
                        <p:par>
                          <p:cTn id="54" fill="hold">
                            <p:stCondLst>
                              <p:cond delay="5000"/>
                            </p:stCondLst>
                            <p:childTnLst>
                              <p:par>
                                <p:cTn id="55" presetID="10" presetClass="exit" presetSubtype="0" fill="hold" grpId="0" nodeType="afterEffect">
                                  <p:stCondLst>
                                    <p:cond delay="250"/>
                                  </p:stCondLst>
                                  <p:childTnLst>
                                    <p:animEffect transition="out" filter="fade">
                                      <p:cBhvr>
                                        <p:cTn id="56" dur="500"/>
                                        <p:tgtEl>
                                          <p:spTgt spid="35"/>
                                        </p:tgtEl>
                                      </p:cBhvr>
                                    </p:animEffect>
                                    <p:set>
                                      <p:cBhvr>
                                        <p:cTn id="57" dur="1" fill="hold">
                                          <p:stCondLst>
                                            <p:cond delay="499"/>
                                          </p:stCondLst>
                                        </p:cTn>
                                        <p:tgtEl>
                                          <p:spTgt spid="35"/>
                                        </p:tgtEl>
                                        <p:attrNameLst>
                                          <p:attrName>style.visibility</p:attrName>
                                        </p:attrNameLst>
                                      </p:cBhvr>
                                      <p:to>
                                        <p:strVal val="hidden"/>
                                      </p:to>
                                    </p:set>
                                  </p:childTnLst>
                                </p:cTn>
                              </p:par>
                              <p:par>
                                <p:cTn id="58" presetID="10" presetClass="entr" presetSubtype="0" fill="hold" grpId="0" nodeType="withEffect">
                                  <p:stCondLst>
                                    <p:cond delay="250"/>
                                  </p:stCondLst>
                                  <p:childTnLst>
                                    <p:set>
                                      <p:cBhvr>
                                        <p:cTn id="59" dur="1" fill="hold">
                                          <p:stCondLst>
                                            <p:cond delay="0"/>
                                          </p:stCondLst>
                                        </p:cTn>
                                        <p:tgtEl>
                                          <p:spTgt spid="47"/>
                                        </p:tgtEl>
                                        <p:attrNameLst>
                                          <p:attrName>style.visibility</p:attrName>
                                        </p:attrNameLst>
                                      </p:cBhvr>
                                      <p:to>
                                        <p:strVal val="visible"/>
                                      </p:to>
                                    </p:set>
                                    <p:animEffect transition="in" filter="fade">
                                      <p:cBhvr>
                                        <p:cTn id="60" dur="500"/>
                                        <p:tgtEl>
                                          <p:spTgt spid="47"/>
                                        </p:tgtEl>
                                      </p:cBhvr>
                                    </p:animEffect>
                                  </p:childTnLst>
                                </p:cTn>
                              </p:par>
                            </p:childTnLst>
                          </p:cTn>
                        </p:par>
                        <p:par>
                          <p:cTn id="61" fill="hold">
                            <p:stCondLst>
                              <p:cond delay="5750"/>
                            </p:stCondLst>
                            <p:childTnLst>
                              <p:par>
                                <p:cTn id="62" presetID="10" presetClass="exit" presetSubtype="0" fill="hold" grpId="0" nodeType="afterEffect">
                                  <p:stCondLst>
                                    <p:cond delay="250"/>
                                  </p:stCondLst>
                                  <p:childTnLst>
                                    <p:animEffect transition="out" filter="fade">
                                      <p:cBhvr>
                                        <p:cTn id="63" dur="500"/>
                                        <p:tgtEl>
                                          <p:spTgt spid="41"/>
                                        </p:tgtEl>
                                      </p:cBhvr>
                                    </p:animEffect>
                                    <p:set>
                                      <p:cBhvr>
                                        <p:cTn id="64" dur="1" fill="hold">
                                          <p:stCondLst>
                                            <p:cond delay="499"/>
                                          </p:stCondLst>
                                        </p:cTn>
                                        <p:tgtEl>
                                          <p:spTgt spid="41"/>
                                        </p:tgtEl>
                                        <p:attrNameLst>
                                          <p:attrName>style.visibility</p:attrName>
                                        </p:attrNameLst>
                                      </p:cBhvr>
                                      <p:to>
                                        <p:strVal val="hidden"/>
                                      </p:to>
                                    </p:set>
                                  </p:childTnLst>
                                </p:cTn>
                              </p:par>
                              <p:par>
                                <p:cTn id="65" presetID="10" presetClass="entr" presetSubtype="0" fill="hold" grpId="0" nodeType="withEffect">
                                  <p:stCondLst>
                                    <p:cond delay="250"/>
                                  </p:stCondLst>
                                  <p:childTnLst>
                                    <p:set>
                                      <p:cBhvr>
                                        <p:cTn id="66" dur="1" fill="hold">
                                          <p:stCondLst>
                                            <p:cond delay="0"/>
                                          </p:stCondLst>
                                        </p:cTn>
                                        <p:tgtEl>
                                          <p:spTgt spid="49"/>
                                        </p:tgtEl>
                                        <p:attrNameLst>
                                          <p:attrName>style.visibility</p:attrName>
                                        </p:attrNameLst>
                                      </p:cBhvr>
                                      <p:to>
                                        <p:strVal val="visible"/>
                                      </p:to>
                                    </p:set>
                                    <p:animEffect transition="in" filter="fade">
                                      <p:cBhvr>
                                        <p:cTn id="67" dur="500"/>
                                        <p:tgtEl>
                                          <p:spTgt spid="49"/>
                                        </p:tgtEl>
                                      </p:cBhvr>
                                    </p:animEffect>
                                  </p:childTnLst>
                                </p:cTn>
                              </p:par>
                            </p:childTnLst>
                          </p:cTn>
                        </p:par>
                        <p:par>
                          <p:cTn id="68" fill="hold">
                            <p:stCondLst>
                              <p:cond delay="6500"/>
                            </p:stCondLst>
                            <p:childTnLst>
                              <p:par>
                                <p:cTn id="69" presetID="10" presetClass="entr" presetSubtype="0" fill="hold" grpId="0" nodeType="afterEffect">
                                  <p:stCondLst>
                                    <p:cond delay="0"/>
                                  </p:stCondLst>
                                  <p:childTnLst>
                                    <p:set>
                                      <p:cBhvr>
                                        <p:cTn id="70" dur="1" fill="hold">
                                          <p:stCondLst>
                                            <p:cond delay="0"/>
                                          </p:stCondLst>
                                        </p:cTn>
                                        <p:tgtEl>
                                          <p:spTgt spid="38"/>
                                        </p:tgtEl>
                                        <p:attrNameLst>
                                          <p:attrName>style.visibility</p:attrName>
                                        </p:attrNameLst>
                                      </p:cBhvr>
                                      <p:to>
                                        <p:strVal val="visible"/>
                                      </p:to>
                                    </p:set>
                                    <p:animEffect transition="in" filter="fade">
                                      <p:cBhvr>
                                        <p:cTn id="71" dur="500"/>
                                        <p:tgtEl>
                                          <p:spTgt spid="38"/>
                                        </p:tgtEl>
                                      </p:cBhvr>
                                    </p:animEffect>
                                  </p:childTnLst>
                                </p:cTn>
                              </p:par>
                            </p:childTnLst>
                          </p:cTn>
                        </p:par>
                        <p:par>
                          <p:cTn id="72" fill="hold">
                            <p:stCondLst>
                              <p:cond delay="7000"/>
                            </p:stCondLst>
                            <p:childTnLst>
                              <p:par>
                                <p:cTn id="73" presetID="10" presetClass="entr" presetSubtype="0" fill="hold" grpId="0" nodeType="afterEffect">
                                  <p:stCondLst>
                                    <p:cond delay="0"/>
                                  </p:stCondLst>
                                  <p:childTnLst>
                                    <p:set>
                                      <p:cBhvr>
                                        <p:cTn id="74" dur="1" fill="hold">
                                          <p:stCondLst>
                                            <p:cond delay="0"/>
                                          </p:stCondLst>
                                        </p:cTn>
                                        <p:tgtEl>
                                          <p:spTgt spid="10"/>
                                        </p:tgtEl>
                                        <p:attrNameLst>
                                          <p:attrName>style.visibility</p:attrName>
                                        </p:attrNameLst>
                                      </p:cBhvr>
                                      <p:to>
                                        <p:strVal val="visible"/>
                                      </p:to>
                                    </p:set>
                                    <p:animEffect transition="in" filter="fade">
                                      <p:cBhvr>
                                        <p:cTn id="75" dur="1000"/>
                                        <p:tgtEl>
                                          <p:spTgt spid="10"/>
                                        </p:tgtEl>
                                      </p:cBhvr>
                                    </p:animEffect>
                                  </p:childTnLst>
                                </p:cTn>
                              </p:par>
                            </p:childTnLst>
                          </p:cTn>
                        </p:par>
                        <p:par>
                          <p:cTn id="76" fill="hold">
                            <p:stCondLst>
                              <p:cond delay="8000"/>
                            </p:stCondLst>
                            <p:childTnLst>
                              <p:par>
                                <p:cTn id="77" presetID="10" presetClass="entr" presetSubtype="0" fill="hold" nodeType="afterEffect">
                                  <p:stCondLst>
                                    <p:cond delay="0"/>
                                  </p:stCondLst>
                                  <p:childTnLst>
                                    <p:set>
                                      <p:cBhvr>
                                        <p:cTn id="78" dur="1" fill="hold">
                                          <p:stCondLst>
                                            <p:cond delay="0"/>
                                          </p:stCondLst>
                                        </p:cTn>
                                        <p:tgtEl>
                                          <p:spTgt spid="9">
                                            <p:txEl>
                                              <p:pRg st="0" end="0"/>
                                            </p:txEl>
                                          </p:spTgt>
                                        </p:tgtEl>
                                        <p:attrNameLst>
                                          <p:attrName>style.visibility</p:attrName>
                                        </p:attrNameLst>
                                      </p:cBhvr>
                                      <p:to>
                                        <p:strVal val="visible"/>
                                      </p:to>
                                    </p:set>
                                    <p:animEffect transition="in" filter="fade">
                                      <p:cBhvr>
                                        <p:cTn id="79" dur="1000"/>
                                        <p:tgtEl>
                                          <p:spTgt spid="9">
                                            <p:txEl>
                                              <p:pRg st="0" end="0"/>
                                            </p:txEl>
                                          </p:spTgt>
                                        </p:tgtEl>
                                      </p:cBhvr>
                                    </p:animEffect>
                                  </p:childTnLst>
                                </p:cTn>
                              </p:par>
                            </p:childTnLst>
                          </p:cTn>
                        </p:par>
                        <p:par>
                          <p:cTn id="80" fill="hold">
                            <p:stCondLst>
                              <p:cond delay="9000"/>
                            </p:stCondLst>
                            <p:childTnLst>
                              <p:par>
                                <p:cTn id="81" presetID="1" presetClass="entr" presetSubtype="0" fill="hold" grpId="0" nodeType="afterEffect" nodePh="1">
                                  <p:stCondLst>
                                    <p:cond delay="0"/>
                                  </p:stCondLst>
                                  <p:endCondLst>
                                    <p:cond evt="begin" delay="0">
                                      <p:tn val="81"/>
                                    </p:cond>
                                  </p:endCondLst>
                                  <p:childTnLst>
                                    <p:set>
                                      <p:cBhvr>
                                        <p:cTn id="82"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33"/>
                  </p:tgtEl>
                </p:cond>
              </p:nextCondLst>
            </p:seq>
          </p:childTnLst>
        </p:cTn>
      </p:par>
    </p:tnLst>
    <p:bldLst>
      <p:bldP spid="10" grpId="0"/>
      <p:bldP spid="33" grpId="0" animBg="1"/>
      <p:bldP spid="36" grpId="0"/>
      <p:bldP spid="38" grpId="0"/>
      <p:bldP spid="39" grpId="0"/>
      <p:bldP spid="35" grpId="0"/>
      <p:bldP spid="40" grpId="0"/>
      <p:bldP spid="41" grpId="0"/>
      <p:bldP spid="42" grpId="0"/>
      <p:bldP spid="43" grpId="0"/>
      <p:bldP spid="44" grpId="0"/>
      <p:bldP spid="45" grpId="0"/>
      <p:bldP spid="46" grpId="0"/>
      <p:bldP spid="47" grpId="0"/>
      <p:bldP spid="48" grpId="0"/>
      <p:bldP spid="49" grpId="0"/>
      <p:bldP spid="50" grpId="0"/>
      <p:bldP spid="51" grpId="0"/>
      <p:bldP spid="52" grpId="0"/>
      <p:bldP spid="53" grpId="0"/>
      <p:bldP spid="5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370B20C-07A4-4111-8C5B-06893D6A991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r="-785"/>
          <a:stretch/>
        </p:blipFill>
        <p:spPr>
          <a:xfrm>
            <a:off x="4149797" y="2372189"/>
            <a:ext cx="4282514" cy="2994938"/>
          </a:xfrm>
          <a:prstGeom prst="rect">
            <a:avLst/>
          </a:prstGeom>
        </p:spPr>
      </p:pic>
      <p:sp>
        <p:nvSpPr>
          <p:cNvPr id="6" name="Rectangle 5">
            <a:extLst>
              <a:ext uri="{FF2B5EF4-FFF2-40B4-BE49-F238E27FC236}">
                <a16:creationId xmlns:a16="http://schemas.microsoft.com/office/drawing/2014/main" id="{614F5470-FF59-4F61-85B4-77808118C3C9}"/>
              </a:ext>
            </a:extLst>
          </p:cNvPr>
          <p:cNvSpPr/>
          <p:nvPr/>
        </p:nvSpPr>
        <p:spPr>
          <a:xfrm>
            <a:off x="4615238" y="5830864"/>
            <a:ext cx="3079750" cy="368300"/>
          </a:xfrm>
          <a:prstGeom prst="rect">
            <a:avLst/>
          </a:prstGeom>
        </p:spPr>
        <p:txBody>
          <a:bodyPr wrap="none">
            <a:spAutoFit/>
          </a:bodyPr>
          <a:lstStyle/>
          <a:p>
            <a:pPr eaLnBrk="1" fontAlgn="auto" hangingPunct="1">
              <a:spcBef>
                <a:spcPts val="0"/>
              </a:spcBef>
              <a:spcAft>
                <a:spcPts val="0"/>
              </a:spcAft>
              <a:defRPr/>
            </a:pPr>
            <a:r>
              <a:rPr lang="en-GB" dirty="0">
                <a:solidFill>
                  <a:srgbClr val="E9506C"/>
                </a:solidFill>
                <a:latin typeface="+mn-lt"/>
              </a:rPr>
              <a:t>The third digit of the code is</a:t>
            </a:r>
          </a:p>
        </p:txBody>
      </p:sp>
      <p:pic>
        <p:nvPicPr>
          <p:cNvPr id="43" name="Picture 42">
            <a:extLst>
              <a:ext uri="{FF2B5EF4-FFF2-40B4-BE49-F238E27FC236}">
                <a16:creationId xmlns:a16="http://schemas.microsoft.com/office/drawing/2014/main" id="{82C10814-BCC1-4FEF-A375-217C23397A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8107" y="5214174"/>
            <a:ext cx="760243" cy="1111716"/>
          </a:xfrm>
          <a:prstGeom prst="rect">
            <a:avLst/>
          </a:prstGeom>
        </p:spPr>
      </p:pic>
      <p:sp>
        <p:nvSpPr>
          <p:cNvPr id="54" name="1">
            <a:extLst>
              <a:ext uri="{FF2B5EF4-FFF2-40B4-BE49-F238E27FC236}">
                <a16:creationId xmlns:a16="http://schemas.microsoft.com/office/drawing/2014/main" id="{B23AEFDF-1ECD-4706-B1D5-5E7A3472E2DB}"/>
              </a:ext>
            </a:extLst>
          </p:cNvPr>
          <p:cNvSpPr/>
          <p:nvPr/>
        </p:nvSpPr>
        <p:spPr>
          <a:xfrm>
            <a:off x="7772400" y="5642129"/>
            <a:ext cx="468311" cy="577853"/>
          </a:xfrm>
          <a:prstGeom prst="round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 name="Rectangle 7">
            <a:extLst>
              <a:ext uri="{FF2B5EF4-FFF2-40B4-BE49-F238E27FC236}">
                <a16:creationId xmlns:a16="http://schemas.microsoft.com/office/drawing/2014/main" id="{AE38242D-A31A-4A2B-92FA-05F3561A62A0}"/>
              </a:ext>
            </a:extLst>
          </p:cNvPr>
          <p:cNvSpPr>
            <a:spLocks noChangeArrowheads="1"/>
          </p:cNvSpPr>
          <p:nvPr/>
        </p:nvSpPr>
        <p:spPr bwMode="auto">
          <a:xfrm>
            <a:off x="757239" y="1915335"/>
            <a:ext cx="76311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50" charset="0"/>
                <a:cs typeface="Sassoon Infant Rg" pitchFamily="50" charset="0"/>
              </a:defRPr>
            </a:lvl9pPr>
          </a:lstStyle>
          <a:p>
            <a:pPr>
              <a:lnSpc>
                <a:spcPct val="100000"/>
              </a:lnSpc>
              <a:spcBef>
                <a:spcPct val="0"/>
              </a:spcBef>
              <a:spcAft>
                <a:spcPts val="1200"/>
              </a:spcAft>
              <a:buNone/>
            </a:pPr>
            <a:r>
              <a:rPr lang="en-GB" altLang="en-US" dirty="0">
                <a:solidFill>
                  <a:schemeClr val="tx1"/>
                </a:solidFill>
              </a:rPr>
              <a:t>A second page in the book on fractions gives the third clue:</a:t>
            </a:r>
          </a:p>
        </p:txBody>
      </p:sp>
      <p:sp>
        <p:nvSpPr>
          <p:cNvPr id="10" name="Rectangle 1">
            <a:extLst>
              <a:ext uri="{FF2B5EF4-FFF2-40B4-BE49-F238E27FC236}">
                <a16:creationId xmlns:a16="http://schemas.microsoft.com/office/drawing/2014/main" id="{0B3BCF5B-62F3-4289-BE9D-B82A2E8EFB7B}"/>
              </a:ext>
            </a:extLst>
          </p:cNvPr>
          <p:cNvSpPr>
            <a:spLocks noChangeArrowheads="1"/>
          </p:cNvSpPr>
          <p:nvPr/>
        </p:nvSpPr>
        <p:spPr bwMode="auto">
          <a:xfrm>
            <a:off x="7797333" y="5657310"/>
            <a:ext cx="42992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50" charset="0"/>
                <a:cs typeface="Sassoon Infant Rg" pitchFamily="50" charset="0"/>
              </a:defRPr>
            </a:lvl9pPr>
          </a:lstStyle>
          <a:p>
            <a:pPr eaLnBrk="1" hangingPunct="1">
              <a:lnSpc>
                <a:spcPct val="100000"/>
              </a:lnSpc>
              <a:spcBef>
                <a:spcPct val="0"/>
              </a:spcBef>
              <a:buFontTx/>
              <a:buNone/>
            </a:pPr>
            <a:r>
              <a:rPr lang="en-GB" altLang="en-US" sz="3000" b="1" dirty="0">
                <a:solidFill>
                  <a:srgbClr val="E9506C"/>
                </a:solidFill>
              </a:rPr>
              <a:t>0</a:t>
            </a:r>
          </a:p>
        </p:txBody>
      </p:sp>
      <p:sp>
        <p:nvSpPr>
          <p:cNvPr id="12" name="Title 3"/>
          <p:cNvSpPr txBox="1">
            <a:spLocks/>
          </p:cNvSpPr>
          <p:nvPr/>
        </p:nvSpPr>
        <p:spPr>
          <a:xfrm>
            <a:off x="449263" y="717020"/>
            <a:ext cx="8242300" cy="994307"/>
          </a:xfrm>
          <a:prstGeom prst="roundRect">
            <a:avLst>
              <a:gd name="adj" fmla="val 0"/>
            </a:avLst>
          </a:prstGeom>
          <a:solidFill>
            <a:srgbClr val="6ABC83"/>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GB" sz="3800" dirty="0">
                <a:solidFill>
                  <a:schemeClr val="bg1"/>
                </a:solidFill>
              </a:rPr>
              <a:t>Clues for Digit 3</a:t>
            </a:r>
          </a:p>
        </p:txBody>
      </p:sp>
      <p:sp>
        <p:nvSpPr>
          <p:cNvPr id="15" name="Reveal answer 1"/>
          <p:cNvSpPr/>
          <p:nvPr/>
        </p:nvSpPr>
        <p:spPr>
          <a:xfrm>
            <a:off x="6104626" y="5764161"/>
            <a:ext cx="1491778" cy="330583"/>
          </a:xfrm>
          <a:prstGeom prst="roundRect">
            <a:avLst/>
          </a:prstGeom>
          <a:solidFill>
            <a:srgbClr val="E9506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dirty="0"/>
              <a:t>Reveal answer</a:t>
            </a:r>
          </a:p>
        </p:txBody>
      </p:sp>
      <p:sp>
        <p:nvSpPr>
          <p:cNvPr id="17" name="Hyperlink">
            <a:hlinkClick r:id="rId4" action="ppaction://hlinksldjump"/>
          </p:cNvPr>
          <p:cNvSpPr/>
          <p:nvPr/>
        </p:nvSpPr>
        <p:spPr>
          <a:xfrm>
            <a:off x="7612063" y="5237562"/>
            <a:ext cx="776287" cy="10415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4956E929-2CE4-41C2-8F3A-2F3F8CE7CD9D}"/>
              </a:ext>
            </a:extLst>
          </p:cNvPr>
          <p:cNvSpPr/>
          <p:nvPr/>
        </p:nvSpPr>
        <p:spPr>
          <a:xfrm>
            <a:off x="755651" y="2368501"/>
            <a:ext cx="3372495" cy="3293209"/>
          </a:xfrm>
          <a:prstGeom prst="rect">
            <a:avLst/>
          </a:prstGeom>
        </p:spPr>
        <p:txBody>
          <a:bodyPr wrap="square">
            <a:spAutoFit/>
          </a:bodyPr>
          <a:lstStyle/>
          <a:p>
            <a:pPr>
              <a:lnSpc>
                <a:spcPct val="100000"/>
              </a:lnSpc>
              <a:spcBef>
                <a:spcPct val="0"/>
              </a:spcBef>
              <a:spcAft>
                <a:spcPts val="1200"/>
              </a:spcAft>
              <a:buNone/>
            </a:pPr>
            <a:r>
              <a:rPr lang="en-GB" altLang="en-US" dirty="0"/>
              <a:t>There are some mixed numbers. To find the required digit, convert the mixed numbers to improper fractions, convert to equivalent fractions with the same denominator, add together and convert back to a mixed number.</a:t>
            </a:r>
          </a:p>
          <a:p>
            <a:pPr>
              <a:lnSpc>
                <a:spcPct val="100000"/>
              </a:lnSpc>
              <a:spcBef>
                <a:spcPct val="0"/>
              </a:spcBef>
              <a:spcAft>
                <a:spcPts val="1200"/>
              </a:spcAft>
              <a:buNone/>
            </a:pPr>
            <a:r>
              <a:rPr lang="en-GB" altLang="en-US" dirty="0"/>
              <a:t>The digit that appears in the ones place of the whole number gives the third clue.</a:t>
            </a:r>
          </a:p>
        </p:txBody>
      </p:sp>
      <p:grpSp>
        <p:nvGrpSpPr>
          <p:cNvPr id="5" name="Group 4"/>
          <p:cNvGrpSpPr/>
          <p:nvPr/>
        </p:nvGrpSpPr>
        <p:grpSpPr>
          <a:xfrm>
            <a:off x="4759856" y="2722008"/>
            <a:ext cx="794608" cy="830997"/>
            <a:chOff x="4759856" y="2722008"/>
            <a:chExt cx="794608" cy="830997"/>
          </a:xfrm>
        </p:grpSpPr>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BA107577-59CE-4B77-A07A-1C98FDB5D47F}"/>
                    </a:ext>
                  </a:extLst>
                </p:cNvPr>
                <p:cNvSpPr txBox="1"/>
                <p:nvPr/>
              </p:nvSpPr>
              <p:spPr>
                <a:xfrm>
                  <a:off x="5344471" y="2849328"/>
                  <a:ext cx="209993" cy="5797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sz="2000" b="1" i="1" smtClean="0">
                                <a:latin typeface="Cambria Math" panose="02040503050406030204" pitchFamily="18" charset="0"/>
                              </a:rPr>
                            </m:ctrlPr>
                          </m:fPr>
                          <m:num>
                            <m:r>
                              <m:rPr>
                                <m:nor/>
                              </m:rPr>
                              <a:rPr lang="en-GB" sz="2000" b="1" i="0" smtClean="0"/>
                              <m:t>2</m:t>
                            </m:r>
                          </m:num>
                          <m:den>
                            <m:r>
                              <m:rPr>
                                <m:nor/>
                              </m:rPr>
                              <a:rPr lang="en-GB" sz="2000" b="1" i="0" smtClean="0"/>
                              <m:t>3</m:t>
                            </m:r>
                          </m:den>
                        </m:f>
                      </m:oMath>
                    </m:oMathPara>
                  </a14:m>
                  <a:endParaRPr lang="en-GB" sz="1200" b="1" dirty="0"/>
                </a:p>
              </p:txBody>
            </p:sp>
          </mc:Choice>
          <mc:Fallback xmlns="">
            <p:sp>
              <p:nvSpPr>
                <p:cNvPr id="16" name="TextBox 15">
                  <a:extLst>
                    <a:ext uri="{FF2B5EF4-FFF2-40B4-BE49-F238E27FC236}">
                      <a16:creationId xmlns:a16="http://schemas.microsoft.com/office/drawing/2014/main" xmlns:a14="http://schemas.microsoft.com/office/drawing/2010/main" xmlns="" id="{BA107577-59CE-4B77-A07A-1C98FDB5D47F}"/>
                    </a:ext>
                  </a:extLst>
                </p:cNvPr>
                <p:cNvSpPr txBox="1">
                  <a:spLocks noRot="1" noChangeAspect="1" noMove="1" noResize="1" noEditPoints="1" noAdjustHandles="1" noChangeArrowheads="1" noChangeShapeType="1" noTextEdit="1"/>
                </p:cNvSpPr>
                <p:nvPr/>
              </p:nvSpPr>
              <p:spPr>
                <a:xfrm>
                  <a:off x="5344471" y="2849328"/>
                  <a:ext cx="209993" cy="579710"/>
                </a:xfrm>
                <a:prstGeom prst="rect">
                  <a:avLst/>
                </a:prstGeom>
                <a:blipFill rotWithShape="0">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F959A04A-0FA1-42DA-870F-ED3B7A08DDF4}"/>
                    </a:ext>
                  </a:extLst>
                </p:cNvPr>
                <p:cNvSpPr/>
                <p:nvPr/>
              </p:nvSpPr>
              <p:spPr>
                <a:xfrm>
                  <a:off x="4759856" y="2722008"/>
                  <a:ext cx="689612" cy="83099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GB" sz="4800" b="1"/>
                          <m:t>2</m:t>
                        </m:r>
                      </m:oMath>
                    </m:oMathPara>
                  </a14:m>
                  <a:endParaRPr lang="en-GB" sz="4800" b="1" dirty="0"/>
                </a:p>
              </p:txBody>
            </p:sp>
          </mc:Choice>
          <mc:Fallback xmlns="">
            <p:sp>
              <p:nvSpPr>
                <p:cNvPr id="3" name="Rectangle 2">
                  <a:extLst>
                    <a:ext uri="{FF2B5EF4-FFF2-40B4-BE49-F238E27FC236}">
                      <a16:creationId xmlns:a16="http://schemas.microsoft.com/office/drawing/2014/main" xmlns:a14="http://schemas.microsoft.com/office/drawing/2010/main" xmlns="" id="{F959A04A-0FA1-42DA-870F-ED3B7A08DDF4}"/>
                    </a:ext>
                  </a:extLst>
                </p:cNvPr>
                <p:cNvSpPr>
                  <a:spLocks noRot="1" noChangeAspect="1" noMove="1" noResize="1" noEditPoints="1" noAdjustHandles="1" noChangeArrowheads="1" noChangeShapeType="1" noTextEdit="1"/>
                </p:cNvSpPr>
                <p:nvPr/>
              </p:nvSpPr>
              <p:spPr>
                <a:xfrm>
                  <a:off x="4759856" y="2722008"/>
                  <a:ext cx="689612" cy="830997"/>
                </a:xfrm>
                <a:prstGeom prst="rect">
                  <a:avLst/>
                </a:prstGeom>
                <a:blipFill rotWithShape="0">
                  <a:blip r:embed="rId6"/>
                  <a:stretch>
                    <a:fillRect/>
                  </a:stretch>
                </a:blipFill>
              </p:spPr>
              <p:txBody>
                <a:bodyPr/>
                <a:lstStyle/>
                <a:p>
                  <a:r>
                    <a:rPr lang="en-GB">
                      <a:noFill/>
                    </a:rPr>
                    <a:t> </a:t>
                  </a:r>
                </a:p>
              </p:txBody>
            </p:sp>
          </mc:Fallback>
        </mc:AlternateContent>
      </p:grpSp>
      <p:grpSp>
        <p:nvGrpSpPr>
          <p:cNvPr id="9" name="Group 8"/>
          <p:cNvGrpSpPr/>
          <p:nvPr/>
        </p:nvGrpSpPr>
        <p:grpSpPr>
          <a:xfrm>
            <a:off x="4754172" y="4163864"/>
            <a:ext cx="824289" cy="830997"/>
            <a:chOff x="4754172" y="4163864"/>
            <a:chExt cx="824289" cy="830997"/>
          </a:xfrm>
        </p:grpSpPr>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04C3C47A-F9A3-4F96-8E13-F5D4B76D7402}"/>
                    </a:ext>
                  </a:extLst>
                </p:cNvPr>
                <p:cNvSpPr txBox="1"/>
                <p:nvPr/>
              </p:nvSpPr>
              <p:spPr>
                <a:xfrm>
                  <a:off x="5355643" y="4286270"/>
                  <a:ext cx="222818" cy="57406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sz="2000" b="1" i="1" smtClean="0">
                                <a:latin typeface="Cambria Math" panose="02040503050406030204" pitchFamily="18" charset="0"/>
                              </a:rPr>
                            </m:ctrlPr>
                          </m:fPr>
                          <m:num>
                            <m:r>
                              <m:rPr>
                                <m:nor/>
                              </m:rPr>
                              <a:rPr lang="en-GB" sz="2000" b="1" i="0" smtClean="0"/>
                              <m:t>1</m:t>
                            </m:r>
                          </m:num>
                          <m:den>
                            <m:r>
                              <m:rPr>
                                <m:nor/>
                              </m:rPr>
                              <a:rPr lang="en-GB" sz="2000" b="1" i="0" smtClean="0"/>
                              <m:t>4</m:t>
                            </m:r>
                          </m:den>
                        </m:f>
                      </m:oMath>
                    </m:oMathPara>
                  </a14:m>
                  <a:endParaRPr lang="en-GB" sz="1200" b="1" dirty="0"/>
                </a:p>
              </p:txBody>
            </p:sp>
          </mc:Choice>
          <mc:Fallback xmlns="">
            <p:sp>
              <p:nvSpPr>
                <p:cNvPr id="18" name="TextBox 17">
                  <a:extLst>
                    <a:ext uri="{FF2B5EF4-FFF2-40B4-BE49-F238E27FC236}">
                      <a16:creationId xmlns:a16="http://schemas.microsoft.com/office/drawing/2014/main" xmlns:a14="http://schemas.microsoft.com/office/drawing/2010/main" xmlns="" id="{04C3C47A-F9A3-4F96-8E13-F5D4B76D7402}"/>
                    </a:ext>
                  </a:extLst>
                </p:cNvPr>
                <p:cNvSpPr txBox="1">
                  <a:spLocks noRot="1" noChangeAspect="1" noMove="1" noResize="1" noEditPoints="1" noAdjustHandles="1" noChangeArrowheads="1" noChangeShapeType="1" noTextEdit="1"/>
                </p:cNvSpPr>
                <p:nvPr/>
              </p:nvSpPr>
              <p:spPr>
                <a:xfrm>
                  <a:off x="5355643" y="4286270"/>
                  <a:ext cx="222818" cy="574068"/>
                </a:xfrm>
                <a:prstGeom prst="rect">
                  <a:avLst/>
                </a:prstGeom>
                <a:blipFill rotWithShape="0">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288CDB5D-6DFD-4386-ABFF-EE6F6D9EFBA6}"/>
                    </a:ext>
                  </a:extLst>
                </p:cNvPr>
                <p:cNvSpPr/>
                <p:nvPr/>
              </p:nvSpPr>
              <p:spPr>
                <a:xfrm>
                  <a:off x="4754172" y="4163864"/>
                  <a:ext cx="721672" cy="83099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GB" sz="4800" b="1" i="0" smtClean="0"/>
                          <m:t>4</m:t>
                        </m:r>
                      </m:oMath>
                    </m:oMathPara>
                  </a14:m>
                  <a:endParaRPr lang="en-GB" sz="4800" b="1" dirty="0"/>
                </a:p>
              </p:txBody>
            </p:sp>
          </mc:Choice>
          <mc:Fallback xmlns="">
            <p:sp>
              <p:nvSpPr>
                <p:cNvPr id="19" name="Rectangle 18">
                  <a:extLst>
                    <a:ext uri="{FF2B5EF4-FFF2-40B4-BE49-F238E27FC236}">
                      <a16:creationId xmlns:a16="http://schemas.microsoft.com/office/drawing/2014/main" xmlns:a14="http://schemas.microsoft.com/office/drawing/2010/main" xmlns="" id="{288CDB5D-6DFD-4386-ABFF-EE6F6D9EFBA6}"/>
                    </a:ext>
                  </a:extLst>
                </p:cNvPr>
                <p:cNvSpPr>
                  <a:spLocks noRot="1" noChangeAspect="1" noMove="1" noResize="1" noEditPoints="1" noAdjustHandles="1" noChangeArrowheads="1" noChangeShapeType="1" noTextEdit="1"/>
                </p:cNvSpPr>
                <p:nvPr/>
              </p:nvSpPr>
              <p:spPr>
                <a:xfrm>
                  <a:off x="4754172" y="4163864"/>
                  <a:ext cx="721672" cy="830997"/>
                </a:xfrm>
                <a:prstGeom prst="rect">
                  <a:avLst/>
                </a:prstGeom>
                <a:blipFill rotWithShape="0">
                  <a:blip r:embed="rId8"/>
                  <a:stretch>
                    <a:fillRect/>
                  </a:stretch>
                </a:blipFill>
              </p:spPr>
              <p:txBody>
                <a:bodyPr/>
                <a:lstStyle/>
                <a:p>
                  <a:r>
                    <a:rPr lang="en-GB">
                      <a:noFill/>
                    </a:rPr>
                    <a:t> </a:t>
                  </a:r>
                </a:p>
              </p:txBody>
            </p:sp>
          </mc:Fallback>
        </mc:AlternateContent>
      </p:grpSp>
      <p:grpSp>
        <p:nvGrpSpPr>
          <p:cNvPr id="11" name="Group 10"/>
          <p:cNvGrpSpPr/>
          <p:nvPr/>
        </p:nvGrpSpPr>
        <p:grpSpPr>
          <a:xfrm>
            <a:off x="6785172" y="3354500"/>
            <a:ext cx="772342" cy="830997"/>
            <a:chOff x="6785172" y="3354500"/>
            <a:chExt cx="772342" cy="830997"/>
          </a:xfrm>
        </p:grpSpPr>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68574177-E96C-4B5B-A1CB-FF20354456FA}"/>
                    </a:ext>
                  </a:extLst>
                </p:cNvPr>
                <p:cNvSpPr txBox="1"/>
                <p:nvPr/>
              </p:nvSpPr>
              <p:spPr>
                <a:xfrm>
                  <a:off x="7341109" y="3476906"/>
                  <a:ext cx="216405" cy="5758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sz="2000" b="1" i="1" smtClean="0">
                                <a:latin typeface="Cambria Math" panose="02040503050406030204" pitchFamily="18" charset="0"/>
                              </a:rPr>
                            </m:ctrlPr>
                          </m:fPr>
                          <m:num>
                            <m:r>
                              <m:rPr>
                                <m:nor/>
                              </m:rPr>
                              <a:rPr lang="en-GB" sz="2000" b="1" i="0" smtClean="0"/>
                              <m:t>5</m:t>
                            </m:r>
                          </m:num>
                          <m:den>
                            <m:r>
                              <m:rPr>
                                <m:nor/>
                              </m:rPr>
                              <a:rPr lang="en-GB" sz="2000" b="1" i="0" smtClean="0"/>
                              <m:t>6</m:t>
                            </m:r>
                          </m:den>
                        </m:f>
                      </m:oMath>
                    </m:oMathPara>
                  </a14:m>
                  <a:endParaRPr lang="en-GB" sz="1200" b="1" dirty="0"/>
                </a:p>
              </p:txBody>
            </p:sp>
          </mc:Choice>
          <mc:Fallback xmlns="">
            <p:sp>
              <p:nvSpPr>
                <p:cNvPr id="20" name="TextBox 19">
                  <a:extLst>
                    <a:ext uri="{FF2B5EF4-FFF2-40B4-BE49-F238E27FC236}">
                      <a16:creationId xmlns:a16="http://schemas.microsoft.com/office/drawing/2014/main" xmlns:a14="http://schemas.microsoft.com/office/drawing/2010/main" xmlns="" id="{68574177-E96C-4B5B-A1CB-FF20354456FA}"/>
                    </a:ext>
                  </a:extLst>
                </p:cNvPr>
                <p:cNvSpPr txBox="1">
                  <a:spLocks noRot="1" noChangeAspect="1" noMove="1" noResize="1" noEditPoints="1" noAdjustHandles="1" noChangeArrowheads="1" noChangeShapeType="1" noTextEdit="1"/>
                </p:cNvSpPr>
                <p:nvPr/>
              </p:nvSpPr>
              <p:spPr>
                <a:xfrm>
                  <a:off x="7341109" y="3476906"/>
                  <a:ext cx="216405" cy="575863"/>
                </a:xfrm>
                <a:prstGeom prst="rect">
                  <a:avLst/>
                </a:prstGeom>
                <a:blipFill rotWithShape="0">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F3A2E1A2-69A8-4BF6-89D5-4CC4FCDD226F}"/>
                    </a:ext>
                  </a:extLst>
                </p:cNvPr>
                <p:cNvSpPr/>
                <p:nvPr/>
              </p:nvSpPr>
              <p:spPr>
                <a:xfrm>
                  <a:off x="6785172" y="3354500"/>
                  <a:ext cx="683200" cy="83099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GB" sz="4800" b="1" i="0" smtClean="0">
                            <a:ea typeface="Cambria Math" panose="02040503050406030204" pitchFamily="18" charset="0"/>
                          </a:rPr>
                          <m:t>3</m:t>
                        </m:r>
                      </m:oMath>
                    </m:oMathPara>
                  </a14:m>
                  <a:endParaRPr lang="en-GB" sz="4800" b="1" dirty="0">
                    <a:ea typeface="Cambria Math" panose="02040503050406030204" pitchFamily="18" charset="0"/>
                  </a:endParaRPr>
                </a:p>
              </p:txBody>
            </p:sp>
          </mc:Choice>
          <mc:Fallback xmlns="">
            <p:sp>
              <p:nvSpPr>
                <p:cNvPr id="21" name="Rectangle 20">
                  <a:extLst>
                    <a:ext uri="{FF2B5EF4-FFF2-40B4-BE49-F238E27FC236}">
                      <a16:creationId xmlns:a16="http://schemas.microsoft.com/office/drawing/2014/main" xmlns:a14="http://schemas.microsoft.com/office/drawing/2010/main" xmlns="" id="{F3A2E1A2-69A8-4BF6-89D5-4CC4FCDD226F}"/>
                    </a:ext>
                  </a:extLst>
                </p:cNvPr>
                <p:cNvSpPr>
                  <a:spLocks noRot="1" noChangeAspect="1" noMove="1" noResize="1" noEditPoints="1" noAdjustHandles="1" noChangeArrowheads="1" noChangeShapeType="1" noTextEdit="1"/>
                </p:cNvSpPr>
                <p:nvPr/>
              </p:nvSpPr>
              <p:spPr>
                <a:xfrm>
                  <a:off x="6785172" y="3354500"/>
                  <a:ext cx="683200" cy="830997"/>
                </a:xfrm>
                <a:prstGeom prst="rect">
                  <a:avLst/>
                </a:prstGeom>
                <a:blipFill rotWithShape="0">
                  <a:blip r:embed="rId10"/>
                  <a:stretch>
                    <a:fillRect/>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BA107577-59CE-4B77-A07A-1C98FDB5D47F}"/>
                  </a:ext>
                </a:extLst>
              </p:cNvPr>
              <p:cNvSpPr txBox="1"/>
              <p:nvPr/>
            </p:nvSpPr>
            <p:spPr>
              <a:xfrm>
                <a:off x="4961940" y="2725746"/>
                <a:ext cx="585031" cy="81188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sz="2800" b="1" i="1" smtClean="0">
                              <a:latin typeface="Cambria Math" panose="02040503050406030204" pitchFamily="18" charset="0"/>
                            </a:rPr>
                          </m:ctrlPr>
                        </m:fPr>
                        <m:num>
                          <m:r>
                            <m:rPr>
                              <m:nor/>
                            </m:rPr>
                            <a:rPr lang="en-GB" sz="2800" b="1" i="0" smtClean="0"/>
                            <m:t>8</m:t>
                          </m:r>
                        </m:num>
                        <m:den>
                          <m:r>
                            <m:rPr>
                              <m:nor/>
                            </m:rPr>
                            <a:rPr lang="en-GB" sz="2800" b="1" i="0" smtClean="0"/>
                            <m:t>3</m:t>
                          </m:r>
                        </m:den>
                      </m:f>
                    </m:oMath>
                  </m:oMathPara>
                </a14:m>
                <a:endParaRPr lang="en-GB" sz="2800" b="1" dirty="0"/>
              </a:p>
            </p:txBody>
          </p:sp>
        </mc:Choice>
        <mc:Fallback xmlns="">
          <p:sp>
            <p:nvSpPr>
              <p:cNvPr id="33" name="TextBox 32">
                <a:extLst>
                  <a:ext uri="{FF2B5EF4-FFF2-40B4-BE49-F238E27FC236}">
                    <a16:creationId xmlns:a16="http://schemas.microsoft.com/office/drawing/2014/main" xmlns:a14="http://schemas.microsoft.com/office/drawing/2010/main" xmlns="" id="{BA107577-59CE-4B77-A07A-1C98FDB5D47F}"/>
                  </a:ext>
                </a:extLst>
              </p:cNvPr>
              <p:cNvSpPr txBox="1">
                <a:spLocks noRot="1" noChangeAspect="1" noMove="1" noResize="1" noEditPoints="1" noAdjustHandles="1" noChangeArrowheads="1" noChangeShapeType="1" noTextEdit="1"/>
              </p:cNvSpPr>
              <p:nvPr/>
            </p:nvSpPr>
            <p:spPr>
              <a:xfrm>
                <a:off x="4961940" y="2725746"/>
                <a:ext cx="585031" cy="811889"/>
              </a:xfrm>
              <a:prstGeom prst="rect">
                <a:avLst/>
              </a:prstGeom>
              <a:blipFill rotWithShape="0">
                <a:blip r:embed="rId1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BA107577-59CE-4B77-A07A-1C98FDB5D47F}"/>
                  </a:ext>
                </a:extLst>
              </p:cNvPr>
              <p:cNvSpPr txBox="1"/>
              <p:nvPr/>
            </p:nvSpPr>
            <p:spPr>
              <a:xfrm>
                <a:off x="4978398" y="4155915"/>
                <a:ext cx="585031" cy="81432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sz="2800" b="1" i="1" smtClean="0">
                              <a:latin typeface="Cambria Math" panose="02040503050406030204" pitchFamily="18" charset="0"/>
                            </a:rPr>
                          </m:ctrlPr>
                        </m:fPr>
                        <m:num>
                          <m:r>
                            <m:rPr>
                              <m:nor/>
                            </m:rPr>
                            <a:rPr lang="en-GB" sz="2800" b="1" i="0" smtClean="0"/>
                            <m:t>17</m:t>
                          </m:r>
                        </m:num>
                        <m:den>
                          <m:r>
                            <m:rPr>
                              <m:nor/>
                            </m:rPr>
                            <a:rPr lang="en-GB" sz="2800" b="1" i="0" smtClean="0"/>
                            <m:t>4</m:t>
                          </m:r>
                        </m:den>
                      </m:f>
                    </m:oMath>
                  </m:oMathPara>
                </a14:m>
                <a:endParaRPr lang="en-GB" sz="2800" b="1" dirty="0"/>
              </a:p>
            </p:txBody>
          </p:sp>
        </mc:Choice>
        <mc:Fallback xmlns="">
          <p:sp>
            <p:nvSpPr>
              <p:cNvPr id="34" name="TextBox 33">
                <a:extLst>
                  <a:ext uri="{FF2B5EF4-FFF2-40B4-BE49-F238E27FC236}">
                    <a16:creationId xmlns:a16="http://schemas.microsoft.com/office/drawing/2014/main" xmlns:a14="http://schemas.microsoft.com/office/drawing/2010/main" xmlns="" id="{BA107577-59CE-4B77-A07A-1C98FDB5D47F}"/>
                  </a:ext>
                </a:extLst>
              </p:cNvPr>
              <p:cNvSpPr txBox="1">
                <a:spLocks noRot="1" noChangeAspect="1" noMove="1" noResize="1" noEditPoints="1" noAdjustHandles="1" noChangeArrowheads="1" noChangeShapeType="1" noTextEdit="1"/>
              </p:cNvSpPr>
              <p:nvPr/>
            </p:nvSpPr>
            <p:spPr>
              <a:xfrm>
                <a:off x="4978398" y="4155915"/>
                <a:ext cx="585031" cy="814325"/>
              </a:xfrm>
              <a:prstGeom prst="rect">
                <a:avLst/>
              </a:prstGeom>
              <a:blipFill rotWithShape="0">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BA107577-59CE-4B77-A07A-1C98FDB5D47F}"/>
                  </a:ext>
                </a:extLst>
              </p:cNvPr>
              <p:cNvSpPr txBox="1"/>
              <p:nvPr/>
            </p:nvSpPr>
            <p:spPr>
              <a:xfrm>
                <a:off x="6972483" y="3348465"/>
                <a:ext cx="585031" cy="81432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sz="2800" b="1" i="1" smtClean="0">
                              <a:latin typeface="Cambria Math" panose="02040503050406030204" pitchFamily="18" charset="0"/>
                            </a:rPr>
                          </m:ctrlPr>
                        </m:fPr>
                        <m:num>
                          <m:r>
                            <m:rPr>
                              <m:nor/>
                            </m:rPr>
                            <a:rPr lang="en-GB" sz="2800" b="1" i="0" smtClean="0"/>
                            <m:t>23</m:t>
                          </m:r>
                        </m:num>
                        <m:den>
                          <m:r>
                            <m:rPr>
                              <m:nor/>
                            </m:rPr>
                            <a:rPr lang="en-GB" sz="2800" b="1" i="0" smtClean="0"/>
                            <m:t>6</m:t>
                          </m:r>
                        </m:den>
                      </m:f>
                    </m:oMath>
                  </m:oMathPara>
                </a14:m>
                <a:endParaRPr lang="en-GB" sz="2800" b="1" dirty="0"/>
              </a:p>
            </p:txBody>
          </p:sp>
        </mc:Choice>
        <mc:Fallback xmlns="">
          <p:sp>
            <p:nvSpPr>
              <p:cNvPr id="35" name="TextBox 34">
                <a:extLst>
                  <a:ext uri="{FF2B5EF4-FFF2-40B4-BE49-F238E27FC236}">
                    <a16:creationId xmlns:a16="http://schemas.microsoft.com/office/drawing/2014/main" xmlns:a14="http://schemas.microsoft.com/office/drawing/2010/main" xmlns="" id="{BA107577-59CE-4B77-A07A-1C98FDB5D47F}"/>
                  </a:ext>
                </a:extLst>
              </p:cNvPr>
              <p:cNvSpPr txBox="1">
                <a:spLocks noRot="1" noChangeAspect="1" noMove="1" noResize="1" noEditPoints="1" noAdjustHandles="1" noChangeArrowheads="1" noChangeShapeType="1" noTextEdit="1"/>
              </p:cNvSpPr>
              <p:nvPr/>
            </p:nvSpPr>
            <p:spPr>
              <a:xfrm>
                <a:off x="6972483" y="3348465"/>
                <a:ext cx="585031" cy="814325"/>
              </a:xfrm>
              <a:prstGeom prst="rect">
                <a:avLst/>
              </a:prstGeom>
              <a:blipFill rotWithShape="0">
                <a:blip r:embed="rId1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BA107577-59CE-4B77-A07A-1C98FDB5D47F}"/>
                  </a:ext>
                </a:extLst>
              </p:cNvPr>
              <p:cNvSpPr txBox="1"/>
              <p:nvPr/>
            </p:nvSpPr>
            <p:spPr>
              <a:xfrm>
                <a:off x="4949742" y="2722294"/>
                <a:ext cx="585031" cy="81432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sz="2800" b="1" i="1" smtClean="0">
                              <a:latin typeface="Cambria Math" panose="02040503050406030204" pitchFamily="18" charset="0"/>
                            </a:rPr>
                          </m:ctrlPr>
                        </m:fPr>
                        <m:num>
                          <m:r>
                            <m:rPr>
                              <m:nor/>
                            </m:rPr>
                            <a:rPr lang="en-GB" sz="2800" b="1" i="0" smtClean="0"/>
                            <m:t>32</m:t>
                          </m:r>
                        </m:num>
                        <m:den>
                          <m:r>
                            <m:rPr>
                              <m:nor/>
                            </m:rPr>
                            <a:rPr lang="en-GB" sz="2800" b="1" i="0" smtClean="0"/>
                            <m:t>12</m:t>
                          </m:r>
                        </m:den>
                      </m:f>
                    </m:oMath>
                  </m:oMathPara>
                </a14:m>
                <a:endParaRPr lang="en-GB" sz="2800" b="1" dirty="0"/>
              </a:p>
            </p:txBody>
          </p:sp>
        </mc:Choice>
        <mc:Fallback xmlns="">
          <p:sp>
            <p:nvSpPr>
              <p:cNvPr id="36" name="TextBox 35">
                <a:extLst>
                  <a:ext uri="{FF2B5EF4-FFF2-40B4-BE49-F238E27FC236}">
                    <a16:creationId xmlns:a16="http://schemas.microsoft.com/office/drawing/2014/main" xmlns:a14="http://schemas.microsoft.com/office/drawing/2010/main" xmlns="" id="{BA107577-59CE-4B77-A07A-1C98FDB5D47F}"/>
                  </a:ext>
                </a:extLst>
              </p:cNvPr>
              <p:cNvSpPr txBox="1">
                <a:spLocks noRot="1" noChangeAspect="1" noMove="1" noResize="1" noEditPoints="1" noAdjustHandles="1" noChangeArrowheads="1" noChangeShapeType="1" noTextEdit="1"/>
              </p:cNvSpPr>
              <p:nvPr/>
            </p:nvSpPr>
            <p:spPr>
              <a:xfrm>
                <a:off x="4949742" y="2722294"/>
                <a:ext cx="585031" cy="814325"/>
              </a:xfrm>
              <a:prstGeom prst="rect">
                <a:avLst/>
              </a:prstGeom>
              <a:blipFill rotWithShape="0">
                <a:blip r:embed="rId1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BA107577-59CE-4B77-A07A-1C98FDB5D47F}"/>
                  </a:ext>
                </a:extLst>
              </p:cNvPr>
              <p:cNvSpPr txBox="1"/>
              <p:nvPr/>
            </p:nvSpPr>
            <p:spPr>
              <a:xfrm>
                <a:off x="4963417" y="4161396"/>
                <a:ext cx="585031" cy="80336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sz="2800" b="1" i="1" smtClean="0">
                              <a:latin typeface="Cambria Math" panose="02040503050406030204" pitchFamily="18" charset="0"/>
                            </a:rPr>
                          </m:ctrlPr>
                        </m:fPr>
                        <m:num>
                          <m:r>
                            <m:rPr>
                              <m:nor/>
                            </m:rPr>
                            <a:rPr lang="en-GB" sz="2800" b="1" i="0" smtClean="0"/>
                            <m:t>51</m:t>
                          </m:r>
                        </m:num>
                        <m:den>
                          <m:r>
                            <m:rPr>
                              <m:nor/>
                            </m:rPr>
                            <a:rPr lang="en-GB" sz="2800" b="1" i="0" smtClean="0"/>
                            <m:t>12</m:t>
                          </m:r>
                        </m:den>
                      </m:f>
                    </m:oMath>
                  </m:oMathPara>
                </a14:m>
                <a:endParaRPr lang="en-GB" sz="2800" b="1" dirty="0"/>
              </a:p>
            </p:txBody>
          </p:sp>
        </mc:Choice>
        <mc:Fallback xmlns="">
          <p:sp>
            <p:nvSpPr>
              <p:cNvPr id="37" name="TextBox 36">
                <a:extLst>
                  <a:ext uri="{FF2B5EF4-FFF2-40B4-BE49-F238E27FC236}">
                    <a16:creationId xmlns:a16="http://schemas.microsoft.com/office/drawing/2014/main" xmlns:a14="http://schemas.microsoft.com/office/drawing/2010/main" xmlns="" id="{BA107577-59CE-4B77-A07A-1C98FDB5D47F}"/>
                  </a:ext>
                </a:extLst>
              </p:cNvPr>
              <p:cNvSpPr txBox="1">
                <a:spLocks noRot="1" noChangeAspect="1" noMove="1" noResize="1" noEditPoints="1" noAdjustHandles="1" noChangeArrowheads="1" noChangeShapeType="1" noTextEdit="1"/>
              </p:cNvSpPr>
              <p:nvPr/>
            </p:nvSpPr>
            <p:spPr>
              <a:xfrm>
                <a:off x="4963417" y="4161396"/>
                <a:ext cx="585031" cy="803361"/>
              </a:xfrm>
              <a:prstGeom prst="rect">
                <a:avLst/>
              </a:prstGeom>
              <a:blipFill rotWithShape="0">
                <a:blip r:embed="rId1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BA107577-59CE-4B77-A07A-1C98FDB5D47F}"/>
                  </a:ext>
                </a:extLst>
              </p:cNvPr>
              <p:cNvSpPr txBox="1"/>
              <p:nvPr/>
            </p:nvSpPr>
            <p:spPr>
              <a:xfrm>
                <a:off x="6976856" y="3343688"/>
                <a:ext cx="585031" cy="80477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sz="2800" b="1" i="1" smtClean="0">
                              <a:latin typeface="Cambria Math" panose="02040503050406030204" pitchFamily="18" charset="0"/>
                            </a:rPr>
                          </m:ctrlPr>
                        </m:fPr>
                        <m:num>
                          <m:r>
                            <m:rPr>
                              <m:nor/>
                            </m:rPr>
                            <a:rPr lang="en-GB" sz="2800" b="1" i="0" smtClean="0"/>
                            <m:t>46</m:t>
                          </m:r>
                        </m:num>
                        <m:den>
                          <m:r>
                            <m:rPr>
                              <m:nor/>
                            </m:rPr>
                            <a:rPr lang="en-GB" sz="2800" b="1" i="0" smtClean="0"/>
                            <m:t>12</m:t>
                          </m:r>
                        </m:den>
                      </m:f>
                    </m:oMath>
                  </m:oMathPara>
                </a14:m>
                <a:endParaRPr lang="en-GB" sz="2800" b="1" dirty="0"/>
              </a:p>
            </p:txBody>
          </p:sp>
        </mc:Choice>
        <mc:Fallback xmlns="">
          <p:sp>
            <p:nvSpPr>
              <p:cNvPr id="38" name="TextBox 37">
                <a:extLst>
                  <a:ext uri="{FF2B5EF4-FFF2-40B4-BE49-F238E27FC236}">
                    <a16:creationId xmlns:a16="http://schemas.microsoft.com/office/drawing/2014/main" xmlns:a14="http://schemas.microsoft.com/office/drawing/2010/main" xmlns="" id="{BA107577-59CE-4B77-A07A-1C98FDB5D47F}"/>
                  </a:ext>
                </a:extLst>
              </p:cNvPr>
              <p:cNvSpPr txBox="1">
                <a:spLocks noRot="1" noChangeAspect="1" noMove="1" noResize="1" noEditPoints="1" noAdjustHandles="1" noChangeArrowheads="1" noChangeShapeType="1" noTextEdit="1"/>
              </p:cNvSpPr>
              <p:nvPr/>
            </p:nvSpPr>
            <p:spPr>
              <a:xfrm>
                <a:off x="6976856" y="3343688"/>
                <a:ext cx="585031" cy="804772"/>
              </a:xfrm>
              <a:prstGeom prst="rect">
                <a:avLst/>
              </a:prstGeom>
              <a:blipFill rotWithShape="0">
                <a:blip r:embed="rId16"/>
                <a:stretch>
                  <a:fillRect/>
                </a:stretch>
              </a:blipFill>
            </p:spPr>
            <p:txBody>
              <a:bodyPr/>
              <a:lstStyle/>
              <a:p>
                <a:r>
                  <a:rPr lang="en-GB">
                    <a:noFill/>
                  </a:rPr>
                  <a:t> </a:t>
                </a:r>
              </a:p>
            </p:txBody>
          </p:sp>
        </mc:Fallback>
      </mc:AlternateContent>
      <p:grpSp>
        <p:nvGrpSpPr>
          <p:cNvPr id="42" name="Group 41"/>
          <p:cNvGrpSpPr/>
          <p:nvPr/>
        </p:nvGrpSpPr>
        <p:grpSpPr>
          <a:xfrm>
            <a:off x="4441256" y="3090505"/>
            <a:ext cx="1618612" cy="1323367"/>
            <a:chOff x="4441256" y="3000855"/>
            <a:chExt cx="1618612" cy="1323367"/>
          </a:xfrm>
        </p:grpSpPr>
        <mc:AlternateContent xmlns:mc="http://schemas.openxmlformats.org/markup-compatibility/2006" xmlns:a14="http://schemas.microsoft.com/office/drawing/2010/main">
          <mc:Choice Requires="a14">
            <p:sp>
              <p:nvSpPr>
                <p:cNvPr id="39" name="Rectangle 38"/>
                <p:cNvSpPr/>
                <p:nvPr/>
              </p:nvSpPr>
              <p:spPr>
                <a:xfrm>
                  <a:off x="5023121" y="3000855"/>
                  <a:ext cx="545342"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GB" sz="3200" b="1" smtClean="0">
                            <a:solidFill>
                              <a:schemeClr val="tx1"/>
                            </a:solidFill>
                            <a:ea typeface="Yu Mincho"/>
                            <a:cs typeface="Times New Roman" panose="02020603050405020304" pitchFamily="18" charset="0"/>
                          </a:rPr>
                          <m:t>+</m:t>
                        </m:r>
                      </m:oMath>
                    </m:oMathPara>
                  </a14:m>
                  <a:endParaRPr lang="en-GB" sz="3200" b="1" dirty="0">
                    <a:solidFill>
                      <a:schemeClr val="tx1"/>
                    </a:solidFill>
                  </a:endParaRPr>
                </a:p>
              </p:txBody>
            </p:sp>
          </mc:Choice>
          <mc:Fallback xmlns="">
            <p:sp>
              <p:nvSpPr>
                <p:cNvPr id="39" name="Rectangle 38"/>
                <p:cNvSpPr>
                  <a:spLocks noRot="1" noChangeAspect="1" noMove="1" noResize="1" noEditPoints="1" noAdjustHandles="1" noChangeArrowheads="1" noChangeShapeType="1" noTextEdit="1"/>
                </p:cNvSpPr>
                <p:nvPr/>
              </p:nvSpPr>
              <p:spPr>
                <a:xfrm>
                  <a:off x="5023121" y="3000855"/>
                  <a:ext cx="545342" cy="584775"/>
                </a:xfrm>
                <a:prstGeom prst="rect">
                  <a:avLst/>
                </a:prstGeom>
                <a:blipFill rotWithShape="0">
                  <a:blip r:embed="rId1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0" name="Rectangle 39"/>
                <p:cNvSpPr/>
                <p:nvPr/>
              </p:nvSpPr>
              <p:spPr>
                <a:xfrm>
                  <a:off x="4441256" y="3718788"/>
                  <a:ext cx="545342"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GB" sz="3200" b="1" smtClean="0">
                            <a:solidFill>
                              <a:schemeClr val="tx1"/>
                            </a:solidFill>
                            <a:ea typeface="Yu Mincho"/>
                            <a:cs typeface="Times New Roman" panose="02020603050405020304" pitchFamily="18" charset="0"/>
                          </a:rPr>
                          <m:t>+</m:t>
                        </m:r>
                      </m:oMath>
                    </m:oMathPara>
                  </a14:m>
                  <a:endParaRPr lang="en-GB" sz="3200" b="1" dirty="0">
                    <a:solidFill>
                      <a:schemeClr val="tx1"/>
                    </a:solidFill>
                  </a:endParaRPr>
                </a:p>
              </p:txBody>
            </p:sp>
          </mc:Choice>
          <mc:Fallback xmlns="">
            <p:sp>
              <p:nvSpPr>
                <p:cNvPr id="40" name="Rectangle 39"/>
                <p:cNvSpPr>
                  <a:spLocks noRot="1" noChangeAspect="1" noMove="1" noResize="1" noEditPoints="1" noAdjustHandles="1" noChangeArrowheads="1" noChangeShapeType="1" noTextEdit="1"/>
                </p:cNvSpPr>
                <p:nvPr/>
              </p:nvSpPr>
              <p:spPr>
                <a:xfrm>
                  <a:off x="4441256" y="3718788"/>
                  <a:ext cx="545342" cy="584775"/>
                </a:xfrm>
                <a:prstGeom prst="rect">
                  <a:avLst/>
                </a:prstGeom>
                <a:blipFill rotWithShape="0">
                  <a:blip r:embed="rId18"/>
                  <a:stretch>
                    <a:fillRect/>
                  </a:stretch>
                </a:blipFill>
              </p:spPr>
              <p:txBody>
                <a:bodyPr/>
                <a:lstStyle/>
                <a:p>
                  <a:r>
                    <a:rPr lang="en-GB">
                      <a:noFill/>
                    </a:rPr>
                    <a:t> </a:t>
                  </a:r>
                </a:p>
              </p:txBody>
            </p:sp>
          </mc:Fallback>
        </mc:AlternateContent>
        <p:sp>
          <p:nvSpPr>
            <p:cNvPr id="41" name="Rectangle 40"/>
            <p:cNvSpPr/>
            <p:nvPr/>
          </p:nvSpPr>
          <p:spPr>
            <a:xfrm>
              <a:off x="5633148" y="3739447"/>
              <a:ext cx="426720" cy="584775"/>
            </a:xfrm>
            <a:prstGeom prst="rect">
              <a:avLst/>
            </a:prstGeom>
          </p:spPr>
          <p:txBody>
            <a:bodyPr wrap="none">
              <a:spAutoFit/>
            </a:bodyPr>
            <a:lstStyle/>
            <a:p>
              <a:r>
                <a:rPr lang="en-GB" sz="3200" b="1" dirty="0">
                  <a:solidFill>
                    <a:schemeClr val="tx1"/>
                  </a:solidFill>
                </a:rPr>
                <a:t>=</a:t>
              </a:r>
            </a:p>
          </p:txBody>
        </p:sp>
      </p:gr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BA107577-59CE-4B77-A07A-1C98FDB5D47F}"/>
                  </a:ext>
                </a:extLst>
              </p:cNvPr>
              <p:cNvSpPr txBox="1"/>
              <p:nvPr/>
            </p:nvSpPr>
            <p:spPr>
              <a:xfrm>
                <a:off x="6774494" y="2582426"/>
                <a:ext cx="981007" cy="92422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sz="3200" b="1" i="1" smtClean="0">
                              <a:latin typeface="Cambria Math" panose="02040503050406030204" pitchFamily="18" charset="0"/>
                            </a:rPr>
                          </m:ctrlPr>
                        </m:fPr>
                        <m:num>
                          <m:r>
                            <m:rPr>
                              <m:nor/>
                            </m:rPr>
                            <a:rPr lang="en-GB" sz="3200" b="1" i="0" smtClean="0"/>
                            <m:t>129</m:t>
                          </m:r>
                        </m:num>
                        <m:den>
                          <m:r>
                            <m:rPr>
                              <m:nor/>
                            </m:rPr>
                            <a:rPr lang="en-GB" sz="3200" b="1" i="0" smtClean="0"/>
                            <m:t>12</m:t>
                          </m:r>
                        </m:den>
                      </m:f>
                    </m:oMath>
                  </m:oMathPara>
                </a14:m>
                <a:endParaRPr lang="en-GB" sz="1600" b="1" dirty="0"/>
              </a:p>
            </p:txBody>
          </p:sp>
        </mc:Choice>
        <mc:Fallback xmlns="">
          <p:sp>
            <p:nvSpPr>
              <p:cNvPr id="44" name="TextBox 43">
                <a:extLst>
                  <a:ext uri="{FF2B5EF4-FFF2-40B4-BE49-F238E27FC236}">
                    <a16:creationId xmlns:a16="http://schemas.microsoft.com/office/drawing/2014/main" xmlns:a14="http://schemas.microsoft.com/office/drawing/2010/main" xmlns="" id="{BA107577-59CE-4B77-A07A-1C98FDB5D47F}"/>
                  </a:ext>
                </a:extLst>
              </p:cNvPr>
              <p:cNvSpPr txBox="1">
                <a:spLocks noRot="1" noChangeAspect="1" noMove="1" noResize="1" noEditPoints="1" noAdjustHandles="1" noChangeArrowheads="1" noChangeShapeType="1" noTextEdit="1"/>
              </p:cNvSpPr>
              <p:nvPr/>
            </p:nvSpPr>
            <p:spPr>
              <a:xfrm>
                <a:off x="6774494" y="2582426"/>
                <a:ext cx="981007" cy="924227"/>
              </a:xfrm>
              <a:prstGeom prst="rect">
                <a:avLst/>
              </a:prstGeom>
              <a:blipFill rotWithShape="0">
                <a:blip r:embed="rId19"/>
                <a:stretch>
                  <a:fillRect/>
                </a:stretch>
              </a:blipFill>
            </p:spPr>
            <p:txBody>
              <a:bodyPr/>
              <a:lstStyle/>
              <a:p>
                <a:r>
                  <a:rPr lang="en-GB">
                    <a:noFill/>
                  </a:rPr>
                  <a:t> </a:t>
                </a:r>
              </a:p>
            </p:txBody>
          </p:sp>
        </mc:Fallback>
      </mc:AlternateContent>
      <p:sp>
        <p:nvSpPr>
          <p:cNvPr id="45" name="Rectangle 44"/>
          <p:cNvSpPr/>
          <p:nvPr/>
        </p:nvSpPr>
        <p:spPr>
          <a:xfrm>
            <a:off x="7063217" y="3650523"/>
            <a:ext cx="426720" cy="584775"/>
          </a:xfrm>
          <a:prstGeom prst="rect">
            <a:avLst/>
          </a:prstGeom>
        </p:spPr>
        <p:txBody>
          <a:bodyPr wrap="none">
            <a:spAutoFit/>
          </a:bodyPr>
          <a:lstStyle/>
          <a:p>
            <a:r>
              <a:rPr lang="en-GB" sz="3200" b="1" dirty="0"/>
              <a:t>=</a:t>
            </a:r>
          </a:p>
        </p:txBody>
      </p: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BA107577-59CE-4B77-A07A-1C98FDB5D47F}"/>
                  </a:ext>
                </a:extLst>
              </p:cNvPr>
              <p:cNvSpPr txBox="1"/>
              <p:nvPr/>
            </p:nvSpPr>
            <p:spPr>
              <a:xfrm>
                <a:off x="6514260" y="4352307"/>
                <a:ext cx="981007" cy="57765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sz="2000" b="1" i="1" smtClean="0">
                              <a:latin typeface="Cambria Math" panose="02040503050406030204" pitchFamily="18" charset="0"/>
                            </a:rPr>
                          </m:ctrlPr>
                        </m:fPr>
                        <m:num>
                          <m:r>
                            <m:rPr>
                              <m:nor/>
                            </m:rPr>
                            <a:rPr lang="en-GB" sz="2000" b="1" i="0" smtClean="0"/>
                            <m:t>9</m:t>
                          </m:r>
                        </m:num>
                        <m:den>
                          <m:r>
                            <m:rPr>
                              <m:nor/>
                            </m:rPr>
                            <a:rPr lang="en-GB" sz="2000" b="1" i="0" smtClean="0"/>
                            <m:t>12</m:t>
                          </m:r>
                        </m:den>
                      </m:f>
                    </m:oMath>
                  </m:oMathPara>
                </a14:m>
                <a:endParaRPr lang="en-GB" sz="2000" b="1" dirty="0"/>
              </a:p>
            </p:txBody>
          </p:sp>
        </mc:Choice>
        <mc:Fallback xmlns="">
          <p:sp>
            <p:nvSpPr>
              <p:cNvPr id="46" name="TextBox 45">
                <a:extLst>
                  <a:ext uri="{FF2B5EF4-FFF2-40B4-BE49-F238E27FC236}">
                    <a16:creationId xmlns:a16="http://schemas.microsoft.com/office/drawing/2014/main" xmlns:a14="http://schemas.microsoft.com/office/drawing/2010/main" xmlns="" id="{BA107577-59CE-4B77-A07A-1C98FDB5D47F}"/>
                  </a:ext>
                </a:extLst>
              </p:cNvPr>
              <p:cNvSpPr txBox="1">
                <a:spLocks noRot="1" noChangeAspect="1" noMove="1" noResize="1" noEditPoints="1" noAdjustHandles="1" noChangeArrowheads="1" noChangeShapeType="1" noTextEdit="1"/>
              </p:cNvSpPr>
              <p:nvPr/>
            </p:nvSpPr>
            <p:spPr>
              <a:xfrm>
                <a:off x="6514260" y="4352307"/>
                <a:ext cx="981007" cy="577659"/>
              </a:xfrm>
              <a:prstGeom prst="rect">
                <a:avLst/>
              </a:prstGeom>
              <a:blipFill rotWithShape="0">
                <a:blip r:embed="rId2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BA107577-59CE-4B77-A07A-1C98FDB5D47F}"/>
                  </a:ext>
                </a:extLst>
              </p:cNvPr>
              <p:cNvSpPr txBox="1"/>
              <p:nvPr/>
            </p:nvSpPr>
            <p:spPr>
              <a:xfrm>
                <a:off x="7538929" y="4347491"/>
                <a:ext cx="981007" cy="57765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sz="2000" b="1" i="1" smtClean="0">
                              <a:latin typeface="Cambria Math" panose="02040503050406030204" pitchFamily="18" charset="0"/>
                            </a:rPr>
                          </m:ctrlPr>
                        </m:fPr>
                        <m:num>
                          <m:r>
                            <m:rPr>
                              <m:nor/>
                            </m:rPr>
                            <a:rPr lang="en-GB" sz="2000" b="1" i="0" smtClean="0"/>
                            <m:t>3</m:t>
                          </m:r>
                        </m:num>
                        <m:den>
                          <m:r>
                            <m:rPr>
                              <m:nor/>
                            </m:rPr>
                            <a:rPr lang="en-GB" sz="2000" b="1" i="0" smtClean="0"/>
                            <m:t>4</m:t>
                          </m:r>
                        </m:den>
                      </m:f>
                    </m:oMath>
                  </m:oMathPara>
                </a14:m>
                <a:endParaRPr lang="en-GB" sz="2000" b="1" dirty="0"/>
              </a:p>
            </p:txBody>
          </p:sp>
        </mc:Choice>
        <mc:Fallback xmlns="">
          <p:sp>
            <p:nvSpPr>
              <p:cNvPr id="47" name="TextBox 46">
                <a:extLst>
                  <a:ext uri="{FF2B5EF4-FFF2-40B4-BE49-F238E27FC236}">
                    <a16:creationId xmlns:a16="http://schemas.microsoft.com/office/drawing/2014/main" xmlns:a14="http://schemas.microsoft.com/office/drawing/2010/main" xmlns="" id="{BA107577-59CE-4B77-A07A-1C98FDB5D47F}"/>
                  </a:ext>
                </a:extLst>
              </p:cNvPr>
              <p:cNvSpPr txBox="1">
                <a:spLocks noRot="1" noChangeAspect="1" noMove="1" noResize="1" noEditPoints="1" noAdjustHandles="1" noChangeArrowheads="1" noChangeShapeType="1" noTextEdit="1"/>
              </p:cNvSpPr>
              <p:nvPr/>
            </p:nvSpPr>
            <p:spPr>
              <a:xfrm>
                <a:off x="7538929" y="4347491"/>
                <a:ext cx="981007" cy="577659"/>
              </a:xfrm>
              <a:prstGeom prst="rect">
                <a:avLst/>
              </a:prstGeom>
              <a:blipFill rotWithShape="0">
                <a:blip r:embed="rId21"/>
                <a:stretch>
                  <a:fillRect/>
                </a:stretch>
              </a:blipFill>
            </p:spPr>
            <p:txBody>
              <a:bodyPr/>
              <a:lstStyle/>
              <a:p>
                <a:r>
                  <a:rPr lang="en-GB">
                    <a:noFill/>
                  </a:rPr>
                  <a:t> </a:t>
                </a:r>
              </a:p>
            </p:txBody>
          </p:sp>
        </mc:Fallback>
      </mc:AlternateContent>
      <p:sp>
        <p:nvSpPr>
          <p:cNvPr id="48" name="TextBox 47"/>
          <p:cNvSpPr txBox="1"/>
          <p:nvPr/>
        </p:nvSpPr>
        <p:spPr>
          <a:xfrm>
            <a:off x="6315803" y="4387798"/>
            <a:ext cx="655799" cy="584775"/>
          </a:xfrm>
          <a:prstGeom prst="rect">
            <a:avLst/>
          </a:prstGeom>
          <a:noFill/>
        </p:spPr>
        <p:txBody>
          <a:bodyPr wrap="square" rtlCol="0">
            <a:spAutoFit/>
          </a:bodyPr>
          <a:lstStyle/>
          <a:p>
            <a:r>
              <a:rPr lang="en-GB" sz="3200" b="1" dirty="0"/>
              <a:t>10</a:t>
            </a:r>
          </a:p>
        </p:txBody>
      </p:sp>
      <p:sp>
        <p:nvSpPr>
          <p:cNvPr id="49" name="TextBox 48"/>
          <p:cNvSpPr txBox="1"/>
          <p:nvPr/>
        </p:nvSpPr>
        <p:spPr>
          <a:xfrm>
            <a:off x="7388096" y="4400248"/>
            <a:ext cx="617173" cy="584775"/>
          </a:xfrm>
          <a:prstGeom prst="rect">
            <a:avLst/>
          </a:prstGeom>
          <a:noFill/>
        </p:spPr>
        <p:txBody>
          <a:bodyPr wrap="square" rtlCol="0">
            <a:spAutoFit/>
          </a:bodyPr>
          <a:lstStyle/>
          <a:p>
            <a:r>
              <a:rPr lang="en-GB" sz="3200" b="1" dirty="0"/>
              <a:t>10</a:t>
            </a:r>
          </a:p>
        </p:txBody>
      </p:sp>
      <p:sp>
        <p:nvSpPr>
          <p:cNvPr id="50" name="TextBox 49"/>
          <p:cNvSpPr txBox="1"/>
          <p:nvPr/>
        </p:nvSpPr>
        <p:spPr>
          <a:xfrm>
            <a:off x="7100335" y="4483235"/>
            <a:ext cx="494297" cy="369332"/>
          </a:xfrm>
          <a:prstGeom prst="rect">
            <a:avLst/>
          </a:prstGeom>
          <a:noFill/>
        </p:spPr>
        <p:txBody>
          <a:bodyPr wrap="square" rtlCol="0">
            <a:spAutoFit/>
          </a:bodyPr>
          <a:lstStyle/>
          <a:p>
            <a:r>
              <a:rPr lang="en-GB" dirty="0"/>
              <a:t>or</a:t>
            </a:r>
          </a:p>
        </p:txBody>
      </p:sp>
      <p:grpSp>
        <p:nvGrpSpPr>
          <p:cNvPr id="53" name="Group 52"/>
          <p:cNvGrpSpPr/>
          <p:nvPr/>
        </p:nvGrpSpPr>
        <p:grpSpPr>
          <a:xfrm>
            <a:off x="6514260" y="4391282"/>
            <a:ext cx="1435399" cy="594614"/>
            <a:chOff x="6514260" y="4391282"/>
            <a:chExt cx="1435399" cy="594614"/>
          </a:xfrm>
        </p:grpSpPr>
        <p:sp>
          <p:nvSpPr>
            <p:cNvPr id="51" name="Rounded Rectangle 50"/>
            <p:cNvSpPr/>
            <p:nvPr/>
          </p:nvSpPr>
          <p:spPr>
            <a:xfrm>
              <a:off x="6514260" y="4391283"/>
              <a:ext cx="361669" cy="594613"/>
            </a:xfrm>
            <a:prstGeom prst="rect">
              <a:avLst/>
            </a:prstGeom>
            <a:noFill/>
            <a:ln w="28575">
              <a:solidFill>
                <a:srgbClr val="E950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ounded Rectangle 51"/>
            <p:cNvSpPr/>
            <p:nvPr/>
          </p:nvSpPr>
          <p:spPr>
            <a:xfrm>
              <a:off x="7587990" y="4391282"/>
              <a:ext cx="361669" cy="594613"/>
            </a:xfrm>
            <a:prstGeom prst="rect">
              <a:avLst/>
            </a:prstGeom>
            <a:noFill/>
            <a:ln w="28575">
              <a:solidFill>
                <a:srgbClr val="E950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3826338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5"/>
                                        </p:tgtEl>
                                      </p:cBhvr>
                                    </p:animEffect>
                                    <p:set>
                                      <p:cBhvr>
                                        <p:cTn id="11" dur="1" fill="hold">
                                          <p:stCondLst>
                                            <p:cond delay="499"/>
                                          </p:stCondLst>
                                        </p:cTn>
                                        <p:tgtEl>
                                          <p:spTgt spid="5"/>
                                        </p:tgtEl>
                                        <p:attrNameLst>
                                          <p:attrName>style.visibility</p:attrName>
                                        </p:attrNameLst>
                                      </p:cBhvr>
                                      <p:to>
                                        <p:strVal val="hidden"/>
                                      </p:to>
                                    </p:se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par>
                          <p:cTn id="16" fill="hold">
                            <p:stCondLst>
                              <p:cond delay="1500"/>
                            </p:stCondLst>
                            <p:childTnLst>
                              <p:par>
                                <p:cTn id="17" presetID="10" presetClass="exit" presetSubtype="0" fill="hold" nodeType="afterEffect">
                                  <p:stCondLst>
                                    <p:cond delay="0"/>
                                  </p:stCondLst>
                                  <p:childTnLst>
                                    <p:animEffect transition="out" filter="fade">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par>
                          <p:cTn id="24" fill="hold">
                            <p:stCondLst>
                              <p:cond delay="2500"/>
                            </p:stCondLst>
                            <p:childTnLst>
                              <p:par>
                                <p:cTn id="25" presetID="10" presetClass="exit" presetSubtype="0" fill="hold" nodeType="afterEffect">
                                  <p:stCondLst>
                                    <p:cond delay="0"/>
                                  </p:stCondLst>
                                  <p:childTnLst>
                                    <p:animEffect transition="out" filter="fad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500"/>
                                        <p:tgtEl>
                                          <p:spTgt spid="35"/>
                                        </p:tgtEl>
                                      </p:cBhvr>
                                    </p:animEffect>
                                  </p:childTnLst>
                                </p:cTn>
                              </p:par>
                            </p:childTnLst>
                          </p:cTn>
                        </p:par>
                        <p:par>
                          <p:cTn id="32" fill="hold">
                            <p:stCondLst>
                              <p:cond delay="3500"/>
                            </p:stCondLst>
                            <p:childTnLst>
                              <p:par>
                                <p:cTn id="33" presetID="10" presetClass="exit" presetSubtype="0" fill="hold" grpId="1" nodeType="afterEffect">
                                  <p:stCondLst>
                                    <p:cond delay="0"/>
                                  </p:stCondLst>
                                  <p:childTnLst>
                                    <p:animEffect transition="out" filter="fade">
                                      <p:cBhvr>
                                        <p:cTn id="34" dur="500"/>
                                        <p:tgtEl>
                                          <p:spTgt spid="33"/>
                                        </p:tgtEl>
                                      </p:cBhvr>
                                    </p:animEffect>
                                    <p:set>
                                      <p:cBhvr>
                                        <p:cTn id="35" dur="1" fill="hold">
                                          <p:stCondLst>
                                            <p:cond delay="499"/>
                                          </p:stCondLst>
                                        </p:cTn>
                                        <p:tgtEl>
                                          <p:spTgt spid="33"/>
                                        </p:tgtEl>
                                        <p:attrNameLst>
                                          <p:attrName>style.visibility</p:attrName>
                                        </p:attrNameLst>
                                      </p:cBhvr>
                                      <p:to>
                                        <p:strVal val="hidden"/>
                                      </p:to>
                                    </p:set>
                                  </p:childTnLst>
                                </p:cTn>
                              </p:par>
                            </p:childTnLst>
                          </p:cTn>
                        </p:par>
                        <p:par>
                          <p:cTn id="36" fill="hold">
                            <p:stCondLst>
                              <p:cond delay="4000"/>
                            </p:stCondLst>
                            <p:childTnLst>
                              <p:par>
                                <p:cTn id="37" presetID="10" presetClass="entr" presetSubtype="0" fill="hold" grpId="1" nodeType="after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500"/>
                                        <p:tgtEl>
                                          <p:spTgt spid="36"/>
                                        </p:tgtEl>
                                      </p:cBhvr>
                                    </p:animEffect>
                                  </p:childTnLst>
                                </p:cTn>
                              </p:par>
                            </p:childTnLst>
                          </p:cTn>
                        </p:par>
                        <p:par>
                          <p:cTn id="40" fill="hold">
                            <p:stCondLst>
                              <p:cond delay="4500"/>
                            </p:stCondLst>
                            <p:childTnLst>
                              <p:par>
                                <p:cTn id="41" presetID="10" presetClass="exit" presetSubtype="0" fill="hold" grpId="1" nodeType="afterEffect">
                                  <p:stCondLst>
                                    <p:cond delay="0"/>
                                  </p:stCondLst>
                                  <p:childTnLst>
                                    <p:animEffect transition="out" filter="fade">
                                      <p:cBhvr>
                                        <p:cTn id="42" dur="500"/>
                                        <p:tgtEl>
                                          <p:spTgt spid="34"/>
                                        </p:tgtEl>
                                      </p:cBhvr>
                                    </p:animEffect>
                                    <p:set>
                                      <p:cBhvr>
                                        <p:cTn id="43" dur="1" fill="hold">
                                          <p:stCondLst>
                                            <p:cond delay="499"/>
                                          </p:stCondLst>
                                        </p:cTn>
                                        <p:tgtEl>
                                          <p:spTgt spid="34"/>
                                        </p:tgtEl>
                                        <p:attrNameLst>
                                          <p:attrName>style.visibility</p:attrName>
                                        </p:attrNameLst>
                                      </p:cBhvr>
                                      <p:to>
                                        <p:strVal val="hidden"/>
                                      </p:to>
                                    </p:se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fade">
                                      <p:cBhvr>
                                        <p:cTn id="47" dur="500"/>
                                        <p:tgtEl>
                                          <p:spTgt spid="37"/>
                                        </p:tgtEl>
                                      </p:cBhvr>
                                    </p:animEffect>
                                  </p:childTnLst>
                                </p:cTn>
                              </p:par>
                            </p:childTnLst>
                          </p:cTn>
                        </p:par>
                        <p:par>
                          <p:cTn id="48" fill="hold">
                            <p:stCondLst>
                              <p:cond delay="5500"/>
                            </p:stCondLst>
                            <p:childTnLst>
                              <p:par>
                                <p:cTn id="49" presetID="10" presetClass="exit" presetSubtype="0" fill="hold" grpId="1" nodeType="afterEffect">
                                  <p:stCondLst>
                                    <p:cond delay="0"/>
                                  </p:stCondLst>
                                  <p:childTnLst>
                                    <p:animEffect transition="out" filter="fade">
                                      <p:cBhvr>
                                        <p:cTn id="50" dur="500"/>
                                        <p:tgtEl>
                                          <p:spTgt spid="35"/>
                                        </p:tgtEl>
                                      </p:cBhvr>
                                    </p:animEffect>
                                    <p:set>
                                      <p:cBhvr>
                                        <p:cTn id="51" dur="1" fill="hold">
                                          <p:stCondLst>
                                            <p:cond delay="499"/>
                                          </p:stCondLst>
                                        </p:cTn>
                                        <p:tgtEl>
                                          <p:spTgt spid="35"/>
                                        </p:tgtEl>
                                        <p:attrNameLst>
                                          <p:attrName>style.visibility</p:attrName>
                                        </p:attrNameLst>
                                      </p:cBhvr>
                                      <p:to>
                                        <p:strVal val="hidden"/>
                                      </p:to>
                                    </p:se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fade">
                                      <p:cBhvr>
                                        <p:cTn id="55" dur="500"/>
                                        <p:tgtEl>
                                          <p:spTgt spid="38"/>
                                        </p:tgtEl>
                                      </p:cBhvr>
                                    </p:animEffect>
                                  </p:childTnLst>
                                </p:cTn>
                              </p:par>
                            </p:childTnLst>
                          </p:cTn>
                        </p:par>
                        <p:par>
                          <p:cTn id="56" fill="hold">
                            <p:stCondLst>
                              <p:cond delay="6500"/>
                            </p:stCondLst>
                            <p:childTnLst>
                              <p:par>
                                <p:cTn id="57" presetID="42" presetClass="path" presetSubtype="0" accel="50000" decel="50000" fill="hold" grpId="0" nodeType="afterEffect">
                                  <p:stCondLst>
                                    <p:cond delay="0"/>
                                  </p:stCondLst>
                                  <p:childTnLst>
                                    <p:animMotion origin="layout" path="M -3.88889E-6 -5.55112E-17 L -0.05329 0.03125 " pathEditMode="relative" rAng="0" ptsTypes="AA">
                                      <p:cBhvr>
                                        <p:cTn id="58" dur="2000" fill="hold"/>
                                        <p:tgtEl>
                                          <p:spTgt spid="36"/>
                                        </p:tgtEl>
                                        <p:attrNameLst>
                                          <p:attrName>ppt_x</p:attrName>
                                          <p:attrName>ppt_y</p:attrName>
                                        </p:attrNameLst>
                                      </p:cBhvr>
                                      <p:rCtr x="-2674" y="1551"/>
                                    </p:animMotion>
                                  </p:childTnLst>
                                </p:cTn>
                              </p:par>
                              <p:par>
                                <p:cTn id="59" presetID="42" presetClass="path" presetSubtype="0" accel="50000" decel="50000" fill="hold" grpId="1" nodeType="withEffect">
                                  <p:stCondLst>
                                    <p:cond delay="0"/>
                                  </p:stCondLst>
                                  <p:childTnLst>
                                    <p:animMotion origin="layout" path="M 3.61111E-6 2.22222E-6 L 0.05816 -0.17778 " pathEditMode="relative" rAng="0" ptsTypes="AA">
                                      <p:cBhvr>
                                        <p:cTn id="60" dur="2000" fill="hold"/>
                                        <p:tgtEl>
                                          <p:spTgt spid="37"/>
                                        </p:tgtEl>
                                        <p:attrNameLst>
                                          <p:attrName>ppt_x</p:attrName>
                                          <p:attrName>ppt_y</p:attrName>
                                        </p:attrNameLst>
                                      </p:cBhvr>
                                      <p:rCtr x="2899" y="-8889"/>
                                    </p:animMotion>
                                  </p:childTnLst>
                                </p:cTn>
                              </p:par>
                              <p:par>
                                <p:cTn id="61" presetID="42" presetClass="path" presetSubtype="0" accel="50000" decel="50000" fill="hold" grpId="1" nodeType="withEffect">
                                  <p:stCondLst>
                                    <p:cond delay="0"/>
                                  </p:stCondLst>
                                  <p:childTnLst>
                                    <p:animMotion origin="layout" path="M 4.72222E-6 -4.81481E-6 L -0.21945 0.06065 " pathEditMode="relative" rAng="0" ptsTypes="AA">
                                      <p:cBhvr>
                                        <p:cTn id="62" dur="2000" fill="hold"/>
                                        <p:tgtEl>
                                          <p:spTgt spid="38"/>
                                        </p:tgtEl>
                                        <p:attrNameLst>
                                          <p:attrName>ppt_x</p:attrName>
                                          <p:attrName>ppt_y</p:attrName>
                                        </p:attrNameLst>
                                      </p:cBhvr>
                                      <p:rCtr x="-10972" y="3032"/>
                                    </p:animMotion>
                                  </p:childTnLst>
                                </p:cTn>
                              </p:par>
                              <p:par>
                                <p:cTn id="63" presetID="10" presetClass="entr" presetSubtype="0" fill="hold" nodeType="withEffect">
                                  <p:stCondLst>
                                    <p:cond delay="500"/>
                                  </p:stCondLst>
                                  <p:childTnLst>
                                    <p:set>
                                      <p:cBhvr>
                                        <p:cTn id="64" dur="1" fill="hold">
                                          <p:stCondLst>
                                            <p:cond delay="0"/>
                                          </p:stCondLst>
                                        </p:cTn>
                                        <p:tgtEl>
                                          <p:spTgt spid="42"/>
                                        </p:tgtEl>
                                        <p:attrNameLst>
                                          <p:attrName>style.visibility</p:attrName>
                                        </p:attrNameLst>
                                      </p:cBhvr>
                                      <p:to>
                                        <p:strVal val="visible"/>
                                      </p:to>
                                    </p:set>
                                    <p:animEffect transition="in" filter="fade">
                                      <p:cBhvr>
                                        <p:cTn id="65" dur="500"/>
                                        <p:tgtEl>
                                          <p:spTgt spid="42"/>
                                        </p:tgtEl>
                                      </p:cBhvr>
                                    </p:animEffect>
                                  </p:childTnLst>
                                </p:cTn>
                              </p:par>
                            </p:childTnLst>
                          </p:cTn>
                        </p:par>
                        <p:par>
                          <p:cTn id="66" fill="hold">
                            <p:stCondLst>
                              <p:cond delay="8500"/>
                            </p:stCondLst>
                            <p:childTnLst>
                              <p:par>
                                <p:cTn id="67" presetID="10" presetClass="entr" presetSubtype="0" fill="hold" grpId="0" nodeType="afterEffect">
                                  <p:stCondLst>
                                    <p:cond delay="0"/>
                                  </p:stCondLst>
                                  <p:childTnLst>
                                    <p:set>
                                      <p:cBhvr>
                                        <p:cTn id="68" dur="1" fill="hold">
                                          <p:stCondLst>
                                            <p:cond delay="0"/>
                                          </p:stCondLst>
                                        </p:cTn>
                                        <p:tgtEl>
                                          <p:spTgt spid="45"/>
                                        </p:tgtEl>
                                        <p:attrNameLst>
                                          <p:attrName>style.visibility</p:attrName>
                                        </p:attrNameLst>
                                      </p:cBhvr>
                                      <p:to>
                                        <p:strVal val="visible"/>
                                      </p:to>
                                    </p:set>
                                    <p:animEffect transition="in" filter="fade">
                                      <p:cBhvr>
                                        <p:cTn id="69" dur="500"/>
                                        <p:tgtEl>
                                          <p:spTgt spid="45"/>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44"/>
                                        </p:tgtEl>
                                        <p:attrNameLst>
                                          <p:attrName>style.visibility</p:attrName>
                                        </p:attrNameLst>
                                      </p:cBhvr>
                                      <p:to>
                                        <p:strVal val="visible"/>
                                      </p:to>
                                    </p:set>
                                    <p:animEffect transition="in" filter="fade">
                                      <p:cBhvr>
                                        <p:cTn id="72" dur="500"/>
                                        <p:tgtEl>
                                          <p:spTgt spid="44"/>
                                        </p:tgtEl>
                                      </p:cBhvr>
                                    </p:animEffect>
                                  </p:childTnLst>
                                </p:cTn>
                              </p:par>
                            </p:childTnLst>
                          </p:cTn>
                        </p:par>
                        <p:par>
                          <p:cTn id="73" fill="hold">
                            <p:stCondLst>
                              <p:cond delay="9000"/>
                            </p:stCondLst>
                            <p:childTnLst>
                              <p:par>
                                <p:cTn id="74" presetID="10" presetClass="entr" presetSubtype="0" fill="hold" grpId="0" nodeType="afterEffect">
                                  <p:stCondLst>
                                    <p:cond delay="0"/>
                                  </p:stCondLst>
                                  <p:childTnLst>
                                    <p:set>
                                      <p:cBhvr>
                                        <p:cTn id="75" dur="1" fill="hold">
                                          <p:stCondLst>
                                            <p:cond delay="0"/>
                                          </p:stCondLst>
                                        </p:cTn>
                                        <p:tgtEl>
                                          <p:spTgt spid="47"/>
                                        </p:tgtEl>
                                        <p:attrNameLst>
                                          <p:attrName>style.visibility</p:attrName>
                                        </p:attrNameLst>
                                      </p:cBhvr>
                                      <p:to>
                                        <p:strVal val="visible"/>
                                      </p:to>
                                    </p:set>
                                    <p:animEffect transition="in" filter="fade">
                                      <p:cBhvr>
                                        <p:cTn id="76" dur="1000"/>
                                        <p:tgtEl>
                                          <p:spTgt spid="47"/>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46"/>
                                        </p:tgtEl>
                                        <p:attrNameLst>
                                          <p:attrName>style.visibility</p:attrName>
                                        </p:attrNameLst>
                                      </p:cBhvr>
                                      <p:to>
                                        <p:strVal val="visible"/>
                                      </p:to>
                                    </p:set>
                                    <p:animEffect transition="in" filter="fade">
                                      <p:cBhvr>
                                        <p:cTn id="79" dur="1000"/>
                                        <p:tgtEl>
                                          <p:spTgt spid="46"/>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48"/>
                                        </p:tgtEl>
                                        <p:attrNameLst>
                                          <p:attrName>style.visibility</p:attrName>
                                        </p:attrNameLst>
                                      </p:cBhvr>
                                      <p:to>
                                        <p:strVal val="visible"/>
                                      </p:to>
                                    </p:set>
                                    <p:animEffect transition="in" filter="fade">
                                      <p:cBhvr>
                                        <p:cTn id="82" dur="1000"/>
                                        <p:tgtEl>
                                          <p:spTgt spid="48"/>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49"/>
                                        </p:tgtEl>
                                        <p:attrNameLst>
                                          <p:attrName>style.visibility</p:attrName>
                                        </p:attrNameLst>
                                      </p:cBhvr>
                                      <p:to>
                                        <p:strVal val="visible"/>
                                      </p:to>
                                    </p:set>
                                    <p:animEffect transition="in" filter="fade">
                                      <p:cBhvr>
                                        <p:cTn id="85" dur="1000"/>
                                        <p:tgtEl>
                                          <p:spTgt spid="49"/>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50"/>
                                        </p:tgtEl>
                                        <p:attrNameLst>
                                          <p:attrName>style.visibility</p:attrName>
                                        </p:attrNameLst>
                                      </p:cBhvr>
                                      <p:to>
                                        <p:strVal val="visible"/>
                                      </p:to>
                                    </p:set>
                                    <p:animEffect transition="in" filter="fade">
                                      <p:cBhvr>
                                        <p:cTn id="88" dur="1000"/>
                                        <p:tgtEl>
                                          <p:spTgt spid="50"/>
                                        </p:tgtEl>
                                      </p:cBhvr>
                                    </p:animEffect>
                                  </p:childTnLst>
                                </p:cTn>
                              </p:par>
                            </p:childTnLst>
                          </p:cTn>
                        </p:par>
                        <p:par>
                          <p:cTn id="89" fill="hold">
                            <p:stCondLst>
                              <p:cond delay="10000"/>
                            </p:stCondLst>
                            <p:childTnLst>
                              <p:par>
                                <p:cTn id="90" presetID="10" presetClass="entr" presetSubtype="0" fill="hold" nodeType="afterEffect">
                                  <p:stCondLst>
                                    <p:cond delay="0"/>
                                  </p:stCondLst>
                                  <p:childTnLst>
                                    <p:set>
                                      <p:cBhvr>
                                        <p:cTn id="91" dur="1" fill="hold">
                                          <p:stCondLst>
                                            <p:cond delay="0"/>
                                          </p:stCondLst>
                                        </p:cTn>
                                        <p:tgtEl>
                                          <p:spTgt spid="53"/>
                                        </p:tgtEl>
                                        <p:attrNameLst>
                                          <p:attrName>style.visibility</p:attrName>
                                        </p:attrNameLst>
                                      </p:cBhvr>
                                      <p:to>
                                        <p:strVal val="visible"/>
                                      </p:to>
                                    </p:set>
                                    <p:animEffect transition="in" filter="fade">
                                      <p:cBhvr>
                                        <p:cTn id="92" dur="500"/>
                                        <p:tgtEl>
                                          <p:spTgt spid="53"/>
                                        </p:tgtEl>
                                      </p:cBhvr>
                                    </p:animEffect>
                                  </p:childTnLst>
                                </p:cTn>
                              </p:par>
                            </p:childTnLst>
                          </p:cTn>
                        </p:par>
                        <p:par>
                          <p:cTn id="93" fill="hold">
                            <p:stCondLst>
                              <p:cond delay="10500"/>
                            </p:stCondLst>
                            <p:childTnLst>
                              <p:par>
                                <p:cTn id="94" presetID="10" presetClass="entr" presetSubtype="0" fill="hold" grpId="0" nodeType="afterEffect">
                                  <p:stCondLst>
                                    <p:cond delay="0"/>
                                  </p:stCondLst>
                                  <p:childTnLst>
                                    <p:set>
                                      <p:cBhvr>
                                        <p:cTn id="95" dur="1" fill="hold">
                                          <p:stCondLst>
                                            <p:cond delay="0"/>
                                          </p:stCondLst>
                                        </p:cTn>
                                        <p:tgtEl>
                                          <p:spTgt spid="6"/>
                                        </p:tgtEl>
                                        <p:attrNameLst>
                                          <p:attrName>style.visibility</p:attrName>
                                        </p:attrNameLst>
                                      </p:cBhvr>
                                      <p:to>
                                        <p:strVal val="visible"/>
                                      </p:to>
                                    </p:set>
                                    <p:animEffect transition="in" filter="fade">
                                      <p:cBhvr>
                                        <p:cTn id="96" dur="1000"/>
                                        <p:tgtEl>
                                          <p:spTgt spid="6"/>
                                        </p:tgtEl>
                                      </p:cBhvr>
                                    </p:animEffect>
                                  </p:childTnLst>
                                </p:cTn>
                              </p:par>
                            </p:childTnLst>
                          </p:cTn>
                        </p:par>
                        <p:par>
                          <p:cTn id="97" fill="hold">
                            <p:stCondLst>
                              <p:cond delay="11500"/>
                            </p:stCondLst>
                            <p:childTnLst>
                              <p:par>
                                <p:cTn id="98" presetID="10" presetClass="entr" presetSubtype="0" fill="hold" nodeType="afterEffect">
                                  <p:stCondLst>
                                    <p:cond delay="0"/>
                                  </p:stCondLst>
                                  <p:childTnLst>
                                    <p:set>
                                      <p:cBhvr>
                                        <p:cTn id="99" dur="1" fill="hold">
                                          <p:stCondLst>
                                            <p:cond delay="0"/>
                                          </p:stCondLst>
                                        </p:cTn>
                                        <p:tgtEl>
                                          <p:spTgt spid="10">
                                            <p:txEl>
                                              <p:pRg st="0" end="0"/>
                                            </p:txEl>
                                          </p:spTgt>
                                        </p:tgtEl>
                                        <p:attrNameLst>
                                          <p:attrName>style.visibility</p:attrName>
                                        </p:attrNameLst>
                                      </p:cBhvr>
                                      <p:to>
                                        <p:strVal val="visible"/>
                                      </p:to>
                                    </p:set>
                                    <p:animEffect transition="in" filter="fade">
                                      <p:cBhvr>
                                        <p:cTn id="100" dur="1000"/>
                                        <p:tgtEl>
                                          <p:spTgt spid="10">
                                            <p:txEl>
                                              <p:pRg st="0" end="0"/>
                                            </p:txEl>
                                          </p:spTgt>
                                        </p:tgtEl>
                                      </p:cBhvr>
                                    </p:animEffect>
                                  </p:childTnLst>
                                </p:cTn>
                              </p:par>
                            </p:childTnLst>
                          </p:cTn>
                        </p:par>
                        <p:par>
                          <p:cTn id="101" fill="hold">
                            <p:stCondLst>
                              <p:cond delay="12500"/>
                            </p:stCondLst>
                            <p:childTnLst>
                              <p:par>
                                <p:cTn id="102" presetID="1" presetClass="entr" presetSubtype="0" fill="hold" grpId="0" nodeType="afterEffect" nodePh="1">
                                  <p:stCondLst>
                                    <p:cond delay="0"/>
                                  </p:stCondLst>
                                  <p:endCondLst>
                                    <p:cond evt="begin" delay="0">
                                      <p:tn val="102"/>
                                    </p:cond>
                                  </p:endCondLst>
                                  <p:childTnLst>
                                    <p:set>
                                      <p:cBhvr>
                                        <p:cTn id="103"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childTnLst>
        </p:cTn>
      </p:par>
    </p:tnLst>
    <p:bldLst>
      <p:bldP spid="6" grpId="0"/>
      <p:bldP spid="15" grpId="0" animBg="1"/>
      <p:bldP spid="17" grpId="0"/>
      <p:bldP spid="33" grpId="0"/>
      <p:bldP spid="33" grpId="1"/>
      <p:bldP spid="34" grpId="0"/>
      <p:bldP spid="34" grpId="1"/>
      <p:bldP spid="35" grpId="0"/>
      <p:bldP spid="35" grpId="1"/>
      <p:bldP spid="36" grpId="0"/>
      <p:bldP spid="36" grpId="1"/>
      <p:bldP spid="37" grpId="0"/>
      <p:bldP spid="37" grpId="1"/>
      <p:bldP spid="38" grpId="0"/>
      <p:bldP spid="38" grpId="1"/>
      <p:bldP spid="44" grpId="0"/>
      <p:bldP spid="45" grpId="0"/>
      <p:bldP spid="46" grpId="0"/>
      <p:bldP spid="47" grpId="0"/>
      <p:bldP spid="48" grpId="0"/>
      <p:bldP spid="49" grpId="0"/>
      <p:bldP spid="5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82C10814-BCC1-4FEF-A375-217C23397A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8107" y="5214174"/>
            <a:ext cx="760243" cy="1111716"/>
          </a:xfrm>
          <a:prstGeom prst="rect">
            <a:avLst/>
          </a:prstGeom>
        </p:spPr>
      </p:pic>
      <p:sp>
        <p:nvSpPr>
          <p:cNvPr id="43" name="1">
            <a:extLst>
              <a:ext uri="{FF2B5EF4-FFF2-40B4-BE49-F238E27FC236}">
                <a16:creationId xmlns:a16="http://schemas.microsoft.com/office/drawing/2014/main" id="{B23AEFDF-1ECD-4706-B1D5-5E7A3472E2DB}"/>
              </a:ext>
            </a:extLst>
          </p:cNvPr>
          <p:cNvSpPr/>
          <p:nvPr/>
        </p:nvSpPr>
        <p:spPr>
          <a:xfrm>
            <a:off x="7772400" y="5642129"/>
            <a:ext cx="468311" cy="577853"/>
          </a:xfrm>
          <a:prstGeom prst="round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5" name="Rectangle 4">
            <a:extLst>
              <a:ext uri="{FF2B5EF4-FFF2-40B4-BE49-F238E27FC236}">
                <a16:creationId xmlns:a16="http://schemas.microsoft.com/office/drawing/2014/main" id="{614F5470-FF59-4F61-85B4-77808118C3C9}"/>
              </a:ext>
            </a:extLst>
          </p:cNvPr>
          <p:cNvSpPr/>
          <p:nvPr/>
        </p:nvSpPr>
        <p:spPr>
          <a:xfrm>
            <a:off x="4480663" y="5839585"/>
            <a:ext cx="3211512" cy="369887"/>
          </a:xfrm>
          <a:prstGeom prst="rect">
            <a:avLst/>
          </a:prstGeom>
        </p:spPr>
        <p:txBody>
          <a:bodyPr wrap="none">
            <a:spAutoFit/>
          </a:bodyPr>
          <a:lstStyle/>
          <a:p>
            <a:pPr eaLnBrk="1" fontAlgn="auto" hangingPunct="1">
              <a:spcBef>
                <a:spcPts val="0"/>
              </a:spcBef>
              <a:spcAft>
                <a:spcPts val="0"/>
              </a:spcAft>
              <a:defRPr/>
            </a:pPr>
            <a:r>
              <a:rPr lang="en-GB" dirty="0">
                <a:solidFill>
                  <a:srgbClr val="E9506C"/>
                </a:solidFill>
                <a:latin typeface="+mn-lt"/>
              </a:rPr>
              <a:t>The fourth digit of the code is</a:t>
            </a:r>
          </a:p>
        </p:txBody>
      </p:sp>
      <p:sp>
        <p:nvSpPr>
          <p:cNvPr id="8" name="Rectangle 1">
            <a:extLst>
              <a:ext uri="{FF2B5EF4-FFF2-40B4-BE49-F238E27FC236}">
                <a16:creationId xmlns:a16="http://schemas.microsoft.com/office/drawing/2014/main" id="{BBA40E7D-F54C-48EA-B96B-D6B53A462B63}"/>
              </a:ext>
            </a:extLst>
          </p:cNvPr>
          <p:cNvSpPr>
            <a:spLocks noChangeArrowheads="1"/>
          </p:cNvSpPr>
          <p:nvPr/>
        </p:nvSpPr>
        <p:spPr bwMode="auto">
          <a:xfrm>
            <a:off x="7807521" y="5655474"/>
            <a:ext cx="40908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50" charset="0"/>
                <a:cs typeface="Sassoon Infant Rg" pitchFamily="50" charset="0"/>
              </a:defRPr>
            </a:lvl9pPr>
          </a:lstStyle>
          <a:p>
            <a:pPr eaLnBrk="1" hangingPunct="1">
              <a:lnSpc>
                <a:spcPct val="100000"/>
              </a:lnSpc>
              <a:spcBef>
                <a:spcPct val="0"/>
              </a:spcBef>
              <a:buFontTx/>
              <a:buNone/>
            </a:pPr>
            <a:r>
              <a:rPr lang="en-GB" altLang="en-US" sz="3000" b="1" dirty="0">
                <a:solidFill>
                  <a:srgbClr val="E9506C"/>
                </a:solidFill>
              </a:rPr>
              <a:t>8</a:t>
            </a:r>
          </a:p>
        </p:txBody>
      </p:sp>
      <p:sp>
        <p:nvSpPr>
          <p:cNvPr id="31" name="Title 3"/>
          <p:cNvSpPr txBox="1">
            <a:spLocks/>
          </p:cNvSpPr>
          <p:nvPr/>
        </p:nvSpPr>
        <p:spPr>
          <a:xfrm>
            <a:off x="449263" y="717020"/>
            <a:ext cx="8242300" cy="994307"/>
          </a:xfrm>
          <a:prstGeom prst="roundRect">
            <a:avLst>
              <a:gd name="adj" fmla="val 0"/>
            </a:avLst>
          </a:prstGeom>
          <a:solidFill>
            <a:srgbClr val="6ABC83"/>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GB" sz="3800" dirty="0">
                <a:solidFill>
                  <a:schemeClr val="bg1"/>
                </a:solidFill>
              </a:rPr>
              <a:t>Clues for Digit 4</a:t>
            </a:r>
          </a:p>
        </p:txBody>
      </p:sp>
      <p:sp>
        <p:nvSpPr>
          <p:cNvPr id="52" name="Reveal answer 1"/>
          <p:cNvSpPr/>
          <p:nvPr/>
        </p:nvSpPr>
        <p:spPr>
          <a:xfrm>
            <a:off x="6104626" y="5764161"/>
            <a:ext cx="1491778" cy="330583"/>
          </a:xfrm>
          <a:prstGeom prst="roundRect">
            <a:avLst/>
          </a:prstGeom>
          <a:solidFill>
            <a:srgbClr val="E9506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dirty="0"/>
              <a:t>Reveal answer</a:t>
            </a:r>
          </a:p>
        </p:txBody>
      </p:sp>
      <p:sp>
        <p:nvSpPr>
          <p:cNvPr id="54" name="Hyperlink">
            <a:hlinkClick r:id="rId3" action="ppaction://hlinksldjump"/>
          </p:cNvPr>
          <p:cNvSpPr/>
          <p:nvPr/>
        </p:nvSpPr>
        <p:spPr>
          <a:xfrm>
            <a:off x="7612063" y="5237561"/>
            <a:ext cx="776287" cy="10415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Rectangle 7">
            <a:extLst>
              <a:ext uri="{FF2B5EF4-FFF2-40B4-BE49-F238E27FC236}">
                <a16:creationId xmlns:a16="http://schemas.microsoft.com/office/drawing/2014/main" id="{E9CDE486-4934-43B2-AD33-FDCDE87A5C82}"/>
              </a:ext>
            </a:extLst>
          </p:cNvPr>
          <p:cNvSpPr>
            <a:spLocks noChangeArrowheads="1"/>
          </p:cNvSpPr>
          <p:nvPr/>
        </p:nvSpPr>
        <p:spPr bwMode="auto">
          <a:xfrm>
            <a:off x="757239" y="1817835"/>
            <a:ext cx="7631111" cy="72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50" charset="0"/>
                <a:cs typeface="Sassoon Infant Rg" pitchFamily="50" charset="0"/>
              </a:defRPr>
            </a:lvl9pPr>
          </a:lstStyle>
          <a:p>
            <a:pPr algn="ctr">
              <a:lnSpc>
                <a:spcPct val="100000"/>
              </a:lnSpc>
              <a:spcBef>
                <a:spcPts val="0"/>
              </a:spcBef>
              <a:spcAft>
                <a:spcPts val="600"/>
              </a:spcAft>
              <a:buNone/>
            </a:pPr>
            <a:r>
              <a:rPr lang="en-GB" dirty="0">
                <a:ea typeface="Calibri" panose="020F0502020204030204" pitchFamily="34" charset="0"/>
                <a:cs typeface="Times New Roman" panose="02020603050405020304" pitchFamily="18" charset="0"/>
              </a:rPr>
              <a:t>A grammar book provides the fourth clue.</a:t>
            </a:r>
            <a:endParaRPr lang="en-GB" sz="105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Bef>
                <a:spcPts val="0"/>
              </a:spcBef>
              <a:spcAft>
                <a:spcPts val="600"/>
              </a:spcAft>
              <a:buNone/>
            </a:pPr>
            <a:r>
              <a:rPr lang="en-GB" dirty="0">
                <a:ea typeface="Calibri" panose="020F0502020204030204" pitchFamily="34" charset="0"/>
                <a:cs typeface="Times New Roman" panose="02020603050405020304" pitchFamily="18" charset="0"/>
              </a:rPr>
              <a:t>How many of the following words are modal verbs?</a:t>
            </a:r>
            <a:endParaRPr lang="en-GB" sz="105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23C2CE00-7195-42A2-981B-429D869DFE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39547" y="2641078"/>
            <a:ext cx="4210968" cy="2947691"/>
          </a:xfrm>
          <a:prstGeom prst="rect">
            <a:avLst/>
          </a:prstGeom>
        </p:spPr>
      </p:pic>
      <p:sp>
        <p:nvSpPr>
          <p:cNvPr id="7" name="Rectangle 6">
            <a:extLst>
              <a:ext uri="{FF2B5EF4-FFF2-40B4-BE49-F238E27FC236}">
                <a16:creationId xmlns:a16="http://schemas.microsoft.com/office/drawing/2014/main" id="{F1D2AB10-88DD-4BB1-B618-CBB4A78C40E9}"/>
              </a:ext>
            </a:extLst>
          </p:cNvPr>
          <p:cNvSpPr/>
          <p:nvPr/>
        </p:nvSpPr>
        <p:spPr>
          <a:xfrm>
            <a:off x="2936573" y="2868992"/>
            <a:ext cx="500851" cy="345290"/>
          </a:xfrm>
          <a:prstGeom prst="rect">
            <a:avLst/>
          </a:prstGeom>
        </p:spPr>
        <p:txBody>
          <a:bodyPr wrap="square">
            <a:spAutoFit/>
          </a:bodyPr>
          <a:lstStyle/>
          <a:p>
            <a:r>
              <a:rPr lang="en-GB" sz="1600" dirty="0">
                <a:latin typeface="Twinkl" pitchFamily="50" charset="0"/>
                <a:ea typeface="Calibri" panose="020F0502020204030204" pitchFamily="34" charset="0"/>
                <a:cs typeface="Times New Roman" panose="02020603050405020304" pitchFamily="18" charset="0"/>
              </a:rPr>
              <a:t>live</a:t>
            </a:r>
            <a:endParaRPr lang="en-GB" sz="1600" dirty="0"/>
          </a:p>
        </p:txBody>
      </p:sp>
      <p:sp>
        <p:nvSpPr>
          <p:cNvPr id="15" name="Rectangle 14">
            <a:extLst>
              <a:ext uri="{FF2B5EF4-FFF2-40B4-BE49-F238E27FC236}">
                <a16:creationId xmlns:a16="http://schemas.microsoft.com/office/drawing/2014/main" id="{DC9528C5-67BE-4A01-8D4B-363D1466A151}"/>
              </a:ext>
            </a:extLst>
          </p:cNvPr>
          <p:cNvSpPr/>
          <p:nvPr/>
        </p:nvSpPr>
        <p:spPr>
          <a:xfrm>
            <a:off x="3836042" y="2868992"/>
            <a:ext cx="682187" cy="345290"/>
          </a:xfrm>
          <a:prstGeom prst="rect">
            <a:avLst/>
          </a:prstGeom>
        </p:spPr>
        <p:txBody>
          <a:bodyPr wrap="square">
            <a:spAutoFit/>
          </a:bodyPr>
          <a:lstStyle/>
          <a:p>
            <a:r>
              <a:rPr lang="en-GB" sz="1600" dirty="0">
                <a:latin typeface="Twinkl" pitchFamily="50" charset="0"/>
                <a:ea typeface="Calibri" panose="020F0502020204030204" pitchFamily="34" charset="0"/>
                <a:cs typeface="Times New Roman" panose="02020603050405020304" pitchFamily="18" charset="0"/>
              </a:rPr>
              <a:t>carry</a:t>
            </a:r>
            <a:endParaRPr lang="en-GB" sz="1600" dirty="0"/>
          </a:p>
        </p:txBody>
      </p:sp>
      <p:sp>
        <p:nvSpPr>
          <p:cNvPr id="16" name="Rectangle 15">
            <a:extLst>
              <a:ext uri="{FF2B5EF4-FFF2-40B4-BE49-F238E27FC236}">
                <a16:creationId xmlns:a16="http://schemas.microsoft.com/office/drawing/2014/main" id="{1319D4B1-A290-4848-A355-79BE2A5E9CFB}"/>
              </a:ext>
            </a:extLst>
          </p:cNvPr>
          <p:cNvSpPr/>
          <p:nvPr/>
        </p:nvSpPr>
        <p:spPr>
          <a:xfrm>
            <a:off x="2936573" y="3577239"/>
            <a:ext cx="512840" cy="345290"/>
          </a:xfrm>
          <a:prstGeom prst="rect">
            <a:avLst/>
          </a:prstGeom>
        </p:spPr>
        <p:txBody>
          <a:bodyPr wrap="square">
            <a:spAutoFit/>
          </a:bodyPr>
          <a:lstStyle/>
          <a:p>
            <a:r>
              <a:rPr lang="en-GB" sz="1600" dirty="0">
                <a:latin typeface="Twinkl" pitchFamily="50" charset="0"/>
                <a:ea typeface="Calibri" panose="020F0502020204030204" pitchFamily="34" charset="0"/>
                <a:cs typeface="Times New Roman" panose="02020603050405020304" pitchFamily="18" charset="0"/>
              </a:rPr>
              <a:t>can</a:t>
            </a:r>
            <a:endParaRPr lang="en-GB" sz="1600" dirty="0"/>
          </a:p>
        </p:txBody>
      </p:sp>
      <p:sp>
        <p:nvSpPr>
          <p:cNvPr id="17" name="Rectangle 16">
            <a:extLst>
              <a:ext uri="{FF2B5EF4-FFF2-40B4-BE49-F238E27FC236}">
                <a16:creationId xmlns:a16="http://schemas.microsoft.com/office/drawing/2014/main" id="{E02CD907-FA3C-4716-A867-18BC8ED433A4}"/>
              </a:ext>
            </a:extLst>
          </p:cNvPr>
          <p:cNvSpPr/>
          <p:nvPr/>
        </p:nvSpPr>
        <p:spPr>
          <a:xfrm>
            <a:off x="3836042" y="3577239"/>
            <a:ext cx="646220" cy="345290"/>
          </a:xfrm>
          <a:prstGeom prst="rect">
            <a:avLst/>
          </a:prstGeom>
        </p:spPr>
        <p:txBody>
          <a:bodyPr wrap="square">
            <a:spAutoFit/>
          </a:bodyPr>
          <a:lstStyle/>
          <a:p>
            <a:r>
              <a:rPr lang="en-GB" sz="1600" dirty="0">
                <a:latin typeface="Twinkl" pitchFamily="50" charset="0"/>
                <a:ea typeface="Calibri" panose="020F0502020204030204" pitchFamily="34" charset="0"/>
                <a:cs typeface="Times New Roman" panose="02020603050405020304" pitchFamily="18" charset="0"/>
              </a:rPr>
              <a:t>must</a:t>
            </a:r>
            <a:endParaRPr lang="en-GB" sz="1600" dirty="0"/>
          </a:p>
        </p:txBody>
      </p:sp>
      <p:sp>
        <p:nvSpPr>
          <p:cNvPr id="19" name="Rectangle 18">
            <a:extLst>
              <a:ext uri="{FF2B5EF4-FFF2-40B4-BE49-F238E27FC236}">
                <a16:creationId xmlns:a16="http://schemas.microsoft.com/office/drawing/2014/main" id="{34FA2674-878F-4D85-8E2E-03BC6261C085}"/>
              </a:ext>
            </a:extLst>
          </p:cNvPr>
          <p:cNvSpPr/>
          <p:nvPr/>
        </p:nvSpPr>
        <p:spPr>
          <a:xfrm>
            <a:off x="2936573" y="4285486"/>
            <a:ext cx="662705" cy="345290"/>
          </a:xfrm>
          <a:prstGeom prst="rect">
            <a:avLst/>
          </a:prstGeom>
        </p:spPr>
        <p:txBody>
          <a:bodyPr wrap="square">
            <a:spAutoFit/>
          </a:bodyPr>
          <a:lstStyle/>
          <a:p>
            <a:r>
              <a:rPr lang="en-GB" sz="1600" dirty="0">
                <a:latin typeface="Twinkl" pitchFamily="50" charset="0"/>
                <a:ea typeface="Calibri" panose="020F0502020204030204" pitchFamily="34" charset="0"/>
                <a:cs typeface="Times New Roman" panose="02020603050405020304" pitchFamily="18" charset="0"/>
              </a:rPr>
              <a:t>want</a:t>
            </a:r>
            <a:endParaRPr lang="en-GB" sz="1600" dirty="0"/>
          </a:p>
        </p:txBody>
      </p:sp>
      <p:sp>
        <p:nvSpPr>
          <p:cNvPr id="20" name="Rectangle 19">
            <a:extLst>
              <a:ext uri="{FF2B5EF4-FFF2-40B4-BE49-F238E27FC236}">
                <a16:creationId xmlns:a16="http://schemas.microsoft.com/office/drawing/2014/main" id="{FC5A5EF8-99F1-4FA7-8F7B-8AC2008982A7}"/>
              </a:ext>
            </a:extLst>
          </p:cNvPr>
          <p:cNvSpPr/>
          <p:nvPr/>
        </p:nvSpPr>
        <p:spPr>
          <a:xfrm>
            <a:off x="3836042" y="4285486"/>
            <a:ext cx="593767" cy="345290"/>
          </a:xfrm>
          <a:prstGeom prst="rect">
            <a:avLst/>
          </a:prstGeom>
        </p:spPr>
        <p:txBody>
          <a:bodyPr wrap="square">
            <a:spAutoFit/>
          </a:bodyPr>
          <a:lstStyle/>
          <a:p>
            <a:r>
              <a:rPr lang="en-GB" sz="1600" dirty="0">
                <a:latin typeface="Twinkl" pitchFamily="50" charset="0"/>
                <a:ea typeface="Calibri" panose="020F0502020204030204" pitchFamily="34" charset="0"/>
                <a:cs typeface="Times New Roman" panose="02020603050405020304" pitchFamily="18" charset="0"/>
              </a:rPr>
              <a:t>may</a:t>
            </a:r>
            <a:endParaRPr lang="en-GB" sz="1600" dirty="0"/>
          </a:p>
        </p:txBody>
      </p:sp>
      <p:sp>
        <p:nvSpPr>
          <p:cNvPr id="21" name="Rectangle 20">
            <a:extLst>
              <a:ext uri="{FF2B5EF4-FFF2-40B4-BE49-F238E27FC236}">
                <a16:creationId xmlns:a16="http://schemas.microsoft.com/office/drawing/2014/main" id="{8EE4E395-57A5-49C4-AC64-D5E4D437BDAF}"/>
              </a:ext>
            </a:extLst>
          </p:cNvPr>
          <p:cNvSpPr/>
          <p:nvPr/>
        </p:nvSpPr>
        <p:spPr>
          <a:xfrm>
            <a:off x="2936573" y="4993732"/>
            <a:ext cx="758620" cy="345290"/>
          </a:xfrm>
          <a:prstGeom prst="rect">
            <a:avLst/>
          </a:prstGeom>
        </p:spPr>
        <p:txBody>
          <a:bodyPr wrap="square">
            <a:spAutoFit/>
          </a:bodyPr>
          <a:lstStyle/>
          <a:p>
            <a:r>
              <a:rPr lang="en-GB" sz="1600" dirty="0">
                <a:latin typeface="Twinkl" pitchFamily="50" charset="0"/>
                <a:ea typeface="Calibri" panose="020F0502020204030204" pitchFamily="34" charset="0"/>
                <a:cs typeface="Times New Roman" panose="02020603050405020304" pitchFamily="18" charset="0"/>
              </a:rPr>
              <a:t>would</a:t>
            </a:r>
            <a:endParaRPr lang="en-GB" sz="1600" dirty="0"/>
          </a:p>
        </p:txBody>
      </p:sp>
      <p:sp>
        <p:nvSpPr>
          <p:cNvPr id="22" name="Rectangle 21">
            <a:extLst>
              <a:ext uri="{FF2B5EF4-FFF2-40B4-BE49-F238E27FC236}">
                <a16:creationId xmlns:a16="http://schemas.microsoft.com/office/drawing/2014/main" id="{E20562C0-7BC2-4A57-B461-8317CDD47ED7}"/>
              </a:ext>
            </a:extLst>
          </p:cNvPr>
          <p:cNvSpPr/>
          <p:nvPr/>
        </p:nvSpPr>
        <p:spPr>
          <a:xfrm>
            <a:off x="3836042" y="4993732"/>
            <a:ext cx="631233" cy="345290"/>
          </a:xfrm>
          <a:prstGeom prst="rect">
            <a:avLst/>
          </a:prstGeom>
        </p:spPr>
        <p:txBody>
          <a:bodyPr wrap="square">
            <a:spAutoFit/>
          </a:bodyPr>
          <a:lstStyle/>
          <a:p>
            <a:r>
              <a:rPr lang="en-GB" sz="1600" dirty="0">
                <a:latin typeface="Twinkl" pitchFamily="50" charset="0"/>
                <a:ea typeface="Calibri" panose="020F0502020204030204" pitchFamily="34" charset="0"/>
                <a:cs typeface="Times New Roman" panose="02020603050405020304" pitchFamily="18" charset="0"/>
              </a:rPr>
              <a:t>walk</a:t>
            </a:r>
            <a:endParaRPr lang="en-GB" sz="1600" dirty="0"/>
          </a:p>
        </p:txBody>
      </p:sp>
      <p:sp>
        <p:nvSpPr>
          <p:cNvPr id="23" name="Rectangle 22">
            <a:extLst>
              <a:ext uri="{FF2B5EF4-FFF2-40B4-BE49-F238E27FC236}">
                <a16:creationId xmlns:a16="http://schemas.microsoft.com/office/drawing/2014/main" id="{5133959E-0158-4E5B-BE04-6806F66034A7}"/>
              </a:ext>
            </a:extLst>
          </p:cNvPr>
          <p:cNvSpPr/>
          <p:nvPr/>
        </p:nvSpPr>
        <p:spPr>
          <a:xfrm>
            <a:off x="4922359" y="2868992"/>
            <a:ext cx="686683" cy="345290"/>
          </a:xfrm>
          <a:prstGeom prst="rect">
            <a:avLst/>
          </a:prstGeom>
        </p:spPr>
        <p:txBody>
          <a:bodyPr wrap="square">
            <a:spAutoFit/>
          </a:bodyPr>
          <a:lstStyle/>
          <a:p>
            <a:r>
              <a:rPr lang="en-GB" sz="1600" dirty="0">
                <a:latin typeface="Twinkl" pitchFamily="50" charset="0"/>
                <a:ea typeface="Calibri" panose="020F0502020204030204" pitchFamily="34" charset="0"/>
                <a:cs typeface="Times New Roman" panose="02020603050405020304" pitchFamily="18" charset="0"/>
              </a:rPr>
              <a:t>could</a:t>
            </a:r>
            <a:endParaRPr lang="en-GB" sz="1600" dirty="0"/>
          </a:p>
        </p:txBody>
      </p:sp>
      <p:sp>
        <p:nvSpPr>
          <p:cNvPr id="24" name="Rectangle 23">
            <a:extLst>
              <a:ext uri="{FF2B5EF4-FFF2-40B4-BE49-F238E27FC236}">
                <a16:creationId xmlns:a16="http://schemas.microsoft.com/office/drawing/2014/main" id="{734F0035-2DCF-4412-A5B8-DE116C6C49B6}"/>
              </a:ext>
            </a:extLst>
          </p:cNvPr>
          <p:cNvSpPr/>
          <p:nvPr/>
        </p:nvSpPr>
        <p:spPr>
          <a:xfrm>
            <a:off x="5933255" y="2868992"/>
            <a:ext cx="641724" cy="345290"/>
          </a:xfrm>
          <a:prstGeom prst="rect">
            <a:avLst/>
          </a:prstGeom>
        </p:spPr>
        <p:txBody>
          <a:bodyPr wrap="square">
            <a:spAutoFit/>
          </a:bodyPr>
          <a:lstStyle/>
          <a:p>
            <a:r>
              <a:rPr lang="en-GB" sz="1600" dirty="0">
                <a:latin typeface="Twinkl" pitchFamily="50" charset="0"/>
                <a:ea typeface="Calibri" panose="020F0502020204030204" pitchFamily="34" charset="0"/>
                <a:cs typeface="Times New Roman" panose="02020603050405020304" pitchFamily="18" charset="0"/>
              </a:rPr>
              <a:t>went</a:t>
            </a:r>
            <a:endParaRPr lang="en-GB" sz="1600" dirty="0"/>
          </a:p>
        </p:txBody>
      </p:sp>
      <p:sp>
        <p:nvSpPr>
          <p:cNvPr id="25" name="Rectangle 24">
            <a:extLst>
              <a:ext uri="{FF2B5EF4-FFF2-40B4-BE49-F238E27FC236}">
                <a16:creationId xmlns:a16="http://schemas.microsoft.com/office/drawing/2014/main" id="{E91D4925-0A4A-4C4E-86C8-C61A0B9E0E70}"/>
              </a:ext>
            </a:extLst>
          </p:cNvPr>
          <p:cNvSpPr/>
          <p:nvPr/>
        </p:nvSpPr>
        <p:spPr>
          <a:xfrm>
            <a:off x="4922359" y="3577239"/>
            <a:ext cx="457389" cy="345290"/>
          </a:xfrm>
          <a:prstGeom prst="rect">
            <a:avLst/>
          </a:prstGeom>
        </p:spPr>
        <p:txBody>
          <a:bodyPr wrap="square">
            <a:spAutoFit/>
          </a:bodyPr>
          <a:lstStyle/>
          <a:p>
            <a:r>
              <a:rPr lang="en-GB" sz="1600" dirty="0">
                <a:latin typeface="Twinkl" pitchFamily="50" charset="0"/>
                <a:ea typeface="Calibri" panose="020F0502020204030204" pitchFamily="34" charset="0"/>
                <a:cs typeface="Times New Roman" panose="02020603050405020304" pitchFamily="18" charset="0"/>
              </a:rPr>
              <a:t>try</a:t>
            </a:r>
            <a:endParaRPr lang="en-GB" sz="1600" dirty="0"/>
          </a:p>
        </p:txBody>
      </p:sp>
      <p:sp>
        <p:nvSpPr>
          <p:cNvPr id="26" name="Rectangle 25">
            <a:extLst>
              <a:ext uri="{FF2B5EF4-FFF2-40B4-BE49-F238E27FC236}">
                <a16:creationId xmlns:a16="http://schemas.microsoft.com/office/drawing/2014/main" id="{C14EC6BD-91F5-47AB-9251-CFFD8E390639}"/>
              </a:ext>
            </a:extLst>
          </p:cNvPr>
          <p:cNvSpPr/>
          <p:nvPr/>
        </p:nvSpPr>
        <p:spPr>
          <a:xfrm>
            <a:off x="5933255" y="3577239"/>
            <a:ext cx="736139" cy="345290"/>
          </a:xfrm>
          <a:prstGeom prst="rect">
            <a:avLst/>
          </a:prstGeom>
        </p:spPr>
        <p:txBody>
          <a:bodyPr wrap="square">
            <a:spAutoFit/>
          </a:bodyPr>
          <a:lstStyle/>
          <a:p>
            <a:r>
              <a:rPr lang="en-GB" sz="1600" dirty="0">
                <a:latin typeface="Twinkl" pitchFamily="50" charset="0"/>
                <a:ea typeface="Calibri" panose="020F0502020204030204" pitchFamily="34" charset="0"/>
                <a:cs typeface="Times New Roman" panose="02020603050405020304" pitchFamily="18" charset="0"/>
              </a:rPr>
              <a:t>might</a:t>
            </a:r>
            <a:endParaRPr lang="en-GB" sz="1600" dirty="0"/>
          </a:p>
        </p:txBody>
      </p:sp>
      <p:sp>
        <p:nvSpPr>
          <p:cNvPr id="27" name="Rectangle 26">
            <a:extLst>
              <a:ext uri="{FF2B5EF4-FFF2-40B4-BE49-F238E27FC236}">
                <a16:creationId xmlns:a16="http://schemas.microsoft.com/office/drawing/2014/main" id="{E99271A7-BE81-4787-B713-6E7A66500014}"/>
              </a:ext>
            </a:extLst>
          </p:cNvPr>
          <p:cNvSpPr/>
          <p:nvPr/>
        </p:nvSpPr>
        <p:spPr>
          <a:xfrm>
            <a:off x="4922359" y="4285486"/>
            <a:ext cx="772106" cy="345290"/>
          </a:xfrm>
          <a:prstGeom prst="rect">
            <a:avLst/>
          </a:prstGeom>
        </p:spPr>
        <p:txBody>
          <a:bodyPr wrap="square">
            <a:spAutoFit/>
          </a:bodyPr>
          <a:lstStyle/>
          <a:p>
            <a:r>
              <a:rPr lang="en-GB" sz="1600" dirty="0">
                <a:latin typeface="Twinkl" pitchFamily="50" charset="0"/>
                <a:ea typeface="Calibri" panose="020F0502020204030204" pitchFamily="34" charset="0"/>
                <a:cs typeface="Times New Roman" panose="02020603050405020304" pitchFamily="18" charset="0"/>
              </a:rPr>
              <a:t>mould</a:t>
            </a:r>
            <a:endParaRPr lang="en-GB" sz="1600" dirty="0"/>
          </a:p>
        </p:txBody>
      </p:sp>
      <p:sp>
        <p:nvSpPr>
          <p:cNvPr id="28" name="Rectangle 27">
            <a:extLst>
              <a:ext uri="{FF2B5EF4-FFF2-40B4-BE49-F238E27FC236}">
                <a16:creationId xmlns:a16="http://schemas.microsoft.com/office/drawing/2014/main" id="{33E94C56-DD9C-4F4E-ACB9-244ECB63C551}"/>
              </a:ext>
            </a:extLst>
          </p:cNvPr>
          <p:cNvSpPr/>
          <p:nvPr/>
        </p:nvSpPr>
        <p:spPr>
          <a:xfrm>
            <a:off x="5933255" y="4285486"/>
            <a:ext cx="641724" cy="345290"/>
          </a:xfrm>
          <a:prstGeom prst="rect">
            <a:avLst/>
          </a:prstGeom>
        </p:spPr>
        <p:txBody>
          <a:bodyPr wrap="square">
            <a:spAutoFit/>
          </a:bodyPr>
          <a:lstStyle/>
          <a:p>
            <a:r>
              <a:rPr lang="en-GB" sz="1600" dirty="0">
                <a:latin typeface="Twinkl" pitchFamily="50" charset="0"/>
                <a:ea typeface="Calibri" panose="020F0502020204030204" pitchFamily="34" charset="0"/>
                <a:cs typeface="Times New Roman" panose="02020603050405020304" pitchFamily="18" charset="0"/>
              </a:rPr>
              <a:t>sight</a:t>
            </a:r>
            <a:endParaRPr lang="en-GB" sz="1600" dirty="0"/>
          </a:p>
        </p:txBody>
      </p:sp>
      <p:sp>
        <p:nvSpPr>
          <p:cNvPr id="29" name="Rectangle 28">
            <a:extLst>
              <a:ext uri="{FF2B5EF4-FFF2-40B4-BE49-F238E27FC236}">
                <a16:creationId xmlns:a16="http://schemas.microsoft.com/office/drawing/2014/main" id="{74548782-6A74-49D2-8226-421ACB27F9AC}"/>
              </a:ext>
            </a:extLst>
          </p:cNvPr>
          <p:cNvSpPr/>
          <p:nvPr/>
        </p:nvSpPr>
        <p:spPr>
          <a:xfrm>
            <a:off x="4922359" y="4993732"/>
            <a:ext cx="981919" cy="345290"/>
          </a:xfrm>
          <a:prstGeom prst="rect">
            <a:avLst/>
          </a:prstGeom>
        </p:spPr>
        <p:txBody>
          <a:bodyPr wrap="square">
            <a:spAutoFit/>
          </a:bodyPr>
          <a:lstStyle/>
          <a:p>
            <a:r>
              <a:rPr lang="en-GB" sz="1600" dirty="0">
                <a:latin typeface="Twinkl" pitchFamily="50" charset="0"/>
                <a:ea typeface="Calibri" panose="020F0502020204030204" pitchFamily="34" charset="0"/>
                <a:cs typeface="Times New Roman" panose="02020603050405020304" pitchFamily="18" charset="0"/>
              </a:rPr>
              <a:t>ought to</a:t>
            </a:r>
            <a:endParaRPr lang="en-GB" sz="1600" dirty="0"/>
          </a:p>
        </p:txBody>
      </p:sp>
      <p:sp>
        <p:nvSpPr>
          <p:cNvPr id="30" name="Rectangle 29">
            <a:extLst>
              <a:ext uri="{FF2B5EF4-FFF2-40B4-BE49-F238E27FC236}">
                <a16:creationId xmlns:a16="http://schemas.microsoft.com/office/drawing/2014/main" id="{7B94172B-0401-48B5-B988-9AAA476A1F7F}"/>
              </a:ext>
            </a:extLst>
          </p:cNvPr>
          <p:cNvSpPr/>
          <p:nvPr/>
        </p:nvSpPr>
        <p:spPr>
          <a:xfrm>
            <a:off x="5933255" y="4993732"/>
            <a:ext cx="530824" cy="345290"/>
          </a:xfrm>
          <a:prstGeom prst="rect">
            <a:avLst/>
          </a:prstGeom>
        </p:spPr>
        <p:txBody>
          <a:bodyPr wrap="square">
            <a:spAutoFit/>
          </a:bodyPr>
          <a:lstStyle/>
          <a:p>
            <a:r>
              <a:rPr lang="en-GB" sz="1600" dirty="0">
                <a:latin typeface="Twinkl" pitchFamily="50" charset="0"/>
                <a:ea typeface="Calibri" panose="020F0502020204030204" pitchFamily="34" charset="0"/>
                <a:cs typeface="Times New Roman" panose="02020603050405020304" pitchFamily="18" charset="0"/>
              </a:rPr>
              <a:t>will</a:t>
            </a:r>
            <a:endParaRPr lang="en-GB" sz="1600" dirty="0"/>
          </a:p>
        </p:txBody>
      </p:sp>
      <p:sp>
        <p:nvSpPr>
          <p:cNvPr id="33" name="Rectangle 32">
            <a:extLst>
              <a:ext uri="{FF2B5EF4-FFF2-40B4-BE49-F238E27FC236}">
                <a16:creationId xmlns:a16="http://schemas.microsoft.com/office/drawing/2014/main" id="{FF949542-19F4-4EF0-B785-10FA8E4F0B62}"/>
              </a:ext>
            </a:extLst>
          </p:cNvPr>
          <p:cNvSpPr/>
          <p:nvPr/>
        </p:nvSpPr>
        <p:spPr>
          <a:xfrm>
            <a:off x="2936573" y="3577239"/>
            <a:ext cx="512840" cy="345290"/>
          </a:xfrm>
          <a:prstGeom prst="rect">
            <a:avLst/>
          </a:prstGeom>
        </p:spPr>
        <p:txBody>
          <a:bodyPr wrap="square">
            <a:spAutoFit/>
          </a:bodyPr>
          <a:lstStyle/>
          <a:p>
            <a:r>
              <a:rPr lang="en-GB" sz="1600" b="1" dirty="0">
                <a:solidFill>
                  <a:srgbClr val="009541"/>
                </a:solidFill>
                <a:latin typeface="Twinkl" pitchFamily="50" charset="0"/>
                <a:ea typeface="Calibri" panose="020F0502020204030204" pitchFamily="34" charset="0"/>
                <a:cs typeface="Times New Roman" panose="02020603050405020304" pitchFamily="18" charset="0"/>
              </a:rPr>
              <a:t>can</a:t>
            </a:r>
            <a:endParaRPr lang="en-GB" sz="1600" b="1" dirty="0">
              <a:solidFill>
                <a:srgbClr val="009541"/>
              </a:solidFill>
            </a:endParaRPr>
          </a:p>
        </p:txBody>
      </p:sp>
      <p:sp>
        <p:nvSpPr>
          <p:cNvPr id="34" name="Rectangle 33">
            <a:extLst>
              <a:ext uri="{FF2B5EF4-FFF2-40B4-BE49-F238E27FC236}">
                <a16:creationId xmlns:a16="http://schemas.microsoft.com/office/drawing/2014/main" id="{04646B92-5FA0-4704-8B19-2797BB1ACDBB}"/>
              </a:ext>
            </a:extLst>
          </p:cNvPr>
          <p:cNvSpPr/>
          <p:nvPr/>
        </p:nvSpPr>
        <p:spPr>
          <a:xfrm>
            <a:off x="3836042" y="3577239"/>
            <a:ext cx="646220" cy="345290"/>
          </a:xfrm>
          <a:prstGeom prst="rect">
            <a:avLst/>
          </a:prstGeom>
        </p:spPr>
        <p:txBody>
          <a:bodyPr wrap="square">
            <a:spAutoFit/>
          </a:bodyPr>
          <a:lstStyle/>
          <a:p>
            <a:r>
              <a:rPr lang="en-GB" sz="1600" b="1" dirty="0">
                <a:solidFill>
                  <a:srgbClr val="009541"/>
                </a:solidFill>
                <a:latin typeface="Twinkl" pitchFamily="50" charset="0"/>
                <a:ea typeface="Calibri" panose="020F0502020204030204" pitchFamily="34" charset="0"/>
                <a:cs typeface="Times New Roman" panose="02020603050405020304" pitchFamily="18" charset="0"/>
              </a:rPr>
              <a:t>must</a:t>
            </a:r>
            <a:endParaRPr lang="en-GB" sz="1600" b="1" dirty="0">
              <a:solidFill>
                <a:srgbClr val="009541"/>
              </a:solidFill>
            </a:endParaRPr>
          </a:p>
        </p:txBody>
      </p:sp>
      <p:sp>
        <p:nvSpPr>
          <p:cNvPr id="35" name="Rectangle 34">
            <a:extLst>
              <a:ext uri="{FF2B5EF4-FFF2-40B4-BE49-F238E27FC236}">
                <a16:creationId xmlns:a16="http://schemas.microsoft.com/office/drawing/2014/main" id="{7C4BE6A9-6E30-4176-B996-6183849767CE}"/>
              </a:ext>
            </a:extLst>
          </p:cNvPr>
          <p:cNvSpPr/>
          <p:nvPr/>
        </p:nvSpPr>
        <p:spPr>
          <a:xfrm>
            <a:off x="3836042" y="4285486"/>
            <a:ext cx="593767" cy="345290"/>
          </a:xfrm>
          <a:prstGeom prst="rect">
            <a:avLst/>
          </a:prstGeom>
        </p:spPr>
        <p:txBody>
          <a:bodyPr wrap="square">
            <a:spAutoFit/>
          </a:bodyPr>
          <a:lstStyle/>
          <a:p>
            <a:r>
              <a:rPr lang="en-GB" sz="1600" b="1" dirty="0">
                <a:solidFill>
                  <a:srgbClr val="009541"/>
                </a:solidFill>
                <a:latin typeface="Twinkl" pitchFamily="50" charset="0"/>
                <a:ea typeface="Calibri" panose="020F0502020204030204" pitchFamily="34" charset="0"/>
                <a:cs typeface="Times New Roman" panose="02020603050405020304" pitchFamily="18" charset="0"/>
              </a:rPr>
              <a:t>may</a:t>
            </a:r>
            <a:endParaRPr lang="en-GB" sz="1600" b="1" dirty="0">
              <a:solidFill>
                <a:srgbClr val="009541"/>
              </a:solidFill>
            </a:endParaRPr>
          </a:p>
        </p:txBody>
      </p:sp>
      <p:sp>
        <p:nvSpPr>
          <p:cNvPr id="36" name="Rectangle 35">
            <a:extLst>
              <a:ext uri="{FF2B5EF4-FFF2-40B4-BE49-F238E27FC236}">
                <a16:creationId xmlns:a16="http://schemas.microsoft.com/office/drawing/2014/main" id="{045B4732-6B4B-4211-8251-701100C9B0D9}"/>
              </a:ext>
            </a:extLst>
          </p:cNvPr>
          <p:cNvSpPr/>
          <p:nvPr/>
        </p:nvSpPr>
        <p:spPr>
          <a:xfrm>
            <a:off x="2936573" y="4993732"/>
            <a:ext cx="758620" cy="345290"/>
          </a:xfrm>
          <a:prstGeom prst="rect">
            <a:avLst/>
          </a:prstGeom>
        </p:spPr>
        <p:txBody>
          <a:bodyPr wrap="square">
            <a:spAutoFit/>
          </a:bodyPr>
          <a:lstStyle/>
          <a:p>
            <a:r>
              <a:rPr lang="en-GB" sz="1600" b="1" dirty="0">
                <a:solidFill>
                  <a:srgbClr val="009541"/>
                </a:solidFill>
                <a:latin typeface="Twinkl" pitchFamily="50" charset="0"/>
                <a:ea typeface="Calibri" panose="020F0502020204030204" pitchFamily="34" charset="0"/>
                <a:cs typeface="Times New Roman" panose="02020603050405020304" pitchFamily="18" charset="0"/>
              </a:rPr>
              <a:t>would</a:t>
            </a:r>
            <a:endParaRPr lang="en-GB" sz="1600" b="1" dirty="0">
              <a:solidFill>
                <a:srgbClr val="009541"/>
              </a:solidFill>
            </a:endParaRPr>
          </a:p>
        </p:txBody>
      </p:sp>
      <p:sp>
        <p:nvSpPr>
          <p:cNvPr id="37" name="Rectangle 36">
            <a:extLst>
              <a:ext uri="{FF2B5EF4-FFF2-40B4-BE49-F238E27FC236}">
                <a16:creationId xmlns:a16="http://schemas.microsoft.com/office/drawing/2014/main" id="{5BB2AD5F-09A6-45F2-BB38-351932971DA1}"/>
              </a:ext>
            </a:extLst>
          </p:cNvPr>
          <p:cNvSpPr/>
          <p:nvPr/>
        </p:nvSpPr>
        <p:spPr>
          <a:xfrm>
            <a:off x="4922359" y="2868992"/>
            <a:ext cx="686683" cy="345290"/>
          </a:xfrm>
          <a:prstGeom prst="rect">
            <a:avLst/>
          </a:prstGeom>
        </p:spPr>
        <p:txBody>
          <a:bodyPr wrap="square">
            <a:spAutoFit/>
          </a:bodyPr>
          <a:lstStyle/>
          <a:p>
            <a:r>
              <a:rPr lang="en-GB" sz="1600" b="1" dirty="0">
                <a:solidFill>
                  <a:srgbClr val="009541"/>
                </a:solidFill>
                <a:latin typeface="Twinkl" pitchFamily="50" charset="0"/>
                <a:ea typeface="Calibri" panose="020F0502020204030204" pitchFamily="34" charset="0"/>
                <a:cs typeface="Times New Roman" panose="02020603050405020304" pitchFamily="18" charset="0"/>
              </a:rPr>
              <a:t>could</a:t>
            </a:r>
            <a:endParaRPr lang="en-GB" sz="1600" b="1" dirty="0">
              <a:solidFill>
                <a:srgbClr val="009541"/>
              </a:solidFill>
            </a:endParaRPr>
          </a:p>
        </p:txBody>
      </p:sp>
      <p:sp>
        <p:nvSpPr>
          <p:cNvPr id="38" name="Rectangle 37">
            <a:extLst>
              <a:ext uri="{FF2B5EF4-FFF2-40B4-BE49-F238E27FC236}">
                <a16:creationId xmlns:a16="http://schemas.microsoft.com/office/drawing/2014/main" id="{83A55FAC-81A9-4C8E-8249-89530BA513B6}"/>
              </a:ext>
            </a:extLst>
          </p:cNvPr>
          <p:cNvSpPr/>
          <p:nvPr/>
        </p:nvSpPr>
        <p:spPr>
          <a:xfrm>
            <a:off x="5933255" y="3577239"/>
            <a:ext cx="736139" cy="345290"/>
          </a:xfrm>
          <a:prstGeom prst="rect">
            <a:avLst/>
          </a:prstGeom>
        </p:spPr>
        <p:txBody>
          <a:bodyPr wrap="square">
            <a:spAutoFit/>
          </a:bodyPr>
          <a:lstStyle/>
          <a:p>
            <a:r>
              <a:rPr lang="en-GB" sz="1600" b="1" dirty="0">
                <a:solidFill>
                  <a:srgbClr val="009541"/>
                </a:solidFill>
                <a:latin typeface="Twinkl" pitchFamily="50" charset="0"/>
                <a:ea typeface="Calibri" panose="020F0502020204030204" pitchFamily="34" charset="0"/>
                <a:cs typeface="Times New Roman" panose="02020603050405020304" pitchFamily="18" charset="0"/>
              </a:rPr>
              <a:t>might</a:t>
            </a:r>
            <a:endParaRPr lang="en-GB" sz="1600" b="1" dirty="0">
              <a:solidFill>
                <a:srgbClr val="009541"/>
              </a:solidFill>
            </a:endParaRPr>
          </a:p>
        </p:txBody>
      </p:sp>
      <p:sp>
        <p:nvSpPr>
          <p:cNvPr id="40" name="Rectangle 39">
            <a:extLst>
              <a:ext uri="{FF2B5EF4-FFF2-40B4-BE49-F238E27FC236}">
                <a16:creationId xmlns:a16="http://schemas.microsoft.com/office/drawing/2014/main" id="{F15D8E30-107A-4E49-983A-768CA18A78F1}"/>
              </a:ext>
            </a:extLst>
          </p:cNvPr>
          <p:cNvSpPr/>
          <p:nvPr/>
        </p:nvSpPr>
        <p:spPr>
          <a:xfrm>
            <a:off x="4922358" y="4993732"/>
            <a:ext cx="981919" cy="345290"/>
          </a:xfrm>
          <a:prstGeom prst="rect">
            <a:avLst/>
          </a:prstGeom>
        </p:spPr>
        <p:txBody>
          <a:bodyPr wrap="square">
            <a:spAutoFit/>
          </a:bodyPr>
          <a:lstStyle/>
          <a:p>
            <a:r>
              <a:rPr lang="en-GB" sz="1600" b="1" dirty="0">
                <a:solidFill>
                  <a:srgbClr val="009541"/>
                </a:solidFill>
                <a:latin typeface="Twinkl" pitchFamily="50" charset="0"/>
                <a:ea typeface="Calibri" panose="020F0502020204030204" pitchFamily="34" charset="0"/>
                <a:cs typeface="Times New Roman" panose="02020603050405020304" pitchFamily="18" charset="0"/>
              </a:rPr>
              <a:t>ought to</a:t>
            </a:r>
            <a:endParaRPr lang="en-GB" sz="1600" b="1" dirty="0">
              <a:solidFill>
                <a:srgbClr val="009541"/>
              </a:solidFill>
            </a:endParaRPr>
          </a:p>
        </p:txBody>
      </p:sp>
      <p:sp>
        <p:nvSpPr>
          <p:cNvPr id="41" name="Rectangle 40">
            <a:extLst>
              <a:ext uri="{FF2B5EF4-FFF2-40B4-BE49-F238E27FC236}">
                <a16:creationId xmlns:a16="http://schemas.microsoft.com/office/drawing/2014/main" id="{9525A867-2A7C-432D-8C68-D85B2D419655}"/>
              </a:ext>
            </a:extLst>
          </p:cNvPr>
          <p:cNvSpPr/>
          <p:nvPr/>
        </p:nvSpPr>
        <p:spPr>
          <a:xfrm>
            <a:off x="5933254" y="4993732"/>
            <a:ext cx="631233" cy="338554"/>
          </a:xfrm>
          <a:prstGeom prst="rect">
            <a:avLst/>
          </a:prstGeom>
        </p:spPr>
        <p:txBody>
          <a:bodyPr wrap="square">
            <a:spAutoFit/>
          </a:bodyPr>
          <a:lstStyle/>
          <a:p>
            <a:r>
              <a:rPr lang="en-GB" sz="1600" b="1" dirty="0">
                <a:solidFill>
                  <a:srgbClr val="009541"/>
                </a:solidFill>
                <a:latin typeface="Twinkl" pitchFamily="50" charset="0"/>
                <a:ea typeface="Calibri" panose="020F0502020204030204" pitchFamily="34" charset="0"/>
                <a:cs typeface="Times New Roman" panose="02020603050405020304" pitchFamily="18" charset="0"/>
              </a:rPr>
              <a:t>will</a:t>
            </a:r>
            <a:endParaRPr lang="en-GB" sz="1600" b="1" dirty="0">
              <a:solidFill>
                <a:srgbClr val="009541"/>
              </a:solidFill>
            </a:endParaRPr>
          </a:p>
        </p:txBody>
      </p:sp>
    </p:spTree>
    <p:extLst>
      <p:ext uri="{BB962C8B-B14F-4D97-AF65-F5344CB8AC3E}">
        <p14:creationId xmlns:p14="http://schemas.microsoft.com/office/powerpoint/2010/main" val="11686368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2"/>
                                        </p:tgtEl>
                                      </p:cBhvr>
                                    </p:animEffect>
                                    <p:set>
                                      <p:cBhvr>
                                        <p:cTn id="7" dur="1" fill="hold">
                                          <p:stCondLst>
                                            <p:cond delay="499"/>
                                          </p:stCondLst>
                                        </p:cTn>
                                        <p:tgtEl>
                                          <p:spTgt spid="52"/>
                                        </p:tgtEl>
                                        <p:attrNameLst>
                                          <p:attrName>style.visibility</p:attrName>
                                        </p:attrNameLst>
                                      </p:cBhvr>
                                      <p:to>
                                        <p:strVal val="hidden"/>
                                      </p:to>
                                    </p:set>
                                  </p:childTnLst>
                                </p:cTn>
                              </p:par>
                            </p:childTnLst>
                          </p:cTn>
                        </p:par>
                        <p:par>
                          <p:cTn id="8" fill="hold">
                            <p:stCondLst>
                              <p:cond delay="500"/>
                            </p:stCondLst>
                            <p:childTnLst>
                              <p:par>
                                <p:cTn id="9" presetID="10" presetClass="exit" presetSubtype="0" fill="hold" grpId="0" nodeType="afterEffect">
                                  <p:stCondLst>
                                    <p:cond delay="0"/>
                                  </p:stCondLst>
                                  <p:childTnLst>
                                    <p:animEffect transition="out" filter="fade">
                                      <p:cBhvr>
                                        <p:cTn id="10" dur="500"/>
                                        <p:tgtEl>
                                          <p:spTgt spid="23"/>
                                        </p:tgtEl>
                                      </p:cBhvr>
                                    </p:animEffect>
                                    <p:set>
                                      <p:cBhvr>
                                        <p:cTn id="11" dur="1" fill="hold">
                                          <p:stCondLst>
                                            <p:cond delay="499"/>
                                          </p:stCondLst>
                                        </p:cTn>
                                        <p:tgtEl>
                                          <p:spTgt spid="23"/>
                                        </p:tgtEl>
                                        <p:attrNameLst>
                                          <p:attrName>style.visibility</p:attrName>
                                        </p:attrNameLst>
                                      </p:cBhvr>
                                      <p:to>
                                        <p:strVal val="hidden"/>
                                      </p:to>
                                    </p:set>
                                  </p:childTnLst>
                                </p:cTn>
                              </p:par>
                            </p:childTnLst>
                          </p:cTn>
                        </p:par>
                        <p:par>
                          <p:cTn id="12" fill="hold">
                            <p:stCondLst>
                              <p:cond delay="1000"/>
                            </p:stCondLst>
                            <p:childTnLst>
                              <p:par>
                                <p:cTn id="13" presetID="10" presetClass="entr" presetSubtype="0" fill="hold" grpId="0" nodeType="afterEffect">
                                  <p:stCondLst>
                                    <p:cond delay="25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childTnLst>
                          </p:cTn>
                        </p:par>
                        <p:par>
                          <p:cTn id="16" fill="hold">
                            <p:stCondLst>
                              <p:cond delay="1750"/>
                            </p:stCondLst>
                            <p:childTnLst>
                              <p:par>
                                <p:cTn id="17" presetID="10" presetClass="exit" presetSubtype="0" fill="hold" grpId="0" nodeType="afterEffect">
                                  <p:stCondLst>
                                    <p:cond delay="0"/>
                                  </p:stCondLst>
                                  <p:childTnLst>
                                    <p:animEffect transition="out" filter="fade">
                                      <p:cBhvr>
                                        <p:cTn id="18" dur="500"/>
                                        <p:tgtEl>
                                          <p:spTgt spid="16"/>
                                        </p:tgtEl>
                                      </p:cBhvr>
                                    </p:animEffect>
                                    <p:set>
                                      <p:cBhvr>
                                        <p:cTn id="19" dur="1" fill="hold">
                                          <p:stCondLst>
                                            <p:cond delay="499"/>
                                          </p:stCondLst>
                                        </p:cTn>
                                        <p:tgtEl>
                                          <p:spTgt spid="16"/>
                                        </p:tgtEl>
                                        <p:attrNameLst>
                                          <p:attrName>style.visibility</p:attrName>
                                        </p:attrNameLst>
                                      </p:cBhvr>
                                      <p:to>
                                        <p:strVal val="hidden"/>
                                      </p:to>
                                    </p:set>
                                  </p:childTnLst>
                                </p:cTn>
                              </p:par>
                            </p:childTnLst>
                          </p:cTn>
                        </p:par>
                        <p:par>
                          <p:cTn id="20" fill="hold">
                            <p:stCondLst>
                              <p:cond delay="2250"/>
                            </p:stCondLst>
                            <p:childTnLst>
                              <p:par>
                                <p:cTn id="21" presetID="10" presetClass="entr" presetSubtype="0" fill="hold" grpId="0" nodeType="afterEffect">
                                  <p:stCondLst>
                                    <p:cond delay="25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childTnLst>
                          </p:cTn>
                        </p:par>
                        <p:par>
                          <p:cTn id="24" fill="hold">
                            <p:stCondLst>
                              <p:cond delay="3000"/>
                            </p:stCondLst>
                            <p:childTnLst>
                              <p:par>
                                <p:cTn id="25" presetID="10" presetClass="exit" presetSubtype="0" fill="hold" grpId="0" nodeType="afterEffect">
                                  <p:stCondLst>
                                    <p:cond delay="0"/>
                                  </p:stCondLst>
                                  <p:childTnLst>
                                    <p:animEffect transition="out" filter="fade">
                                      <p:cBhvr>
                                        <p:cTn id="26" dur="500"/>
                                        <p:tgtEl>
                                          <p:spTgt spid="17"/>
                                        </p:tgtEl>
                                      </p:cBhvr>
                                    </p:animEffect>
                                    <p:set>
                                      <p:cBhvr>
                                        <p:cTn id="27" dur="1" fill="hold">
                                          <p:stCondLst>
                                            <p:cond delay="499"/>
                                          </p:stCondLst>
                                        </p:cTn>
                                        <p:tgtEl>
                                          <p:spTgt spid="17"/>
                                        </p:tgtEl>
                                        <p:attrNameLst>
                                          <p:attrName>style.visibility</p:attrName>
                                        </p:attrNameLst>
                                      </p:cBhvr>
                                      <p:to>
                                        <p:strVal val="hidden"/>
                                      </p:to>
                                    </p:set>
                                  </p:childTnLst>
                                </p:cTn>
                              </p:par>
                            </p:childTnLst>
                          </p:cTn>
                        </p:par>
                        <p:par>
                          <p:cTn id="28" fill="hold">
                            <p:stCondLst>
                              <p:cond delay="3500"/>
                            </p:stCondLst>
                            <p:childTnLst>
                              <p:par>
                                <p:cTn id="29" presetID="10" presetClass="entr" presetSubtype="0" fill="hold" grpId="0" nodeType="afterEffect">
                                  <p:stCondLst>
                                    <p:cond delay="25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childTnLst>
                                </p:cTn>
                              </p:par>
                            </p:childTnLst>
                          </p:cTn>
                        </p:par>
                        <p:par>
                          <p:cTn id="32" fill="hold">
                            <p:stCondLst>
                              <p:cond delay="4250"/>
                            </p:stCondLst>
                            <p:childTnLst>
                              <p:par>
                                <p:cTn id="33" presetID="10" presetClass="exit" presetSubtype="0" fill="hold" grpId="0" nodeType="afterEffect">
                                  <p:stCondLst>
                                    <p:cond delay="0"/>
                                  </p:stCondLst>
                                  <p:childTnLst>
                                    <p:animEffect transition="out" filter="fade">
                                      <p:cBhvr>
                                        <p:cTn id="34" dur="500"/>
                                        <p:tgtEl>
                                          <p:spTgt spid="26"/>
                                        </p:tgtEl>
                                      </p:cBhvr>
                                    </p:animEffect>
                                    <p:set>
                                      <p:cBhvr>
                                        <p:cTn id="35" dur="1" fill="hold">
                                          <p:stCondLst>
                                            <p:cond delay="499"/>
                                          </p:stCondLst>
                                        </p:cTn>
                                        <p:tgtEl>
                                          <p:spTgt spid="26"/>
                                        </p:tgtEl>
                                        <p:attrNameLst>
                                          <p:attrName>style.visibility</p:attrName>
                                        </p:attrNameLst>
                                      </p:cBhvr>
                                      <p:to>
                                        <p:strVal val="hidden"/>
                                      </p:to>
                                    </p:set>
                                  </p:childTnLst>
                                </p:cTn>
                              </p:par>
                            </p:childTnLst>
                          </p:cTn>
                        </p:par>
                        <p:par>
                          <p:cTn id="36" fill="hold">
                            <p:stCondLst>
                              <p:cond delay="4750"/>
                            </p:stCondLst>
                            <p:childTnLst>
                              <p:par>
                                <p:cTn id="37" presetID="10" presetClass="entr" presetSubtype="0" fill="hold" grpId="0" nodeType="afterEffect">
                                  <p:stCondLst>
                                    <p:cond delay="250"/>
                                  </p:stCondLst>
                                  <p:childTnLst>
                                    <p:set>
                                      <p:cBhvr>
                                        <p:cTn id="38" dur="1" fill="hold">
                                          <p:stCondLst>
                                            <p:cond delay="0"/>
                                          </p:stCondLst>
                                        </p:cTn>
                                        <p:tgtEl>
                                          <p:spTgt spid="38"/>
                                        </p:tgtEl>
                                        <p:attrNameLst>
                                          <p:attrName>style.visibility</p:attrName>
                                        </p:attrNameLst>
                                      </p:cBhvr>
                                      <p:to>
                                        <p:strVal val="visible"/>
                                      </p:to>
                                    </p:set>
                                    <p:animEffect transition="in" filter="fade">
                                      <p:cBhvr>
                                        <p:cTn id="39" dur="500"/>
                                        <p:tgtEl>
                                          <p:spTgt spid="38"/>
                                        </p:tgtEl>
                                      </p:cBhvr>
                                    </p:animEffect>
                                  </p:childTnLst>
                                </p:cTn>
                              </p:par>
                            </p:childTnLst>
                          </p:cTn>
                        </p:par>
                        <p:par>
                          <p:cTn id="40" fill="hold">
                            <p:stCondLst>
                              <p:cond delay="5500"/>
                            </p:stCondLst>
                            <p:childTnLst>
                              <p:par>
                                <p:cTn id="41" presetID="10" presetClass="exit" presetSubtype="0" fill="hold" grpId="0" nodeType="afterEffect">
                                  <p:stCondLst>
                                    <p:cond delay="0"/>
                                  </p:stCondLst>
                                  <p:childTnLst>
                                    <p:animEffect transition="out" filter="fade">
                                      <p:cBhvr>
                                        <p:cTn id="42" dur="500"/>
                                        <p:tgtEl>
                                          <p:spTgt spid="20"/>
                                        </p:tgtEl>
                                      </p:cBhvr>
                                    </p:animEffect>
                                    <p:set>
                                      <p:cBhvr>
                                        <p:cTn id="43" dur="1" fill="hold">
                                          <p:stCondLst>
                                            <p:cond delay="499"/>
                                          </p:stCondLst>
                                        </p:cTn>
                                        <p:tgtEl>
                                          <p:spTgt spid="20"/>
                                        </p:tgtEl>
                                        <p:attrNameLst>
                                          <p:attrName>style.visibility</p:attrName>
                                        </p:attrNameLst>
                                      </p:cBhvr>
                                      <p:to>
                                        <p:strVal val="hidden"/>
                                      </p:to>
                                    </p:set>
                                  </p:childTnLst>
                                </p:cTn>
                              </p:par>
                            </p:childTnLst>
                          </p:cTn>
                        </p:par>
                        <p:par>
                          <p:cTn id="44" fill="hold">
                            <p:stCondLst>
                              <p:cond delay="6000"/>
                            </p:stCondLst>
                            <p:childTnLst>
                              <p:par>
                                <p:cTn id="45" presetID="10" presetClass="entr" presetSubtype="0" fill="hold" grpId="0" nodeType="afterEffect">
                                  <p:stCondLst>
                                    <p:cond delay="25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500"/>
                                        <p:tgtEl>
                                          <p:spTgt spid="35"/>
                                        </p:tgtEl>
                                      </p:cBhvr>
                                    </p:animEffect>
                                  </p:childTnLst>
                                </p:cTn>
                              </p:par>
                            </p:childTnLst>
                          </p:cTn>
                        </p:par>
                        <p:par>
                          <p:cTn id="48" fill="hold">
                            <p:stCondLst>
                              <p:cond delay="6750"/>
                            </p:stCondLst>
                            <p:childTnLst>
                              <p:par>
                                <p:cTn id="49" presetID="10" presetClass="exit" presetSubtype="0" fill="hold" grpId="0" nodeType="afterEffect">
                                  <p:stCondLst>
                                    <p:cond delay="0"/>
                                  </p:stCondLst>
                                  <p:childTnLst>
                                    <p:animEffect transition="out" filter="fade">
                                      <p:cBhvr>
                                        <p:cTn id="50" dur="500"/>
                                        <p:tgtEl>
                                          <p:spTgt spid="21"/>
                                        </p:tgtEl>
                                      </p:cBhvr>
                                    </p:animEffect>
                                    <p:set>
                                      <p:cBhvr>
                                        <p:cTn id="51" dur="1" fill="hold">
                                          <p:stCondLst>
                                            <p:cond delay="499"/>
                                          </p:stCondLst>
                                        </p:cTn>
                                        <p:tgtEl>
                                          <p:spTgt spid="21"/>
                                        </p:tgtEl>
                                        <p:attrNameLst>
                                          <p:attrName>style.visibility</p:attrName>
                                        </p:attrNameLst>
                                      </p:cBhvr>
                                      <p:to>
                                        <p:strVal val="hidden"/>
                                      </p:to>
                                    </p:set>
                                  </p:childTnLst>
                                </p:cTn>
                              </p:par>
                            </p:childTnLst>
                          </p:cTn>
                        </p:par>
                        <p:par>
                          <p:cTn id="52" fill="hold">
                            <p:stCondLst>
                              <p:cond delay="7250"/>
                            </p:stCondLst>
                            <p:childTnLst>
                              <p:par>
                                <p:cTn id="53" presetID="10" presetClass="entr" presetSubtype="0" fill="hold" grpId="0" nodeType="afterEffect">
                                  <p:stCondLst>
                                    <p:cond delay="250"/>
                                  </p:stCondLst>
                                  <p:childTnLst>
                                    <p:set>
                                      <p:cBhvr>
                                        <p:cTn id="54" dur="1" fill="hold">
                                          <p:stCondLst>
                                            <p:cond delay="0"/>
                                          </p:stCondLst>
                                        </p:cTn>
                                        <p:tgtEl>
                                          <p:spTgt spid="36"/>
                                        </p:tgtEl>
                                        <p:attrNameLst>
                                          <p:attrName>style.visibility</p:attrName>
                                        </p:attrNameLst>
                                      </p:cBhvr>
                                      <p:to>
                                        <p:strVal val="visible"/>
                                      </p:to>
                                    </p:set>
                                    <p:animEffect transition="in" filter="fade">
                                      <p:cBhvr>
                                        <p:cTn id="55" dur="500"/>
                                        <p:tgtEl>
                                          <p:spTgt spid="36"/>
                                        </p:tgtEl>
                                      </p:cBhvr>
                                    </p:animEffect>
                                  </p:childTnLst>
                                </p:cTn>
                              </p:par>
                            </p:childTnLst>
                          </p:cTn>
                        </p:par>
                        <p:par>
                          <p:cTn id="56" fill="hold">
                            <p:stCondLst>
                              <p:cond delay="8000"/>
                            </p:stCondLst>
                            <p:childTnLst>
                              <p:par>
                                <p:cTn id="57" presetID="10" presetClass="exit" presetSubtype="0" fill="hold" grpId="0" nodeType="afterEffect">
                                  <p:stCondLst>
                                    <p:cond delay="0"/>
                                  </p:stCondLst>
                                  <p:childTnLst>
                                    <p:animEffect transition="out" filter="fade">
                                      <p:cBhvr>
                                        <p:cTn id="58" dur="500"/>
                                        <p:tgtEl>
                                          <p:spTgt spid="29"/>
                                        </p:tgtEl>
                                      </p:cBhvr>
                                    </p:animEffect>
                                    <p:set>
                                      <p:cBhvr>
                                        <p:cTn id="59" dur="1" fill="hold">
                                          <p:stCondLst>
                                            <p:cond delay="499"/>
                                          </p:stCondLst>
                                        </p:cTn>
                                        <p:tgtEl>
                                          <p:spTgt spid="29"/>
                                        </p:tgtEl>
                                        <p:attrNameLst>
                                          <p:attrName>style.visibility</p:attrName>
                                        </p:attrNameLst>
                                      </p:cBhvr>
                                      <p:to>
                                        <p:strVal val="hidden"/>
                                      </p:to>
                                    </p:set>
                                  </p:childTnLst>
                                </p:cTn>
                              </p:par>
                            </p:childTnLst>
                          </p:cTn>
                        </p:par>
                        <p:par>
                          <p:cTn id="60" fill="hold">
                            <p:stCondLst>
                              <p:cond delay="8500"/>
                            </p:stCondLst>
                            <p:childTnLst>
                              <p:par>
                                <p:cTn id="61" presetID="10" presetClass="entr" presetSubtype="0" fill="hold" grpId="0" nodeType="afterEffect">
                                  <p:stCondLst>
                                    <p:cond delay="250"/>
                                  </p:stCondLst>
                                  <p:childTnLst>
                                    <p:set>
                                      <p:cBhvr>
                                        <p:cTn id="62" dur="1" fill="hold">
                                          <p:stCondLst>
                                            <p:cond delay="0"/>
                                          </p:stCondLst>
                                        </p:cTn>
                                        <p:tgtEl>
                                          <p:spTgt spid="40"/>
                                        </p:tgtEl>
                                        <p:attrNameLst>
                                          <p:attrName>style.visibility</p:attrName>
                                        </p:attrNameLst>
                                      </p:cBhvr>
                                      <p:to>
                                        <p:strVal val="visible"/>
                                      </p:to>
                                    </p:set>
                                    <p:animEffect transition="in" filter="fade">
                                      <p:cBhvr>
                                        <p:cTn id="63" dur="500"/>
                                        <p:tgtEl>
                                          <p:spTgt spid="40"/>
                                        </p:tgtEl>
                                      </p:cBhvr>
                                    </p:animEffect>
                                  </p:childTnLst>
                                </p:cTn>
                              </p:par>
                            </p:childTnLst>
                          </p:cTn>
                        </p:par>
                        <p:par>
                          <p:cTn id="64" fill="hold">
                            <p:stCondLst>
                              <p:cond delay="9250"/>
                            </p:stCondLst>
                            <p:childTnLst>
                              <p:par>
                                <p:cTn id="65" presetID="10" presetClass="exit" presetSubtype="0" fill="hold" grpId="0" nodeType="afterEffect">
                                  <p:stCondLst>
                                    <p:cond delay="0"/>
                                  </p:stCondLst>
                                  <p:childTnLst>
                                    <p:animEffect transition="out" filter="fade">
                                      <p:cBhvr>
                                        <p:cTn id="66" dur="500"/>
                                        <p:tgtEl>
                                          <p:spTgt spid="30"/>
                                        </p:tgtEl>
                                      </p:cBhvr>
                                    </p:animEffect>
                                    <p:set>
                                      <p:cBhvr>
                                        <p:cTn id="67" dur="1" fill="hold">
                                          <p:stCondLst>
                                            <p:cond delay="499"/>
                                          </p:stCondLst>
                                        </p:cTn>
                                        <p:tgtEl>
                                          <p:spTgt spid="30"/>
                                        </p:tgtEl>
                                        <p:attrNameLst>
                                          <p:attrName>style.visibility</p:attrName>
                                        </p:attrNameLst>
                                      </p:cBhvr>
                                      <p:to>
                                        <p:strVal val="hidden"/>
                                      </p:to>
                                    </p:set>
                                  </p:childTnLst>
                                </p:cTn>
                              </p:par>
                            </p:childTnLst>
                          </p:cTn>
                        </p:par>
                        <p:par>
                          <p:cTn id="68" fill="hold">
                            <p:stCondLst>
                              <p:cond delay="9750"/>
                            </p:stCondLst>
                            <p:childTnLst>
                              <p:par>
                                <p:cTn id="69" presetID="10" presetClass="entr" presetSubtype="0" fill="hold" grpId="0" nodeType="afterEffect">
                                  <p:stCondLst>
                                    <p:cond delay="250"/>
                                  </p:stCondLst>
                                  <p:childTnLst>
                                    <p:set>
                                      <p:cBhvr>
                                        <p:cTn id="70" dur="1" fill="hold">
                                          <p:stCondLst>
                                            <p:cond delay="0"/>
                                          </p:stCondLst>
                                        </p:cTn>
                                        <p:tgtEl>
                                          <p:spTgt spid="41"/>
                                        </p:tgtEl>
                                        <p:attrNameLst>
                                          <p:attrName>style.visibility</p:attrName>
                                        </p:attrNameLst>
                                      </p:cBhvr>
                                      <p:to>
                                        <p:strVal val="visible"/>
                                      </p:to>
                                    </p:set>
                                    <p:animEffect transition="in" filter="fade">
                                      <p:cBhvr>
                                        <p:cTn id="71" dur="500"/>
                                        <p:tgtEl>
                                          <p:spTgt spid="41"/>
                                        </p:tgtEl>
                                      </p:cBhvr>
                                    </p:animEffect>
                                  </p:childTnLst>
                                </p:cTn>
                              </p:par>
                            </p:childTnLst>
                          </p:cTn>
                        </p:par>
                        <p:par>
                          <p:cTn id="72" fill="hold">
                            <p:stCondLst>
                              <p:cond delay="10500"/>
                            </p:stCondLst>
                            <p:childTnLst>
                              <p:par>
                                <p:cTn id="73" presetID="10" presetClass="entr" presetSubtype="0" fill="hold" grpId="0" nodeType="afterEffect">
                                  <p:stCondLst>
                                    <p:cond delay="0"/>
                                  </p:stCondLst>
                                  <p:childTnLst>
                                    <p:set>
                                      <p:cBhvr>
                                        <p:cTn id="74" dur="1" fill="hold">
                                          <p:stCondLst>
                                            <p:cond delay="0"/>
                                          </p:stCondLst>
                                        </p:cTn>
                                        <p:tgtEl>
                                          <p:spTgt spid="5"/>
                                        </p:tgtEl>
                                        <p:attrNameLst>
                                          <p:attrName>style.visibility</p:attrName>
                                        </p:attrNameLst>
                                      </p:cBhvr>
                                      <p:to>
                                        <p:strVal val="visible"/>
                                      </p:to>
                                    </p:set>
                                    <p:animEffect transition="in" filter="fade">
                                      <p:cBhvr>
                                        <p:cTn id="75" dur="1000"/>
                                        <p:tgtEl>
                                          <p:spTgt spid="5"/>
                                        </p:tgtEl>
                                      </p:cBhvr>
                                    </p:animEffect>
                                  </p:childTnLst>
                                </p:cTn>
                              </p:par>
                            </p:childTnLst>
                          </p:cTn>
                        </p:par>
                        <p:par>
                          <p:cTn id="76" fill="hold">
                            <p:stCondLst>
                              <p:cond delay="11500"/>
                            </p:stCondLst>
                            <p:childTnLst>
                              <p:par>
                                <p:cTn id="77" presetID="10" presetClass="entr" presetSubtype="0" fill="hold" grpId="0" nodeType="afterEffect">
                                  <p:stCondLst>
                                    <p:cond delay="0"/>
                                  </p:stCondLst>
                                  <p:childTnLst>
                                    <p:set>
                                      <p:cBhvr>
                                        <p:cTn id="78" dur="1" fill="hold">
                                          <p:stCondLst>
                                            <p:cond delay="0"/>
                                          </p:stCondLst>
                                        </p:cTn>
                                        <p:tgtEl>
                                          <p:spTgt spid="8"/>
                                        </p:tgtEl>
                                        <p:attrNameLst>
                                          <p:attrName>style.visibility</p:attrName>
                                        </p:attrNameLst>
                                      </p:cBhvr>
                                      <p:to>
                                        <p:strVal val="visible"/>
                                      </p:to>
                                    </p:set>
                                    <p:animEffect transition="in" filter="fade">
                                      <p:cBhvr>
                                        <p:cTn id="79" dur="1000"/>
                                        <p:tgtEl>
                                          <p:spTgt spid="8"/>
                                        </p:tgtEl>
                                      </p:cBhvr>
                                    </p:animEffect>
                                  </p:childTnLst>
                                </p:cTn>
                              </p:par>
                            </p:childTnLst>
                          </p:cTn>
                        </p:par>
                        <p:par>
                          <p:cTn id="80" fill="hold">
                            <p:stCondLst>
                              <p:cond delay="12500"/>
                            </p:stCondLst>
                            <p:childTnLst>
                              <p:par>
                                <p:cTn id="81" presetID="1" presetClass="entr" presetSubtype="0" fill="hold" grpId="0" nodeType="afterEffect" nodePh="1">
                                  <p:stCondLst>
                                    <p:cond delay="0"/>
                                  </p:stCondLst>
                                  <p:endCondLst>
                                    <p:cond evt="begin" delay="0">
                                      <p:tn val="81"/>
                                    </p:cond>
                                  </p:endCondLst>
                                  <p:childTnLst>
                                    <p:set>
                                      <p:cBhvr>
                                        <p:cTn id="82" dur="1" fill="hold">
                                          <p:stCondLst>
                                            <p:cond delay="0"/>
                                          </p:stCondLst>
                                        </p:cTn>
                                        <p:tgtEl>
                                          <p:spTgt spid="54"/>
                                        </p:tgtEl>
                                        <p:attrNameLst>
                                          <p:attrName>style.visibility</p:attrName>
                                        </p:attrNameLst>
                                      </p:cBhvr>
                                      <p:to>
                                        <p:strVal val="visible"/>
                                      </p:to>
                                    </p:set>
                                  </p:childTnLst>
                                </p:cTn>
                              </p:par>
                            </p:childTnLst>
                          </p:cTn>
                        </p:par>
                      </p:childTnLst>
                    </p:cTn>
                  </p:par>
                </p:childTnLst>
              </p:cTn>
              <p:nextCondLst>
                <p:cond evt="onClick" delay="0">
                  <p:tgtEl>
                    <p:spTgt spid="52"/>
                  </p:tgtEl>
                </p:cond>
              </p:nextCondLst>
            </p:seq>
          </p:childTnLst>
        </p:cTn>
      </p:par>
    </p:tnLst>
    <p:bldLst>
      <p:bldP spid="5" grpId="0"/>
      <p:bldP spid="8" grpId="0"/>
      <p:bldP spid="52" grpId="0" animBg="1"/>
      <p:bldP spid="54" grpId="0"/>
      <p:bldP spid="16" grpId="0"/>
      <p:bldP spid="17" grpId="0"/>
      <p:bldP spid="20" grpId="0"/>
      <p:bldP spid="21" grpId="0"/>
      <p:bldP spid="23" grpId="0"/>
      <p:bldP spid="26" grpId="0"/>
      <p:bldP spid="29" grpId="0"/>
      <p:bldP spid="30" grpId="0"/>
      <p:bldP spid="33" grpId="0"/>
      <p:bldP spid="34" grpId="0"/>
      <p:bldP spid="35" grpId="0"/>
      <p:bldP spid="36" grpId="0"/>
      <p:bldP spid="37" grpId="0"/>
      <p:bldP spid="38" grpId="0"/>
      <p:bldP spid="40" grpId="0"/>
      <p:bldP spid="41" grpId="0"/>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180D27B9-5640-447B-B5C0-DD73573B2821}" vid="{310EF2B5-F8B8-4941-8818-76ED4D5D30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1596</TotalTime>
  <Words>590</Words>
  <Application>Microsoft Office PowerPoint</Application>
  <PresentationFormat>On-screen Show (4:3)</PresentationFormat>
  <Paragraphs>201</Paragraphs>
  <Slides>8</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vt:i4>
      </vt:variant>
    </vt:vector>
  </HeadingPairs>
  <TitlesOfParts>
    <vt:vector size="17" baseType="lpstr">
      <vt:lpstr>Sassoon Infant Rg</vt:lpstr>
      <vt:lpstr>Arial</vt:lpstr>
      <vt:lpstr>Twinkl SemiBold</vt:lpstr>
      <vt:lpstr>Cambria Math</vt:lpstr>
      <vt:lpstr>Twinkl</vt:lpstr>
      <vt:lpstr>Yu Mincho</vt:lpstr>
      <vt:lpstr>Calibri</vt:lpstr>
      <vt:lpstr>Times New Roman</vt:lpstr>
      <vt:lpstr>Office Theme</vt:lpstr>
      <vt:lpstr>PowerPoint Presentation</vt:lpstr>
      <vt:lpstr>Lost in the Library</vt:lpstr>
      <vt:lpstr>Lost in the Library</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Oliver Wallace</dc:creator>
  <cp:lastModifiedBy>Ash Welding</cp:lastModifiedBy>
  <cp:revision>415</cp:revision>
  <dcterms:created xsi:type="dcterms:W3CDTF">2019-02-19T10:49:57Z</dcterms:created>
  <dcterms:modified xsi:type="dcterms:W3CDTF">2021-02-26T08:29:59Z</dcterms:modified>
</cp:coreProperties>
</file>