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84" r:id="rId2"/>
    <p:sldId id="277" r:id="rId3"/>
    <p:sldId id="278" r:id="rId4"/>
    <p:sldId id="283" r:id="rId5"/>
    <p:sldId id="280" r:id="rId6"/>
    <p:sldId id="281" r:id="rId7"/>
    <p:sldId id="282" r:id="rId8"/>
    <p:sldId id="267" r:id="rId9"/>
  </p:sldIdLst>
  <p:sldSz cx="9144000" cy="6858000" type="screen4x3"/>
  <p:notesSz cx="6858000" cy="9144000"/>
  <p:embeddedFontLst>
    <p:embeddedFont>
      <p:font typeface="Twinkl" panose="020B0604020202020204" charset="0"/>
      <p:regular r:id="rId12"/>
      <p:bold r:id="rId13"/>
    </p:embeddedFon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Sassoon Infant Rg" panose="02000503030000020003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iver Wallace" initials="OW" lastIdx="1" clrIdx="0">
    <p:extLst>
      <p:ext uri="{19B8F6BF-5375-455C-9EA6-DF929625EA0E}">
        <p15:presenceInfo xmlns:p15="http://schemas.microsoft.com/office/powerpoint/2012/main" userId="S-1-5-21-1651119330-1013474095-91958013-1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506C"/>
    <a:srgbClr val="009541"/>
    <a:srgbClr val="CEDF9A"/>
    <a:srgbClr val="6ABC83"/>
    <a:srgbClr val="2DB6BC"/>
    <a:srgbClr val="6CBB84"/>
    <a:srgbClr val="009285"/>
    <a:srgbClr val="88CCC1"/>
    <a:srgbClr val="F0864A"/>
    <a:srgbClr val="8D3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14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229" y="8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36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Temperature in the Library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Temperature in the Library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Sheet1!$A$2:$A$14</c:f>
              <c:strCache>
                <c:ptCount val="13"/>
                <c:pt idx="0">
                  <c:v>6pm</c:v>
                </c:pt>
                <c:pt idx="1">
                  <c:v>7pm</c:v>
                </c:pt>
                <c:pt idx="2">
                  <c:v>8pm</c:v>
                </c:pt>
                <c:pt idx="3">
                  <c:v>9pm</c:v>
                </c:pt>
                <c:pt idx="4">
                  <c:v>10pm</c:v>
                </c:pt>
                <c:pt idx="5">
                  <c:v>11pm</c:v>
                </c:pt>
                <c:pt idx="6">
                  <c:v>12am</c:v>
                </c:pt>
                <c:pt idx="7">
                  <c:v>1am</c:v>
                </c:pt>
                <c:pt idx="8">
                  <c:v>2am</c:v>
                </c:pt>
                <c:pt idx="9">
                  <c:v>3am</c:v>
                </c:pt>
                <c:pt idx="10">
                  <c:v>4am</c:v>
                </c:pt>
                <c:pt idx="11">
                  <c:v>5am</c:v>
                </c:pt>
                <c:pt idx="12">
                  <c:v>6am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21</c:v>
                </c:pt>
                <c:pt idx="1">
                  <c:v>20</c:v>
                </c:pt>
                <c:pt idx="2">
                  <c:v>18</c:v>
                </c:pt>
                <c:pt idx="3">
                  <c:v>17</c:v>
                </c:pt>
                <c:pt idx="4">
                  <c:v>13</c:v>
                </c:pt>
                <c:pt idx="5">
                  <c:v>10</c:v>
                </c:pt>
                <c:pt idx="6">
                  <c:v>9</c:v>
                </c:pt>
                <c:pt idx="7">
                  <c:v>10</c:v>
                </c:pt>
                <c:pt idx="8">
                  <c:v>12</c:v>
                </c:pt>
                <c:pt idx="9">
                  <c:v>14</c:v>
                </c:pt>
                <c:pt idx="10">
                  <c:v>17</c:v>
                </c:pt>
                <c:pt idx="11">
                  <c:v>18</c:v>
                </c:pt>
                <c:pt idx="1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9F-416E-B58E-105AB6AFC1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4913112"/>
        <c:axId val="504908016"/>
      </c:lineChart>
      <c:catAx>
        <c:axId val="5049131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Time</a:t>
                </a:r>
              </a:p>
            </c:rich>
          </c:tx>
          <c:layout>
            <c:manualLayout>
              <c:xMode val="edge"/>
              <c:yMode val="edge"/>
              <c:x val="0.46793519673548378"/>
              <c:y val="0.864926267437190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CEDF9A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08016"/>
        <c:crosses val="autoZero"/>
        <c:auto val="1"/>
        <c:lblAlgn val="ctr"/>
        <c:lblOffset val="100"/>
        <c:noMultiLvlLbl val="0"/>
      </c:catAx>
      <c:valAx>
        <c:axId val="504908016"/>
        <c:scaling>
          <c:orientation val="minMax"/>
        </c:scaling>
        <c:delete val="0"/>
        <c:axPos val="l"/>
        <c:majorGridlines>
          <c:spPr>
            <a:ln w="19050" cap="flat" cmpd="sng" algn="ctr">
              <a:solidFill>
                <a:srgbClr val="CEDF9A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91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A6EA6E-BFDA-417F-8CE6-638409BE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slide" Target="slide4.xml"/><Relationship Id="rId7" Type="http://schemas.openxmlformats.org/officeDocument/2006/relationships/image" Target="../media/image600.png"/><Relationship Id="rId12" Type="http://schemas.openxmlformats.org/officeDocument/2006/relationships/image" Target="../media/image6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640.png"/><Relationship Id="rId5" Type="http://schemas.openxmlformats.org/officeDocument/2006/relationships/image" Target="../media/image7.png"/><Relationship Id="rId10" Type="http://schemas.openxmlformats.org/officeDocument/2006/relationships/image" Target="../media/image630.png"/><Relationship Id="rId4" Type="http://schemas.openxmlformats.org/officeDocument/2006/relationships/image" Target="../media/image6.png"/><Relationship Id="rId9" Type="http://schemas.openxmlformats.org/officeDocument/2006/relationships/image" Target="../media/image6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37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687507" y="5834012"/>
            <a:ext cx="3007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fifth digit of the code is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2C09C44-970E-4B9F-917B-C92B6898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5339" y="5658827"/>
            <a:ext cx="344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1</a:t>
            </a: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5</a:t>
            </a:r>
          </a:p>
        </p:txBody>
      </p:sp>
      <p:sp>
        <p:nvSpPr>
          <p:cNvPr id="19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18" name="Hyperlink">
            <a:hlinkClick r:id="rId3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DEAEB24-DE6C-48BA-8249-1F28198B870D}"/>
              </a:ext>
            </a:extLst>
          </p:cNvPr>
          <p:cNvSpPr/>
          <p:nvPr/>
        </p:nvSpPr>
        <p:spPr>
          <a:xfrm>
            <a:off x="755650" y="1846608"/>
            <a:ext cx="7632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library has a shelf of books that have been purchased at a discount.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Alongside is a set of fractions. Match the percentage discounts to the fractions. One percentage has no matching fraction.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1487258-5982-415E-94BE-7454F8CA943F}"/>
              </a:ext>
            </a:extLst>
          </p:cNvPr>
          <p:cNvSpPr/>
          <p:nvPr/>
        </p:nvSpPr>
        <p:spPr>
          <a:xfrm>
            <a:off x="3479098" y="4950264"/>
            <a:ext cx="4131228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Find the digit in the tens place of the percentage with no matching fraction.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A961652-E66E-491E-94E3-9BB01A5178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3" y="2946544"/>
            <a:ext cx="1343234" cy="9593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74B39E-B3B5-4A70-A43D-FDE61AF755C9}"/>
              </a:ext>
            </a:extLst>
          </p:cNvPr>
          <p:cNvSpPr/>
          <p:nvPr/>
        </p:nvSpPr>
        <p:spPr>
          <a:xfrm>
            <a:off x="1154599" y="3174914"/>
            <a:ext cx="942062" cy="3017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15% off £5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230524-A822-4281-940F-6894AC999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96" y="3038910"/>
            <a:ext cx="1332818" cy="9519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6B62721-A59E-4A96-8A80-B7CC9C7F772A}"/>
              </a:ext>
            </a:extLst>
          </p:cNvPr>
          <p:cNvSpPr/>
          <p:nvPr/>
        </p:nvSpPr>
        <p:spPr>
          <a:xfrm>
            <a:off x="3099072" y="3288450"/>
            <a:ext cx="1184665" cy="3073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25% off £2.80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1B98A9-E481-4917-8706-1F1FFB2B7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05" y="3014122"/>
            <a:ext cx="1332818" cy="95190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3AFB122-E2B6-4218-AF86-603CEE14C5A7}"/>
              </a:ext>
            </a:extLst>
          </p:cNvPr>
          <p:cNvSpPr/>
          <p:nvPr/>
        </p:nvSpPr>
        <p:spPr>
          <a:xfrm>
            <a:off x="4826982" y="3257828"/>
            <a:ext cx="1184665" cy="3073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30% off £3.50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6084001-2C5D-4704-85DB-F6B20571CE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972" y="3008575"/>
            <a:ext cx="1343234" cy="9593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A82EDB8-A187-4025-9020-533558168369}"/>
              </a:ext>
            </a:extLst>
          </p:cNvPr>
          <p:cNvSpPr/>
          <p:nvPr/>
        </p:nvSpPr>
        <p:spPr>
          <a:xfrm>
            <a:off x="6806256" y="3265553"/>
            <a:ext cx="1184666" cy="3073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20% off £3.35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199CBA-FFE8-46AC-AA5B-6507B2685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28" y="3681236"/>
            <a:ext cx="1343234" cy="95934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6010E16-2EB2-4FDF-8810-A826026DE7BA}"/>
              </a:ext>
            </a:extLst>
          </p:cNvPr>
          <p:cNvSpPr/>
          <p:nvPr/>
        </p:nvSpPr>
        <p:spPr>
          <a:xfrm>
            <a:off x="1863465" y="3953732"/>
            <a:ext cx="1153158" cy="3073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75% off £3.99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5FA9FBC-CFF2-4202-9DCC-4AFABCF9AD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30" y="3902547"/>
            <a:ext cx="1332818" cy="9519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428996-4C6C-407E-83C9-BFA2E27BEC80}"/>
              </a:ext>
            </a:extLst>
          </p:cNvPr>
          <p:cNvSpPr/>
          <p:nvPr/>
        </p:nvSpPr>
        <p:spPr>
          <a:xfrm>
            <a:off x="5764772" y="4156681"/>
            <a:ext cx="1269734" cy="30736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50% off £4.50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DD91A820-8865-4293-8D88-B17CBB511B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11" y="4578718"/>
            <a:ext cx="2634758" cy="1716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62C2F84-396E-4582-AB95-31D71D3BF5E0}"/>
                  </a:ext>
                </a:extLst>
              </p:cNvPr>
              <p:cNvSpPr/>
              <p:nvPr/>
            </p:nvSpPr>
            <p:spPr>
              <a:xfrm rot="572405">
                <a:off x="864381" y="5035248"/>
                <a:ext cx="2038442" cy="6720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b="1" i="1" smtClean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b="1" i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GB" sz="2000" b="1" i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b="1" i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GB" sz="2000" b="1" i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b="1" i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GB" sz="2000" b="1" i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m:rPr>
                          <m:nor/>
                        </m:rPr>
                        <a:rPr lang="en-GB" sz="2000" b="1" i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GB" sz="2000" b="1" i="0" smtClean="0">
                          <a:solidFill>
                            <a:schemeClr val="tx1">
                              <a:lumMod val="90000"/>
                              <a:lumOff val="10000"/>
                            </a:schemeClr>
                          </a:solidFill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sz="20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2000" b="1" i="0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2000" b="1" dirty="0">
                  <a:solidFill>
                    <a:schemeClr val="tx1">
                      <a:lumMod val="90000"/>
                      <a:lumOff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62C2F84-396E-4582-AB95-31D71D3BF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72405">
                <a:off x="864381" y="5035248"/>
                <a:ext cx="2038442" cy="6720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C1461B-4F1B-4169-9F69-E604B6CC233C}"/>
                  </a:ext>
                </a:extLst>
              </p:cNvPr>
              <p:cNvSpPr/>
              <p:nvPr/>
            </p:nvSpPr>
            <p:spPr>
              <a:xfrm>
                <a:off x="4005273" y="3657524"/>
                <a:ext cx="344966" cy="494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4C1461B-4F1B-4169-9F69-E604B6CC23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5273" y="3657524"/>
                <a:ext cx="344966" cy="494110"/>
              </a:xfrm>
              <a:prstGeom prst="rect">
                <a:avLst/>
              </a:prstGeom>
              <a:blipFill>
                <a:blip r:embed="rId8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54F3391-6582-4E83-8EDE-18CD6F974C95}"/>
                  </a:ext>
                </a:extLst>
              </p:cNvPr>
              <p:cNvSpPr/>
              <p:nvPr/>
            </p:nvSpPr>
            <p:spPr>
              <a:xfrm>
                <a:off x="5951889" y="3436218"/>
                <a:ext cx="428322" cy="4979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54F3391-6582-4E83-8EDE-18CD6F974C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1889" y="3436218"/>
                <a:ext cx="428322" cy="497957"/>
              </a:xfrm>
              <a:prstGeom prst="rect">
                <a:avLst/>
              </a:prstGeom>
              <a:blipFill>
                <a:blip r:embed="rId9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B2B68DD-0820-43BA-8069-AF88458518B3}"/>
                  </a:ext>
                </a:extLst>
              </p:cNvPr>
              <p:cNvSpPr/>
              <p:nvPr/>
            </p:nvSpPr>
            <p:spPr>
              <a:xfrm>
                <a:off x="7733255" y="3614109"/>
                <a:ext cx="336951" cy="4955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B2B68DD-0820-43BA-8069-AF88458518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255" y="3614109"/>
                <a:ext cx="336951" cy="495585"/>
              </a:xfrm>
              <a:prstGeom prst="rect">
                <a:avLst/>
              </a:prstGeom>
              <a:blipFill>
                <a:blip r:embed="rId10"/>
                <a:stretch>
                  <a:fillRect b="-12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E33A334-21D7-4CD1-9025-6E4FF2525CA8}"/>
                  </a:ext>
                </a:extLst>
              </p:cNvPr>
              <p:cNvSpPr/>
              <p:nvPr/>
            </p:nvSpPr>
            <p:spPr>
              <a:xfrm>
                <a:off x="2956011" y="4174737"/>
                <a:ext cx="344966" cy="496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E33A334-21D7-4CD1-9025-6E4FF2525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011" y="4174737"/>
                <a:ext cx="344966" cy="496611"/>
              </a:xfrm>
              <a:prstGeom prst="rect">
                <a:avLst/>
              </a:prstGeom>
              <a:blipFill>
                <a:blip r:embed="rId11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751EB0D-7F5A-4AC7-B2BA-8DAF288A2897}"/>
                  </a:ext>
                </a:extLst>
              </p:cNvPr>
              <p:cNvSpPr/>
              <p:nvPr/>
            </p:nvSpPr>
            <p:spPr>
              <a:xfrm>
                <a:off x="6756342" y="4489497"/>
                <a:ext cx="335348" cy="4937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400" b="1" i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GB" sz="1400" b="1">
                              <a:solidFill>
                                <a:schemeClr val="tx1">
                                  <a:lumMod val="90000"/>
                                  <a:lumOff val="10000"/>
                                </a:schemeClr>
                              </a:solidFill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751EB0D-7F5A-4AC7-B2BA-8DAF288A28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6342" y="4489497"/>
                <a:ext cx="335348" cy="493790"/>
              </a:xfrm>
              <a:prstGeom prst="rect">
                <a:avLst/>
              </a:prstGeom>
              <a:blipFill>
                <a:blip r:embed="rId12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>
            <a:extLst>
              <a:ext uri="{FF2B5EF4-FFF2-40B4-BE49-F238E27FC236}">
                <a16:creationId xmlns:a16="http://schemas.microsoft.com/office/drawing/2014/main" id="{52A8D327-FD95-493E-B2D1-4D75600BEFE1}"/>
              </a:ext>
            </a:extLst>
          </p:cNvPr>
          <p:cNvSpPr/>
          <p:nvPr/>
        </p:nvSpPr>
        <p:spPr>
          <a:xfrm>
            <a:off x="1153078" y="3174914"/>
            <a:ext cx="942062" cy="3017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15% </a:t>
            </a:r>
            <a:r>
              <a:rPr lang="en-GB" sz="1200" b="1" dirty="0">
                <a:solidFill>
                  <a:schemeClr val="tx1">
                    <a:lumMod val="90000"/>
                    <a:lumOff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off £5</a:t>
            </a:r>
            <a:endParaRPr lang="en-GB" sz="1200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9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9" grpId="0" animBg="1"/>
      <p:bldP spid="18" grpId="0"/>
      <p:bldP spid="8" grpId="0" animBg="1"/>
      <p:bldP spid="44" grpId="0"/>
      <p:bldP spid="45" grpId="0"/>
      <p:bldP spid="46" grpId="0"/>
      <p:bldP spid="47" grpId="0"/>
      <p:bldP spid="48" grpId="0"/>
      <p:bldP spid="49" grpId="0" animBg="1"/>
      <p:bldP spid="4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31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C2CE00-7195-42A2-981B-429D869DF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55154"/>
            <a:ext cx="5348976" cy="34935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634755" y="5834012"/>
            <a:ext cx="3063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sixth digit of the code is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2C09C44-970E-4B9F-917B-C92B6898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8359" y="5658827"/>
            <a:ext cx="4090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6212542" y="2192145"/>
            <a:ext cx="2175808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sixth clue is in an adventure story. How many adverbs of possibility are in this paragraph?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6</a:t>
            </a:r>
          </a:p>
        </p:txBody>
      </p:sp>
      <p:sp>
        <p:nvSpPr>
          <p:cNvPr id="22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20" name="Hyperlink">
            <a:hlinkClick r:id="rId4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262B40-444D-4EE4-8FD2-6639F1E0DE04}"/>
              </a:ext>
            </a:extLst>
          </p:cNvPr>
          <p:cNvSpPr/>
          <p:nvPr/>
        </p:nvSpPr>
        <p:spPr>
          <a:xfrm>
            <a:off x="1084214" y="2242825"/>
            <a:ext cx="2259622" cy="2891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The children explored the library carefully, looking for clues that would               help them escape. They</a:t>
            </a:r>
            <a:b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 knew they had to find the clues quickly, so they would not be stuck in the library all night. </a:t>
            </a:r>
            <a:endParaRPr lang="en-GB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B87CBB-E5E0-490D-AD16-894149233326}"/>
              </a:ext>
            </a:extLst>
          </p:cNvPr>
          <p:cNvSpPr/>
          <p:nvPr/>
        </p:nvSpPr>
        <p:spPr>
          <a:xfrm>
            <a:off x="6218464" y="3841891"/>
            <a:ext cx="2169885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number of adverbs of possibility is the sixth clue.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79233" y="2238343"/>
            <a:ext cx="2292649" cy="231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             they should split up and work in small groups on as individuals. They searched each shelf systematically. They would           find the clues soon!</a:t>
            </a:r>
            <a:endParaRPr lang="en-GB" sz="1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5689" y="3077598"/>
            <a:ext cx="1039067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probably</a:t>
            </a:r>
            <a:endParaRPr lang="en-GB" sz="1700" dirty="0"/>
          </a:p>
        </p:txBody>
      </p:sp>
      <p:sp>
        <p:nvSpPr>
          <p:cNvPr id="16" name="Rectangle 15"/>
          <p:cNvSpPr/>
          <p:nvPr/>
        </p:nvSpPr>
        <p:spPr>
          <a:xfrm>
            <a:off x="1737758" y="3075057"/>
            <a:ext cx="1069524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probably</a:t>
            </a:r>
            <a:endParaRPr lang="en-GB" sz="1700" b="1" dirty="0">
              <a:solidFill>
                <a:srgbClr val="00954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81235" y="3629059"/>
            <a:ext cx="109517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obviously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55086" y="3629059"/>
            <a:ext cx="112723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obviously</a:t>
            </a:r>
            <a:endParaRPr lang="en-GB" sz="1700" b="1" dirty="0">
              <a:solidFill>
                <a:srgbClr val="00954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06128" y="2244360"/>
            <a:ext cx="949299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Perhaps</a:t>
            </a:r>
            <a:endParaRPr lang="en-GB" sz="1700" dirty="0"/>
          </a:p>
        </p:txBody>
      </p:sp>
      <p:sp>
        <p:nvSpPr>
          <p:cNvPr id="28" name="Rectangle 27"/>
          <p:cNvSpPr/>
          <p:nvPr/>
        </p:nvSpPr>
        <p:spPr>
          <a:xfrm>
            <a:off x="4255520" y="3904646"/>
            <a:ext cx="771365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dirty="0">
                <a:ea typeface="Calibri" panose="020F0502020204030204" pitchFamily="34" charset="0"/>
                <a:cs typeface="Times New Roman" panose="02020603050405020304" pitchFamily="18" charset="0"/>
              </a:rPr>
              <a:t>surely</a:t>
            </a:r>
            <a:endParaRPr lang="en-GB" sz="1700" dirty="0"/>
          </a:p>
        </p:txBody>
      </p:sp>
      <p:sp>
        <p:nvSpPr>
          <p:cNvPr id="29" name="Rectangle 28"/>
          <p:cNvSpPr/>
          <p:nvPr/>
        </p:nvSpPr>
        <p:spPr>
          <a:xfrm>
            <a:off x="4234531" y="3905425"/>
            <a:ext cx="79541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surely</a:t>
            </a:r>
            <a:endParaRPr lang="en-GB" sz="1700" b="1" dirty="0">
              <a:solidFill>
                <a:srgbClr val="00954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586891" y="2238001"/>
            <a:ext cx="98777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700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Perhaps</a:t>
            </a:r>
            <a:endParaRPr lang="en-GB" sz="1700" b="1" dirty="0">
              <a:solidFill>
                <a:srgbClr val="0095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5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2" grpId="0" animBg="1"/>
      <p:bldP spid="20" grpId="0"/>
      <p:bldP spid="3" grpId="0"/>
      <p:bldP spid="16" grpId="0"/>
      <p:bldP spid="26" grpId="0"/>
      <p:bldP spid="24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31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15533" y="1309838"/>
            <a:ext cx="3256488" cy="4598959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DCE10E5F-6894-45A9-8867-2D773553C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2000108"/>
            <a:ext cx="304538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chemeClr val="tx1"/>
                </a:solidFill>
              </a:rPr>
              <a:t>Clue number 7 is found on a poster in the library, which shows a pyramid with the following numbers. Look at the relationship between the three decimal fractions in the bottom left hand corner, and use that to complete the pyramid.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354194" y="5836808"/>
            <a:ext cx="33416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seventh digit of the code is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99B21953-0747-4872-8471-0EC12989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089" y="5655457"/>
            <a:ext cx="3978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6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7</a:t>
            </a:r>
          </a:p>
        </p:txBody>
      </p:sp>
      <p:sp>
        <p:nvSpPr>
          <p:cNvPr id="15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17" name="Hyperlink">
            <a:hlinkClick r:id="rId4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D477083F-6EA4-4B98-81C0-7567E7B24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4630874"/>
            <a:ext cx="2968625" cy="98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Find the common digit in the shaded boxes for the seventh clue.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843" y="2237926"/>
            <a:ext cx="3806240" cy="27012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88689" y="2505919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21.8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9376" y="3166983"/>
            <a:ext cx="75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10.92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035968" y="3837012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4.67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98895" y="4534347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3.02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65891" y="4534347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1.65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78963" y="3166983"/>
            <a:ext cx="822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10.88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7585" y="3837012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4.63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84556" y="4540638"/>
            <a:ext cx="728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0.03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74264" y="3837012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6.25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47486" y="4542900"/>
            <a:ext cx="64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4.6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888689" y="3868896"/>
            <a:ext cx="941023" cy="1014379"/>
            <a:chOff x="5888689" y="3868896"/>
            <a:chExt cx="941023" cy="1014379"/>
          </a:xfrm>
        </p:grpSpPr>
        <p:sp>
          <p:nvSpPr>
            <p:cNvPr id="14" name="Rounded Rectangle 13"/>
            <p:cNvSpPr/>
            <p:nvPr/>
          </p:nvSpPr>
          <p:spPr>
            <a:xfrm>
              <a:off x="6564187" y="4565027"/>
              <a:ext cx="265525" cy="31824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888689" y="3868896"/>
              <a:ext cx="265525" cy="318248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8565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 animBg="1"/>
      <p:bldP spid="17" grpId="0"/>
      <p:bldP spid="23" grpId="0"/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046D82-88CC-4EE8-8B34-5D0C849AA0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728" y="1835728"/>
            <a:ext cx="4510622" cy="3179205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459700" y="5836808"/>
            <a:ext cx="3220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</a:t>
            </a:r>
            <a:r>
              <a:rPr lang="en-GB" dirty="0">
                <a:solidFill>
                  <a:srgbClr val="E9506C"/>
                </a:solidFill>
              </a:rPr>
              <a:t>eighth</a:t>
            </a:r>
            <a:r>
              <a:rPr lang="en-GB" dirty="0">
                <a:solidFill>
                  <a:srgbClr val="E9506C"/>
                </a:solidFill>
                <a:latin typeface="+mn-lt"/>
              </a:rPr>
              <a:t> digit of the code is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9B21953-0747-4872-8471-0EC12989C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6124" y="5655457"/>
            <a:ext cx="4090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4</a:t>
            </a:r>
          </a:p>
        </p:txBody>
      </p:sp>
      <p:sp>
        <p:nvSpPr>
          <p:cNvPr id="11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10" name="Hyperlink">
            <a:hlinkClick r:id="rId4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C7DF205-6C2E-4A0C-817A-2969A08A5229}"/>
              </a:ext>
            </a:extLst>
          </p:cNvPr>
          <p:cNvSpPr/>
          <p:nvPr/>
        </p:nvSpPr>
        <p:spPr>
          <a:xfrm>
            <a:off x="763588" y="1934000"/>
            <a:ext cx="304641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Clue number 8 is found in a notebook which has a set of words and a set of prefixes.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F18F759-5CB4-4FCA-9700-3D8681359BEC}"/>
              </a:ext>
            </a:extLst>
          </p:cNvPr>
          <p:cNvSpPr/>
          <p:nvPr/>
        </p:nvSpPr>
        <p:spPr>
          <a:xfrm>
            <a:off x="763588" y="2913419"/>
            <a:ext cx="2927231" cy="671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Match each word to the correct prefix: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3F2CB-C80A-488B-982F-F632244670CB}"/>
              </a:ext>
            </a:extLst>
          </p:cNvPr>
          <p:cNvSpPr/>
          <p:nvPr/>
        </p:nvSpPr>
        <p:spPr>
          <a:xfrm>
            <a:off x="754063" y="4150962"/>
            <a:ext cx="3055937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Add the number of words using the prefix un- and in- and subtract the number of words using the dis- prefix. The answer gives the eighth clue.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F603DE-5D9C-4E85-AF70-84CC2B403CDD}"/>
              </a:ext>
            </a:extLst>
          </p:cNvPr>
          <p:cNvSpPr txBox="1"/>
          <p:nvPr/>
        </p:nvSpPr>
        <p:spPr>
          <a:xfrm>
            <a:off x="4898329" y="3606429"/>
            <a:ext cx="5408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spell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A2AE5E-925D-4BD8-96D0-E23220DC135D}"/>
              </a:ext>
            </a:extLst>
          </p:cNvPr>
          <p:cNvSpPr txBox="1"/>
          <p:nvPr/>
        </p:nvSpPr>
        <p:spPr>
          <a:xfrm>
            <a:off x="4898329" y="2958400"/>
            <a:ext cx="97412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correct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9866BE-A523-4457-9BE3-7475A116D907}"/>
              </a:ext>
            </a:extLst>
          </p:cNvPr>
          <p:cNvSpPr txBox="1"/>
          <p:nvPr/>
        </p:nvSpPr>
        <p:spPr>
          <a:xfrm>
            <a:off x="6921563" y="4259466"/>
            <a:ext cx="83603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visible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8FF037-EFC5-4F30-85EB-39C410998A40}"/>
              </a:ext>
            </a:extLst>
          </p:cNvPr>
          <p:cNvSpPr txBox="1"/>
          <p:nvPr/>
        </p:nvSpPr>
        <p:spPr>
          <a:xfrm>
            <a:off x="6921563" y="2972025"/>
            <a:ext cx="7434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fair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790564-93DD-4098-B91C-69FFD254A4B1}"/>
              </a:ext>
            </a:extLst>
          </p:cNvPr>
          <p:cNvSpPr txBox="1"/>
          <p:nvPr/>
        </p:nvSpPr>
        <p:spPr>
          <a:xfrm>
            <a:off x="6921563" y="2328305"/>
            <a:ext cx="96938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complete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C96279-9876-4569-A08B-B9DB084C922A}"/>
              </a:ext>
            </a:extLst>
          </p:cNvPr>
          <p:cNvSpPr txBox="1"/>
          <p:nvPr/>
        </p:nvSpPr>
        <p:spPr>
          <a:xfrm>
            <a:off x="4898329" y="4254458"/>
            <a:ext cx="8101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obey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B723EE-F3E7-42FF-911C-804F6D107C2B}"/>
              </a:ext>
            </a:extLst>
          </p:cNvPr>
          <p:cNvSpPr txBox="1"/>
          <p:nvPr/>
        </p:nvSpPr>
        <p:spPr>
          <a:xfrm>
            <a:off x="6921563" y="3615745"/>
            <a:ext cx="10808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lead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FCC68B-FB9E-4F4A-B228-E414C9689954}"/>
              </a:ext>
            </a:extLst>
          </p:cNvPr>
          <p:cNvSpPr txBox="1"/>
          <p:nvPr/>
        </p:nvSpPr>
        <p:spPr>
          <a:xfrm>
            <a:off x="4898329" y="2310371"/>
            <a:ext cx="7853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b="1" dirty="0"/>
              <a:t>happy</a:t>
            </a:r>
          </a:p>
        </p:txBody>
      </p:sp>
      <p:sp>
        <p:nvSpPr>
          <p:cNvPr id="2" name="un"/>
          <p:cNvSpPr/>
          <p:nvPr/>
        </p:nvSpPr>
        <p:spPr>
          <a:xfrm>
            <a:off x="1043198" y="3669184"/>
            <a:ext cx="537327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un-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un"/>
          <p:cNvSpPr/>
          <p:nvPr/>
        </p:nvSpPr>
        <p:spPr>
          <a:xfrm>
            <a:off x="1043198" y="3669184"/>
            <a:ext cx="452368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un"/>
          <p:cNvSpPr/>
          <p:nvPr/>
        </p:nvSpPr>
        <p:spPr>
          <a:xfrm>
            <a:off x="1043198" y="3669184"/>
            <a:ext cx="452368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in"/>
          <p:cNvSpPr/>
          <p:nvPr/>
        </p:nvSpPr>
        <p:spPr>
          <a:xfrm>
            <a:off x="1530860" y="3669184"/>
            <a:ext cx="47641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in-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in"/>
          <p:cNvSpPr/>
          <p:nvPr/>
        </p:nvSpPr>
        <p:spPr>
          <a:xfrm>
            <a:off x="1529301" y="3669146"/>
            <a:ext cx="391454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in"/>
          <p:cNvSpPr/>
          <p:nvPr/>
        </p:nvSpPr>
        <p:spPr>
          <a:xfrm>
            <a:off x="1532275" y="3666239"/>
            <a:ext cx="391454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in"/>
          <p:cNvSpPr/>
          <p:nvPr/>
        </p:nvSpPr>
        <p:spPr>
          <a:xfrm>
            <a:off x="1530860" y="3666009"/>
            <a:ext cx="391454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is"/>
          <p:cNvSpPr/>
          <p:nvPr/>
        </p:nvSpPr>
        <p:spPr>
          <a:xfrm>
            <a:off x="1945336" y="3669184"/>
            <a:ext cx="57579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dis-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dis"/>
          <p:cNvSpPr/>
          <p:nvPr/>
        </p:nvSpPr>
        <p:spPr>
          <a:xfrm>
            <a:off x="1945336" y="3669184"/>
            <a:ext cx="490840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dis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mis"/>
          <p:cNvSpPr/>
          <p:nvPr/>
        </p:nvSpPr>
        <p:spPr>
          <a:xfrm>
            <a:off x="2481850" y="3669184"/>
            <a:ext cx="63991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r>
              <a:rPr lang="en-GB" b="1" dirty="0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mis"/>
          <p:cNvSpPr/>
          <p:nvPr/>
        </p:nvSpPr>
        <p:spPr>
          <a:xfrm>
            <a:off x="2481850" y="3669184"/>
            <a:ext cx="554960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mis"/>
          <p:cNvSpPr/>
          <p:nvPr/>
        </p:nvSpPr>
        <p:spPr>
          <a:xfrm>
            <a:off x="2481850" y="3668390"/>
            <a:ext cx="554960" cy="3748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 err="1">
                <a:solidFill>
                  <a:srgbClr val="00954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mis</a:t>
            </a:r>
            <a:endParaRPr lang="en-GB" sz="1050" b="1" dirty="0">
              <a:solidFill>
                <a:srgbClr val="00954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6122" y="5272889"/>
            <a:ext cx="3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–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1837" y="4968485"/>
            <a:ext cx="1126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9541"/>
                </a:solidFill>
              </a:rPr>
              <a:t>un- in-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879065" y="4968485"/>
            <a:ext cx="57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E9506C"/>
                </a:solidFill>
              </a:rPr>
              <a:t>dis-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6634612" y="5257917"/>
            <a:ext cx="759325" cy="523220"/>
            <a:chOff x="6350220" y="5119181"/>
            <a:chExt cx="759325" cy="523220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FD887FD-2685-4E42-99E4-A01AEDAA14CE}"/>
                </a:ext>
              </a:extLst>
            </p:cNvPr>
            <p:cNvSpPr/>
            <p:nvPr/>
          </p:nvSpPr>
          <p:spPr>
            <a:xfrm>
              <a:off x="6498212" y="5152465"/>
              <a:ext cx="466262" cy="452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AAB6EF1-6015-4310-88FB-DF2EFA39274A}"/>
                </a:ext>
              </a:extLst>
            </p:cNvPr>
            <p:cNvSpPr/>
            <p:nvPr/>
          </p:nvSpPr>
          <p:spPr>
            <a:xfrm>
              <a:off x="6350220" y="5119181"/>
              <a:ext cx="7593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Aft>
                  <a:spcPts val="1200"/>
                </a:spcAft>
              </a:pPr>
              <a:r>
                <a:rPr lang="en-GB" altLang="en-US" sz="2800" b="1" dirty="0"/>
                <a:t>4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60287" y="5260057"/>
            <a:ext cx="759325" cy="523220"/>
            <a:chOff x="5487628" y="5118188"/>
            <a:chExt cx="759325" cy="52322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FD887FD-2685-4E42-99E4-A01AEDAA14CE}"/>
                </a:ext>
              </a:extLst>
            </p:cNvPr>
            <p:cNvSpPr/>
            <p:nvPr/>
          </p:nvSpPr>
          <p:spPr>
            <a:xfrm>
              <a:off x="5635620" y="5151472"/>
              <a:ext cx="466262" cy="452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AAB6EF1-6015-4310-88FB-DF2EFA39274A}"/>
                </a:ext>
              </a:extLst>
            </p:cNvPr>
            <p:cNvSpPr/>
            <p:nvPr/>
          </p:nvSpPr>
          <p:spPr>
            <a:xfrm>
              <a:off x="5487628" y="5118188"/>
              <a:ext cx="7593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Aft>
                  <a:spcPts val="1200"/>
                </a:spcAft>
              </a:pPr>
              <a:r>
                <a:rPr lang="en-GB" altLang="en-US" sz="2800" b="1" dirty="0"/>
                <a:t>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882645" y="5259931"/>
            <a:ext cx="759325" cy="523220"/>
            <a:chOff x="4279118" y="5119181"/>
            <a:chExt cx="759325" cy="52322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FD887FD-2685-4E42-99E4-A01AEDAA14CE}"/>
                </a:ext>
              </a:extLst>
            </p:cNvPr>
            <p:cNvSpPr/>
            <p:nvPr/>
          </p:nvSpPr>
          <p:spPr>
            <a:xfrm>
              <a:off x="4427110" y="5152465"/>
              <a:ext cx="466262" cy="452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AAB6EF1-6015-4310-88FB-DF2EFA39274A}"/>
                </a:ext>
              </a:extLst>
            </p:cNvPr>
            <p:cNvSpPr/>
            <p:nvPr/>
          </p:nvSpPr>
          <p:spPr>
            <a:xfrm>
              <a:off x="4279118" y="5119181"/>
              <a:ext cx="7593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Aft>
                  <a:spcPts val="1200"/>
                </a:spcAft>
              </a:pPr>
              <a:r>
                <a:rPr lang="en-GB" altLang="en-US" sz="2800" b="1" dirty="0"/>
                <a:t>5</a:t>
              </a: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6433251" y="5292000"/>
            <a:ext cx="3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16713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38246 -0.20579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0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44444E-6 L 0.33489 -0.11088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6" y="-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21267 -0.0173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27813 0.0775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6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55694 -0.2018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22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22222E-6 L 0.60295 -0.10949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56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0.43454 -0.0164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0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55799 0.07847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  <p:bldP spid="10" grpId="0"/>
      <p:bldP spid="30" grpId="0"/>
      <p:bldP spid="32" grpId="0"/>
      <p:bldP spid="40" grpId="0"/>
      <p:bldP spid="38" grpId="0"/>
      <p:bldP spid="33" grpId="0"/>
      <p:bldP spid="37" grpId="0"/>
      <p:bldP spid="36" grpId="0"/>
      <p:bldP spid="39" grpId="0"/>
      <p:bldP spid="5" grpId="0"/>
      <p:bldP spid="9" grpId="0"/>
      <p:bldP spid="51" grpId="0"/>
      <p:bldP spid="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24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1" y="1874070"/>
            <a:ext cx="5210510" cy="4314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DEAEB24-DE6C-48BA-8249-1F28198B870D}"/>
              </a:ext>
            </a:extLst>
          </p:cNvPr>
          <p:cNvSpPr/>
          <p:nvPr/>
        </p:nvSpPr>
        <p:spPr>
          <a:xfrm>
            <a:off x="6006353" y="1877920"/>
            <a:ext cx="2381997" cy="203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ninth clue appears on a computer screen, which shows a line graph.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The chart shows the temperature in the library overnight.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0C555-D119-464A-A5AC-98D6FC9A5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870" y="4066615"/>
            <a:ext cx="2381997" cy="11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Find the number of hours between the two times when the temperature was 17°C.</a:t>
            </a:r>
            <a:endParaRPr lang="en-GB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564886" y="5839208"/>
            <a:ext cx="31257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ninth digit of the code is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A226796C-3E6E-40C7-99A2-499FB52AC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255" y="5655097"/>
            <a:ext cx="3786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7</a:t>
            </a:r>
          </a:p>
        </p:txBody>
      </p:sp>
      <p:sp>
        <p:nvSpPr>
          <p:cNvPr id="13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9</a:t>
            </a:r>
          </a:p>
        </p:txBody>
      </p:sp>
      <p:sp>
        <p:nvSpPr>
          <p:cNvPr id="16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17" name="Hyperlink">
            <a:hlinkClick r:id="rId4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6" name="Chart 45"/>
          <p:cNvGraphicFramePr/>
          <p:nvPr>
            <p:extLst>
              <p:ext uri="{D42A27DB-BD31-4B8C-83A1-F6EECF244321}">
                <p14:modId xmlns:p14="http://schemas.microsoft.com/office/powerpoint/2010/main" val="826958112"/>
              </p:ext>
            </p:extLst>
          </p:nvPr>
        </p:nvGraphicFramePr>
        <p:xfrm>
          <a:off x="806360" y="2152194"/>
          <a:ext cx="4935739" cy="3100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2" name="Straight Connector 11"/>
          <p:cNvCxnSpPr/>
          <p:nvPr/>
        </p:nvCxnSpPr>
        <p:spPr>
          <a:xfrm>
            <a:off x="2600325" y="3227294"/>
            <a:ext cx="0" cy="11474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05082" y="3227294"/>
            <a:ext cx="0" cy="11385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599765" y="3227294"/>
            <a:ext cx="220531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3322760" y="2672234"/>
            <a:ext cx="759325" cy="523220"/>
            <a:chOff x="6350220" y="5119181"/>
            <a:chExt cx="759325" cy="52322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FD887FD-2685-4E42-99E4-A01AEDAA14CE}"/>
                </a:ext>
              </a:extLst>
            </p:cNvPr>
            <p:cNvSpPr/>
            <p:nvPr/>
          </p:nvSpPr>
          <p:spPr>
            <a:xfrm>
              <a:off x="6498212" y="5152465"/>
              <a:ext cx="466262" cy="4522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AAB6EF1-6015-4310-88FB-DF2EFA39274A}"/>
                </a:ext>
              </a:extLst>
            </p:cNvPr>
            <p:cNvSpPr/>
            <p:nvPr/>
          </p:nvSpPr>
          <p:spPr>
            <a:xfrm>
              <a:off x="6350220" y="5119181"/>
              <a:ext cx="75932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spcAft>
                  <a:spcPts val="1200"/>
                </a:spcAft>
              </a:pPr>
              <a:r>
                <a:rPr lang="en-GB" altLang="en-US" sz="2800" b="1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2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2C10814-BCC1-4FEF-A375-217C23397A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07" y="5214174"/>
            <a:ext cx="760243" cy="1111716"/>
          </a:xfrm>
          <a:prstGeom prst="rect">
            <a:avLst/>
          </a:prstGeom>
        </p:spPr>
      </p:pic>
      <p:sp>
        <p:nvSpPr>
          <p:cNvPr id="36" name="1">
            <a:extLst>
              <a:ext uri="{FF2B5EF4-FFF2-40B4-BE49-F238E27FC236}">
                <a16:creationId xmlns:a16="http://schemas.microsoft.com/office/drawing/2014/main" id="{B23AEFDF-1ECD-4706-B1D5-5E7A3472E2DB}"/>
              </a:ext>
            </a:extLst>
          </p:cNvPr>
          <p:cNvSpPr/>
          <p:nvPr/>
        </p:nvSpPr>
        <p:spPr>
          <a:xfrm>
            <a:off x="7772400" y="5642129"/>
            <a:ext cx="468311" cy="577853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F5470-FF59-4F61-85B4-77808118C3C9}"/>
              </a:ext>
            </a:extLst>
          </p:cNvPr>
          <p:cNvSpPr/>
          <p:nvPr/>
        </p:nvSpPr>
        <p:spPr>
          <a:xfrm>
            <a:off x="4566105" y="5839803"/>
            <a:ext cx="31130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E9506C"/>
                </a:solidFill>
                <a:latin typeface="+mn-lt"/>
              </a:rPr>
              <a:t>The tenth digit of the code is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77454C0-A021-4BBA-93B9-45A3DA2F4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16" y="5655652"/>
            <a:ext cx="3968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000" b="1" dirty="0">
                <a:solidFill>
                  <a:srgbClr val="E9506C"/>
                </a:solidFill>
              </a:rPr>
              <a:t>5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Clues for Digit 10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954906" y="735111"/>
            <a:ext cx="3825826" cy="4702628"/>
            <a:chOff x="4771064" y="1462873"/>
            <a:chExt cx="3424518" cy="420934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0808">
              <a:off x="5134168" y="1462873"/>
              <a:ext cx="2976495" cy="420934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564575">
              <a:off x="4771064" y="2949393"/>
              <a:ext cx="3424518" cy="244579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12738" r="33542" b="11615"/>
          <a:stretch/>
        </p:blipFill>
        <p:spPr>
          <a:xfrm rot="5400000">
            <a:off x="2867026" y="1640208"/>
            <a:ext cx="1965957" cy="6225540"/>
          </a:xfrm>
          <a:prstGeom prst="rect">
            <a:avLst/>
          </a:prstGeom>
        </p:spPr>
      </p:pic>
      <p:sp>
        <p:nvSpPr>
          <p:cNvPr id="17" name="Reveal answer 1"/>
          <p:cNvSpPr/>
          <p:nvPr/>
        </p:nvSpPr>
        <p:spPr>
          <a:xfrm>
            <a:off x="6104626" y="5764161"/>
            <a:ext cx="1491778" cy="330583"/>
          </a:xfrm>
          <a:prstGeom prst="roundRect">
            <a:avLst/>
          </a:prstGeom>
          <a:solidFill>
            <a:srgbClr val="E95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/>
              <a:t>Reveal answer</a:t>
            </a:r>
          </a:p>
        </p:txBody>
      </p:sp>
      <p:sp>
        <p:nvSpPr>
          <p:cNvPr id="18" name="Hyperlink">
            <a:hlinkClick r:id="rId6" action="ppaction://hlinksldjump"/>
          </p:cNvPr>
          <p:cNvSpPr/>
          <p:nvPr/>
        </p:nvSpPr>
        <p:spPr>
          <a:xfrm>
            <a:off x="7612063" y="5237562"/>
            <a:ext cx="776287" cy="1041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F83B1E-DE88-4872-B3F6-FB498BA331F1}"/>
              </a:ext>
            </a:extLst>
          </p:cNvPr>
          <p:cNvSpPr/>
          <p:nvPr/>
        </p:nvSpPr>
        <p:spPr>
          <a:xfrm>
            <a:off x="755650" y="1904656"/>
            <a:ext cx="5454650" cy="1973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The final clue is found on a bookmark with a list of anagrams. (Anagrams are words where the letters are mixed up, usually to make a new word or words.)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Solve these anagrams. The first letter of each answer gives the last number.</a:t>
            </a:r>
            <a:endParaRPr lang="en-GB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5344" y="4200705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wolf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7096" y="4200705"/>
            <a:ext cx="86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ladies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20115" y="4200705"/>
            <a:ext cx="7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serve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20771" y="4200705"/>
            <a:ext cx="1192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auctioned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27203" y="4619740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fowl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87096" y="4625262"/>
            <a:ext cx="806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sailed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2589" y="4619740"/>
            <a:ext cx="12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cautioned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10312" y="5042026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541"/>
                </a:solidFill>
              </a:rPr>
              <a:t>flow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7009" y="5040175"/>
            <a:ext cx="8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541"/>
                </a:solidFill>
              </a:rPr>
              <a:t>ideals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20115" y="5040566"/>
            <a:ext cx="8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541"/>
                </a:solidFill>
              </a:rPr>
              <a:t>verse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33092" y="5040566"/>
            <a:ext cx="136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541"/>
                </a:solidFill>
              </a:rPr>
              <a:t>education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10312" y="5043486"/>
            <a:ext cx="654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9506C"/>
                </a:solidFill>
              </a:rPr>
              <a:t>f</a:t>
            </a:r>
            <a:r>
              <a:rPr lang="en-GB" b="1" dirty="0">
                <a:solidFill>
                  <a:srgbClr val="009541"/>
                </a:solidFill>
              </a:rPr>
              <a:t>low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77009" y="5041635"/>
            <a:ext cx="8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9506C"/>
                </a:solidFill>
              </a:rPr>
              <a:t>i</a:t>
            </a:r>
            <a:r>
              <a:rPr lang="en-GB" b="1" dirty="0">
                <a:solidFill>
                  <a:srgbClr val="009541"/>
                </a:solidFill>
              </a:rPr>
              <a:t>deals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20115" y="5042026"/>
            <a:ext cx="83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9506C"/>
                </a:solidFill>
              </a:rPr>
              <a:t>v</a:t>
            </a:r>
            <a:r>
              <a:rPr lang="en-GB" b="1" dirty="0">
                <a:solidFill>
                  <a:srgbClr val="009541"/>
                </a:solidFill>
              </a:rPr>
              <a:t>erse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33092" y="5042026"/>
            <a:ext cx="136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E9506C"/>
                </a:solidFill>
              </a:rPr>
              <a:t>e</a:t>
            </a:r>
            <a:r>
              <a:rPr lang="en-GB" b="1" dirty="0">
                <a:solidFill>
                  <a:srgbClr val="009541"/>
                </a:solidFill>
              </a:rPr>
              <a:t>ducation</a:t>
            </a:r>
          </a:p>
        </p:txBody>
      </p:sp>
    </p:spTree>
    <p:extLst>
      <p:ext uri="{BB962C8B-B14F-4D97-AF65-F5344CB8AC3E}">
        <p14:creationId xmlns:p14="http://schemas.microsoft.com/office/powerpoint/2010/main" val="112743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7" grpId="0" animBg="1"/>
      <p:bldP spid="18" grpId="0"/>
      <p:bldP spid="27" grpId="0"/>
      <p:bldP spid="27" grpId="1"/>
      <p:bldP spid="22" grpId="0"/>
      <p:bldP spid="22" grpId="1"/>
      <p:bldP spid="28" grpId="0"/>
      <p:bldP spid="28" grpId="1"/>
      <p:bldP spid="29" grpId="0"/>
      <p:bldP spid="29" grpId="1"/>
      <p:bldP spid="31" grpId="0"/>
      <p:bldP spid="30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449263" y="717020"/>
            <a:ext cx="8242300" cy="994307"/>
          </a:xfrm>
          <a:prstGeom prst="roundRect">
            <a:avLst>
              <a:gd name="adj" fmla="val 0"/>
            </a:avLst>
          </a:prstGeom>
          <a:solidFill>
            <a:srgbClr val="6ABC83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3800" dirty="0">
                <a:solidFill>
                  <a:schemeClr val="bg1"/>
                </a:solidFill>
              </a:rPr>
              <a:t>You unlocked the door!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3500" y="5848350"/>
            <a:ext cx="1479550" cy="45719"/>
          </a:xfrm>
          <a:prstGeom prst="rect">
            <a:avLst/>
          </a:prstGeom>
          <a:solidFill>
            <a:schemeClr val="bg1"/>
          </a:solidFill>
          <a:ln w="28575">
            <a:solidFill>
              <a:srgbClr val="0874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1" t="26712" r="40521" b="16424"/>
          <a:stretch/>
        </p:blipFill>
        <p:spPr>
          <a:xfrm>
            <a:off x="3714750" y="2190750"/>
            <a:ext cx="1733550" cy="3676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10"/>
          <a:stretch/>
        </p:blipFill>
        <p:spPr>
          <a:xfrm>
            <a:off x="5758780" y="1871663"/>
            <a:ext cx="2747045" cy="421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6" r="-3662"/>
          <a:stretch/>
        </p:blipFill>
        <p:spPr>
          <a:xfrm>
            <a:off x="647700" y="1919288"/>
            <a:ext cx="2940337" cy="415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3897" y="2080499"/>
            <a:ext cx="2990602" cy="404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071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80D27B9-5640-447B-B5C0-DD73573B2821}" vid="{310EF2B5-F8B8-4941-8818-76ED4D5D30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1595</TotalTime>
  <Words>522</Words>
  <Application>Microsoft Office PowerPoint</Application>
  <PresentationFormat>On-screen Show (4:3)</PresentationFormat>
  <Paragraphs>119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Twinkl</vt:lpstr>
      <vt:lpstr>Cambria Math</vt:lpstr>
      <vt:lpstr>Calibri</vt:lpstr>
      <vt:lpstr>Times New Roman</vt:lpstr>
      <vt:lpstr>Sassoon Infant Rg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Oliver Wallace</dc:creator>
  <cp:lastModifiedBy>Ash Welding</cp:lastModifiedBy>
  <cp:revision>415</cp:revision>
  <dcterms:created xsi:type="dcterms:W3CDTF">2019-02-19T10:49:57Z</dcterms:created>
  <dcterms:modified xsi:type="dcterms:W3CDTF">2021-02-26T08:30:53Z</dcterms:modified>
</cp:coreProperties>
</file>