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1" r:id="rId2"/>
    <p:sldId id="312" r:id="rId3"/>
    <p:sldId id="264" r:id="rId4"/>
    <p:sldId id="265" r:id="rId5"/>
    <p:sldId id="313" r:id="rId6"/>
    <p:sldId id="266" r:id="rId7"/>
    <p:sldId id="269" r:id="rId8"/>
    <p:sldId id="267" r:id="rId9"/>
    <p:sldId id="268" r:id="rId10"/>
    <p:sldId id="270" r:id="rId11"/>
  </p:sldIdLst>
  <p:sldSz cx="9144000" cy="6858000" type="screen4x3"/>
  <p:notesSz cx="6858000" cy="9144000"/>
  <p:custShowLst>
    <p:custShow name="Custom Show 1"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2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700D94-6306-43EC-986A-97A01E837313}" type="datetimeFigureOut">
              <a:rPr lang="en-GB" smtClean="0"/>
              <a:t>28/02/2021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A0B6E1-D3C8-4E8F-AA44-084259A4AD5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700D94-6306-43EC-986A-97A01E837313}" type="datetimeFigureOut">
              <a:rPr lang="en-GB" smtClean="0"/>
              <a:t>28/02/2021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A0B6E1-D3C8-4E8F-AA44-084259A4AD5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6700D94-6306-43EC-986A-97A01E837313}" type="datetimeFigureOut">
              <a:rPr lang="en-GB" smtClean="0"/>
              <a:t>28/02/2021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A0B6E1-D3C8-4E8F-AA44-084259A4AD52}"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700D94-6306-43EC-986A-97A01E837313}" type="datetimeFigureOut">
              <a:rPr lang="en-GB" smtClean="0"/>
              <a:t>28/02/2021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A0B6E1-D3C8-4E8F-AA44-084259A4AD52}"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700D94-6306-43EC-986A-97A01E837313}" type="datetimeFigureOut">
              <a:rPr lang="en-GB" smtClean="0"/>
              <a:t>28/02/2021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A0B6E1-D3C8-4E8F-AA44-084259A4AD5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6700D94-6306-43EC-986A-97A01E837313}" type="datetimeFigureOut">
              <a:rPr lang="en-GB" smtClean="0"/>
              <a:t>28/02/2021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A0B6E1-D3C8-4E8F-AA44-084259A4AD52}"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700D94-6306-43EC-986A-97A01E837313}" type="datetimeFigureOut">
              <a:rPr lang="en-GB" smtClean="0"/>
              <a:t>28/02/2021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A0B6E1-D3C8-4E8F-AA44-084259A4AD5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700D94-6306-43EC-986A-97A01E837313}" type="datetimeFigureOut">
              <a:rPr lang="en-GB" smtClean="0"/>
              <a:t>28/02/2021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A0B6E1-D3C8-4E8F-AA44-084259A4AD5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6700D94-6306-43EC-986A-97A01E837313}" type="datetimeFigureOut">
              <a:rPr lang="en-GB" smtClean="0"/>
              <a:t>28/02/2021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A0B6E1-D3C8-4E8F-AA44-084259A4AD52}"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6700D94-6306-43EC-986A-97A01E837313}" type="datetimeFigureOut">
              <a:rPr lang="en-GB" smtClean="0"/>
              <a:t>28/02/2021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A0B6E1-D3C8-4E8F-AA44-084259A4AD52}"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700D94-6306-43EC-986A-97A01E837313}" type="datetimeFigureOut">
              <a:rPr lang="en-GB" smtClean="0"/>
              <a:t>28/02/2021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A0B6E1-D3C8-4E8F-AA44-084259A4AD52}"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6700D94-6306-43EC-986A-97A01E837313}" type="datetimeFigureOut">
              <a:rPr lang="en-GB" smtClean="0"/>
              <a:t>28/02/2021</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CA0B6E1-D3C8-4E8F-AA44-084259A4AD52}"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google.co.uk/url?sa=i&amp;rct=j&amp;q=ash+wednesday&amp;source=images&amp;cd=&amp;cad=rja&amp;docid=51BUmN2QvDHTaM&amp;tbnid=k85Rke5ZCnUncM:&amp;ved=0CAUQjRw&amp;url=http://www.turnbacktogod.com/why-ashes-on-ash-wednesday/&amp;ei=HxAFUt69GozL0AWnh4HIDA&amp;bvm=bv.50500085,d.ZG4&amp;psig=AFQjCNEbpjT-5_idsEIo4pPDWBZz27klWw&amp;ust=1376149888499460"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www.google.co.uk/url?sa=i&amp;rct=j&amp;q=bible%20scriptures%20lent&amp;source=images&amp;cd=&amp;cad=rja&amp;docid=rcJxZmEZv0kD9M&amp;tbnid=VOP2Z8zjrPnDnM:&amp;ved=0CAUQjRw&amp;url=http://living-with-grace.net/tag/lenten-bible-verse/&amp;ei=5hAFUsztIofA0QWm6IDAAQ&amp;bvm=bv.50500085,d.ZG4&amp;psig=AFQjCNGPmFGE_HgayqygPEpXbqlNhhbyJg&amp;ust=1376150109604055" TargetMode="External"/><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7.gif"/><Relationship Id="rId12" Type="http://schemas.openxmlformats.org/officeDocument/2006/relationships/hyperlink" Target="http://www.google.co.uk/url?sa=i&amp;rct=j&amp;q=almsgiving%20during%20lent&amp;source=images&amp;cd=&amp;cad=rja&amp;docid=cy-a_FJ28XxL2M&amp;tbnid=Jtd6sOQlPI-FzM:&amp;ved=0CAUQjRw&amp;url=http://catholicicing.com/almsgiving-activity-for-lent-get-kids-involved/&amp;ei=lREFUsaZN-OM0AXOmoHABA&amp;bvm=bv.50500085,d.ZG4&amp;psig=AFQjCNE1dGCYHwFOXCJiv-4ARSau5VnuoQ&amp;ust=1376150270860331"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google.co.uk/url?sa=i&amp;rct=j&amp;q=st%20luke's%20catholic%20primary%20school%20harlow&amp;source=images&amp;cd=&amp;cad=rja&amp;docid=0y78fmcY9Ji90M&amp;tbnid=d2QbsfmX4fl1uM:&amp;ved=0CAUQjRw&amp;url=http://www.e-ctg.com/adverts/8299.asp?Postcode=cm19%204lu&amp;country=1&amp;type=1&amp;iref=115169&amp;ei=HgUFUo7cEaOy0QW9l4CwBQ&amp;bvm=bv.50500085,d.ZG4&amp;psig=AFQjCNG5tfAE4VrC5A-182g0-WQG-JtR1w&amp;ust=1376147097858331" TargetMode="External"/><Relationship Id="rId11" Type="http://schemas.openxmlformats.org/officeDocument/2006/relationships/image" Target="../media/image10.png"/><Relationship Id="rId5" Type="http://schemas.microsoft.com/office/2007/relationships/hdphoto" Target="../media/hdphoto2.wdp"/><Relationship Id="rId10" Type="http://schemas.openxmlformats.org/officeDocument/2006/relationships/hyperlink" Target="http://www.google.co.uk/url?sa=i&amp;rct=j&amp;q=fasting&amp;source=images&amp;cd=&amp;cad=rja&amp;docid=4uQcbElB6_BdOM&amp;tbnid=3agNaLl6jI_kNM:&amp;ved=0CAUQjRw&amp;url=http://geargrinde.blogspot.com/2012/12/the-power-of-fasting-and-prayer.html&amp;ei=LhEFUo2oCcSU0QWi8oCACQ&amp;bvm=bv.50500085,d.ZG4&amp;psig=AFQjCNFc8MnCfkLq6ZHuIDzYA4CKWLRYTQ&amp;ust=1376150172548811" TargetMode="External"/><Relationship Id="rId4" Type="http://schemas.openxmlformats.org/officeDocument/2006/relationships/image" Target="../media/image6.png"/><Relationship Id="rId9"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gif"/><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www.google.co.uk/url?sa=i&amp;rct=j&amp;q=st%20luke's%20catholic%20primary%20school%20harlow&amp;source=images&amp;cd=&amp;cad=rja&amp;docid=0y78fmcY9Ji90M&amp;tbnid=d2QbsfmX4fl1uM:&amp;ved=0CAUQjRw&amp;url=http://www.e-ctg.com/adverts/8299.asp?Postcode=cm19%204lu&amp;country=1&amp;type=1&amp;iref=115169&amp;ei=HgUFUo7cEaOy0QW9l4CwBQ&amp;bvm=bv.50500085,d.ZG4&amp;psig=AFQjCNG5tfAE4VrC5A-182g0-WQG-JtR1w&amp;ust=1376147097858331" TargetMode="External"/><Relationship Id="rId5" Type="http://schemas.microsoft.com/office/2007/relationships/hdphoto" Target="../media/hdphoto2.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gif"/><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www.google.co.uk/url?sa=i&amp;rct=j&amp;q=st%20luke's%20catholic%20primary%20school%20harlow&amp;source=images&amp;cd=&amp;cad=rja&amp;docid=0y78fmcY9Ji90M&amp;tbnid=d2QbsfmX4fl1uM:&amp;ved=0CAUQjRw&amp;url=http://www.e-ctg.com/adverts/8299.asp?Postcode=cm19%204lu&amp;country=1&amp;type=1&amp;iref=115169&amp;ei=HgUFUo7cEaOy0QW9l4CwBQ&amp;bvm=bv.50500085,d.ZG4&amp;psig=AFQjCNG5tfAE4VrC5A-182g0-WQG-JtR1w&amp;ust=1376147097858331" TargetMode="External"/><Relationship Id="rId5" Type="http://schemas.microsoft.com/office/2007/relationships/hdphoto" Target="../media/hdphoto2.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gi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google.co.uk/url?sa=i&amp;rct=j&amp;q=st%20luke's%20catholic%20primary%20school%20harlow&amp;source=images&amp;cd=&amp;cad=rja&amp;docid=0y78fmcY9Ji90M&amp;tbnid=d2QbsfmX4fl1uM:&amp;ved=0CAUQjRw&amp;url=http://www.e-ctg.com/adverts/8299.asp?Postcode=cm19%204lu&amp;country=1&amp;type=1&amp;iref=115169&amp;ei=HgUFUo7cEaOy0QW9l4CwBQ&amp;bvm=bv.50500085,d.ZG4&amp;psig=AFQjCNG5tfAE4VrC5A-182g0-WQG-JtR1w&amp;ust=1376147097858331" TargetMode="External"/><Relationship Id="rId5" Type="http://schemas.microsoft.com/office/2007/relationships/hdphoto" Target="../media/hdphoto2.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gi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google.co.uk/url?sa=i&amp;rct=j&amp;q=st%20luke's%20catholic%20primary%20school%20harlow&amp;source=images&amp;cd=&amp;cad=rja&amp;docid=0y78fmcY9Ji90M&amp;tbnid=d2QbsfmX4fl1uM:&amp;ved=0CAUQjRw&amp;url=http://www.e-ctg.com/adverts/8299.asp?Postcode=cm19%204lu&amp;country=1&amp;type=1&amp;iref=115169&amp;ei=HgUFUo7cEaOy0QW9l4CwBQ&amp;bvm=bv.50500085,d.ZG4&amp;psig=AFQjCNG5tfAE4VrC5A-182g0-WQG-JtR1w&amp;ust=1376147097858331" TargetMode="External"/><Relationship Id="rId5" Type="http://schemas.microsoft.com/office/2007/relationships/hdphoto" Target="../media/hdphoto2.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gi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google.co.uk/url?sa=i&amp;rct=j&amp;q=st%20luke's%20catholic%20primary%20school%20harlow&amp;source=images&amp;cd=&amp;cad=rja&amp;docid=0y78fmcY9Ji90M&amp;tbnid=d2QbsfmX4fl1uM:&amp;ved=0CAUQjRw&amp;url=http://www.e-ctg.com/adverts/8299.asp?Postcode=cm19%204lu&amp;country=1&amp;type=1&amp;iref=115169&amp;ei=HgUFUo7cEaOy0QW9l4CwBQ&amp;bvm=bv.50500085,d.ZG4&amp;psig=AFQjCNG5tfAE4VrC5A-182g0-WQG-JtR1w&amp;ust=1376147097858331" TargetMode="External"/><Relationship Id="rId5" Type="http://schemas.microsoft.com/office/2007/relationships/hdphoto" Target="../media/hdphoto2.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gi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google.co.uk/url?sa=i&amp;rct=j&amp;q=st%20luke's%20catholic%20primary%20school%20harlow&amp;source=images&amp;cd=&amp;cad=rja&amp;docid=0y78fmcY9Ji90M&amp;tbnid=d2QbsfmX4fl1uM:&amp;ved=0CAUQjRw&amp;url=http://www.e-ctg.com/adverts/8299.asp?Postcode=cm19%204lu&amp;country=1&amp;type=1&amp;iref=115169&amp;ei=HgUFUo7cEaOy0QW9l4CwBQ&amp;bvm=bv.50500085,d.ZG4&amp;psig=AFQjCNG5tfAE4VrC5A-182g0-WQG-JtR1w&amp;ust=1376147097858331" TargetMode="External"/><Relationship Id="rId5" Type="http://schemas.microsoft.com/office/2007/relationships/hdphoto" Target="../media/hdphoto2.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gi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google.co.uk/url?sa=i&amp;rct=j&amp;q=st%20luke's%20catholic%20primary%20school%20harlow&amp;source=images&amp;cd=&amp;cad=rja&amp;docid=0y78fmcY9Ji90M&amp;tbnid=d2QbsfmX4fl1uM:&amp;ved=0CAUQjRw&amp;url=http://www.e-ctg.com/adverts/8299.asp?Postcode=cm19%204lu&amp;country=1&amp;type=1&amp;iref=115169&amp;ei=HgUFUo7cEaOy0QW9l4CwBQ&amp;bvm=bv.50500085,d.ZG4&amp;psig=AFQjCNG5tfAE4VrC5A-182g0-WQG-JtR1w&amp;ust=1376147097858331" TargetMode="External"/><Relationship Id="rId5" Type="http://schemas.microsoft.com/office/2007/relationships/hdphoto" Target="../media/hdphoto2.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normAutofit fontScale="90000"/>
          </a:bodyPr>
          <a:lstStyle/>
          <a:p>
            <a:r>
              <a:rPr lang="en-GB" dirty="0" smtClean="0"/>
              <a:t>What do all these pictures have in common?</a:t>
            </a:r>
            <a:endParaRPr lang="en-GB" dirty="0"/>
          </a:p>
        </p:txBody>
      </p:sp>
      <p:pic>
        <p:nvPicPr>
          <p:cNvPr id="72706" name="Picture 2" descr="I:\Planning 2013-2014\Self discipline\CS3-p101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116952"/>
            <a:ext cx="2288260" cy="3392420"/>
          </a:xfrm>
          <a:prstGeom prst="rect">
            <a:avLst/>
          </a:prstGeom>
          <a:noFill/>
          <a:extLst>
            <a:ext uri="{909E8E84-426E-40DD-AFC4-6F175D3DCCD1}">
              <a14:hiddenFill xmlns:a14="http://schemas.microsoft.com/office/drawing/2010/main">
                <a:solidFill>
                  <a:srgbClr val="FFFFFF"/>
                </a:solidFill>
              </a14:hiddenFill>
            </a:ext>
          </a:extLst>
        </p:spPr>
      </p:pic>
      <p:pic>
        <p:nvPicPr>
          <p:cNvPr id="72707" name="Picture 3" descr="I:\Planning 2013-2014\Self discipline\CS3-p098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3830013"/>
            <a:ext cx="3844813" cy="2743194"/>
          </a:xfrm>
          <a:prstGeom prst="rect">
            <a:avLst/>
          </a:prstGeom>
          <a:noFill/>
          <a:extLst>
            <a:ext uri="{909E8E84-426E-40DD-AFC4-6F175D3DCCD1}">
              <a14:hiddenFill xmlns:a14="http://schemas.microsoft.com/office/drawing/2010/main">
                <a:solidFill>
                  <a:srgbClr val="FFFFFF"/>
                </a:solidFill>
              </a14:hiddenFill>
            </a:ext>
          </a:extLst>
        </p:spPr>
      </p:pic>
      <p:pic>
        <p:nvPicPr>
          <p:cNvPr id="72709" name="Picture 5" descr="http://www.turnbacktogod.com/wp-content/uploads/2008/10/ashes-on-ash-wednesday.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5729" y="1340768"/>
            <a:ext cx="3161928" cy="2197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27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706"/>
                                        </p:tgtEl>
                                        <p:attrNameLst>
                                          <p:attrName>style.visibility</p:attrName>
                                        </p:attrNameLst>
                                      </p:cBhvr>
                                      <p:to>
                                        <p:strVal val="visible"/>
                                      </p:to>
                                    </p:set>
                                    <p:animEffect transition="in" filter="fade">
                                      <p:cBhvr>
                                        <p:cTn id="12" dur="500"/>
                                        <p:tgtEl>
                                          <p:spTgt spid="727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2709"/>
                                        </p:tgtEl>
                                        <p:attrNameLst>
                                          <p:attrName>style.visibility</p:attrName>
                                        </p:attrNameLst>
                                      </p:cBhvr>
                                      <p:to>
                                        <p:strVal val="visible"/>
                                      </p:to>
                                    </p:set>
                                    <p:animEffect transition="in" filter="fade">
                                      <p:cBhvr>
                                        <p:cTn id="17" dur="500"/>
                                        <p:tgtEl>
                                          <p:spTgt spid="7270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2707"/>
                                        </p:tgtEl>
                                        <p:attrNameLst>
                                          <p:attrName>style.visibility</p:attrName>
                                        </p:attrNameLst>
                                      </p:cBhvr>
                                      <p:to>
                                        <p:strVal val="visible"/>
                                      </p:to>
                                    </p:set>
                                    <p:animEffect transition="in" filter="fade">
                                      <p:cBhvr>
                                        <p:cTn id="22" dur="500"/>
                                        <p:tgtEl>
                                          <p:spTgt spid="72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Autofit/>
          </a:bodyPr>
          <a:lstStyle/>
          <a:p>
            <a:endParaRPr lang="en-GB" sz="4000" dirty="0"/>
          </a:p>
        </p:txBody>
      </p:sp>
      <p:sp>
        <p:nvSpPr>
          <p:cNvPr id="2" name="Title 1"/>
          <p:cNvSpPr>
            <a:spLocks noGrp="1"/>
          </p:cNvSpPr>
          <p:nvPr>
            <p:ph type="title"/>
          </p:nvPr>
        </p:nvSpPr>
        <p:spPr/>
        <p:txBody>
          <a:bodyPr>
            <a:normAutofit fontScale="90000"/>
          </a:bodyPr>
          <a:lstStyle/>
          <a:p>
            <a:r>
              <a:rPr lang="en-GB" dirty="0" smtClean="0"/>
              <a:t> What are these people doing </a:t>
            </a:r>
            <a:br>
              <a:rPr lang="en-GB" dirty="0" smtClean="0"/>
            </a:br>
            <a:r>
              <a:rPr lang="en-GB" dirty="0" smtClean="0"/>
              <a:t>How does It relate to Lent</a:t>
            </a:r>
            <a:endParaRPr lang="en-GB" dirty="0"/>
          </a:p>
        </p:txBody>
      </p:sp>
      <p:pic>
        <p:nvPicPr>
          <p:cNvPr id="1026" name="Picture 2" descr="I:\Planning 2013-2014\Self discipline\CS3-p100a.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72400" y="5582946"/>
            <a:ext cx="966607" cy="13024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Planning 2013-2014\Self discipline\CS3-p098a.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512" y="5481780"/>
            <a:ext cx="1293876" cy="14036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www.e-ctg.com/SCHOOL/LUKECM19.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6376" y="202708"/>
            <a:ext cx="945890" cy="1185632"/>
          </a:xfrm>
          <a:prstGeom prst="rect">
            <a:avLst/>
          </a:prstGeom>
          <a:noFill/>
          <a:extLst>
            <a:ext uri="{909E8E84-426E-40DD-AFC4-6F175D3DCCD1}">
              <a14:hiddenFill xmlns:a14="http://schemas.microsoft.com/office/drawing/2010/main">
                <a:solidFill>
                  <a:srgbClr val="FFFFFF"/>
                </a:solidFill>
              </a14:hiddenFill>
            </a:ext>
          </a:extLst>
        </p:spPr>
      </p:pic>
      <p:pic>
        <p:nvPicPr>
          <p:cNvPr id="114690" name="Picture 2" descr="http://graceawaters.files.wordpress.com/2012/02/bible-verse.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264281">
            <a:off x="161584" y="2242185"/>
            <a:ext cx="4010819" cy="2595236"/>
          </a:xfrm>
          <a:prstGeom prst="rect">
            <a:avLst/>
          </a:prstGeom>
          <a:noFill/>
          <a:extLst>
            <a:ext uri="{909E8E84-426E-40DD-AFC4-6F175D3DCCD1}">
              <a14:hiddenFill xmlns:a14="http://schemas.microsoft.com/office/drawing/2010/main">
                <a:solidFill>
                  <a:srgbClr val="FFFFFF"/>
                </a:solidFill>
              </a14:hiddenFill>
            </a:ext>
          </a:extLst>
        </p:spPr>
      </p:pic>
      <p:pic>
        <p:nvPicPr>
          <p:cNvPr id="114692" name="Picture 4" descr="http://lh6.ggpht.com/-Gw4L6DOxt3A/UNgS-2DuyaI/AAAAAAAAAF4/I7ZVNThQJEo/s1600/Fasting-and-Praying.pn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578447">
            <a:off x="4645207" y="2125289"/>
            <a:ext cx="4032448" cy="3024337"/>
          </a:xfrm>
          <a:prstGeom prst="rect">
            <a:avLst/>
          </a:prstGeom>
          <a:noFill/>
          <a:extLst>
            <a:ext uri="{909E8E84-426E-40DD-AFC4-6F175D3DCCD1}">
              <a14:hiddenFill xmlns:a14="http://schemas.microsoft.com/office/drawing/2010/main">
                <a:solidFill>
                  <a:srgbClr val="FFFFFF"/>
                </a:solidFill>
              </a14:hiddenFill>
            </a:ext>
          </a:extLst>
        </p:spPr>
      </p:pic>
      <p:pic>
        <p:nvPicPr>
          <p:cNvPr id="114694" name="Picture 6" descr="http://catholicicing.com/wp-content/uploads/2012/02/almsgiving-printable-for-lent1.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9792" y="4256426"/>
            <a:ext cx="2681883" cy="2484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71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690"/>
                                        </p:tgtEl>
                                        <p:attrNameLst>
                                          <p:attrName>style.visibility</p:attrName>
                                        </p:attrNameLst>
                                      </p:cBhvr>
                                      <p:to>
                                        <p:strVal val="visible"/>
                                      </p:to>
                                    </p:set>
                                    <p:animEffect transition="in" filter="fade">
                                      <p:cBhvr>
                                        <p:cTn id="12" dur="500"/>
                                        <p:tgtEl>
                                          <p:spTgt spid="11469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4692"/>
                                        </p:tgtEl>
                                        <p:attrNameLst>
                                          <p:attrName>style.visibility</p:attrName>
                                        </p:attrNameLst>
                                      </p:cBhvr>
                                      <p:to>
                                        <p:strVal val="visible"/>
                                      </p:to>
                                    </p:set>
                                    <p:animEffect transition="in" filter="fade">
                                      <p:cBhvr>
                                        <p:cTn id="17" dur="500"/>
                                        <p:tgtEl>
                                          <p:spTgt spid="11469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4694"/>
                                        </p:tgtEl>
                                        <p:attrNameLst>
                                          <p:attrName>style.visibility</p:attrName>
                                        </p:attrNameLst>
                                      </p:cBhvr>
                                      <p:to>
                                        <p:strVal val="visible"/>
                                      </p:to>
                                    </p:set>
                                    <p:animEffect transition="in" filter="fade">
                                      <p:cBhvr>
                                        <p:cTn id="22" dur="500"/>
                                        <p:tgtEl>
                                          <p:spTgt spid="114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971600" y="2060848"/>
            <a:ext cx="6800800" cy="1473200"/>
          </a:xfrm>
        </p:spPr>
        <p:txBody>
          <a:bodyPr>
            <a:noAutofit/>
          </a:bodyPr>
          <a:lstStyle/>
          <a:p>
            <a:r>
              <a:rPr lang="en-GB" sz="3200" dirty="0">
                <a:solidFill>
                  <a:schemeClr val="tx1"/>
                </a:solidFill>
              </a:rPr>
              <a:t>You will have to work hard and sweat to make the soil produce anything, until you go back to the soil from which you were formed. You were made from soil, and you will become soil again</a:t>
            </a:r>
            <a:r>
              <a:rPr lang="en-GB" sz="3200" dirty="0" smtClean="0">
                <a:solidFill>
                  <a:schemeClr val="tx1"/>
                </a:solidFill>
              </a:rPr>
              <a:t>.</a:t>
            </a:r>
          </a:p>
          <a:p>
            <a:pPr algn="r"/>
            <a:r>
              <a:rPr lang="en-GB" sz="3200" dirty="0" smtClean="0">
                <a:solidFill>
                  <a:schemeClr val="tx1"/>
                </a:solidFill>
              </a:rPr>
              <a:t>Genesis 3:19</a:t>
            </a:r>
            <a:endParaRPr lang="en-GB" sz="3200" dirty="0">
              <a:solidFill>
                <a:schemeClr val="tx1"/>
              </a:solidFill>
            </a:endParaRPr>
          </a:p>
        </p:txBody>
      </p:sp>
      <p:pic>
        <p:nvPicPr>
          <p:cNvPr id="1026" name="Picture 2" descr="I:\Planning 2013-2014\Self discipline\CS3-p100a.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72400" y="5582946"/>
            <a:ext cx="966607" cy="13024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Planning 2013-2014\Self discipline\CS3-p098a.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512" y="5481780"/>
            <a:ext cx="1293876" cy="14036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www.e-ctg.com/SCHOOL/LUKECM19.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6376" y="202708"/>
            <a:ext cx="945890" cy="11856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27585" y="980728"/>
            <a:ext cx="7056784" cy="707886"/>
          </a:xfrm>
          <a:prstGeom prst="rect">
            <a:avLst/>
          </a:prstGeom>
          <a:noFill/>
        </p:spPr>
        <p:txBody>
          <a:bodyPr wrap="square" rtlCol="0">
            <a:spAutoFit/>
          </a:bodyPr>
          <a:lstStyle/>
          <a:p>
            <a:r>
              <a:rPr lang="en-GB" sz="2000" dirty="0" err="1" smtClean="0"/>
              <a:t>Lectio</a:t>
            </a:r>
            <a:r>
              <a:rPr lang="en-GB" sz="2000" dirty="0" smtClean="0"/>
              <a:t> Divina: stick in your sticker, write the scripture reference and then a brief reflection – how did these words speak to you?</a:t>
            </a:r>
            <a:endParaRPr lang="en-GB" sz="2000" dirty="0"/>
          </a:p>
        </p:txBody>
      </p:sp>
    </p:spTree>
    <p:extLst>
      <p:ext uri="{BB962C8B-B14F-4D97-AF65-F5344CB8AC3E}">
        <p14:creationId xmlns:p14="http://schemas.microsoft.com/office/powerpoint/2010/main" val="242809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Lesson </a:t>
            </a:r>
            <a:r>
              <a:rPr lang="en-GB" dirty="0" smtClean="0"/>
              <a:t>2</a:t>
            </a:r>
            <a:endParaRPr lang="en-GB" dirty="0"/>
          </a:p>
        </p:txBody>
      </p:sp>
      <p:sp>
        <p:nvSpPr>
          <p:cNvPr id="4" name="Subtitle 3"/>
          <p:cNvSpPr>
            <a:spLocks noGrp="1"/>
          </p:cNvSpPr>
          <p:nvPr>
            <p:ph type="subTitle" idx="1"/>
          </p:nvPr>
        </p:nvSpPr>
        <p:spPr>
          <a:xfrm>
            <a:off x="971600" y="3556001"/>
            <a:ext cx="6800800" cy="1473200"/>
          </a:xfrm>
        </p:spPr>
        <p:txBody>
          <a:bodyPr>
            <a:noAutofit/>
          </a:bodyPr>
          <a:lstStyle/>
          <a:p>
            <a:r>
              <a:rPr lang="en-GB" sz="4000" dirty="0" smtClean="0"/>
              <a:t>I can explain how Lent is an opportunity to grow </a:t>
            </a:r>
            <a:endParaRPr lang="en-GB" sz="4000" dirty="0"/>
          </a:p>
        </p:txBody>
      </p:sp>
      <p:pic>
        <p:nvPicPr>
          <p:cNvPr id="1026" name="Picture 2" descr="I:\Planning 2013-2014\Self discipline\CS3-p100a.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72400" y="5582946"/>
            <a:ext cx="966607" cy="13024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Planning 2013-2014\Self discipline\CS3-p098a.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512" y="5481780"/>
            <a:ext cx="1293876" cy="14036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www.e-ctg.com/SCHOOL/LUKECM19.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6376" y="202708"/>
            <a:ext cx="945890" cy="11856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21201" y="709440"/>
            <a:ext cx="7229864" cy="523220"/>
          </a:xfrm>
          <a:prstGeom prst="rect">
            <a:avLst/>
          </a:prstGeom>
        </p:spPr>
        <p:txBody>
          <a:bodyPr wrap="none">
            <a:spAutoFit/>
          </a:bodyPr>
          <a:lstStyle/>
          <a:p>
            <a:r>
              <a:rPr lang="en-GB" sz="2800" dirty="0" smtClean="0">
                <a:solidFill>
                  <a:schemeClr val="bg1"/>
                </a:solidFill>
              </a:rPr>
              <a:t>Big question: Is </a:t>
            </a:r>
            <a:r>
              <a:rPr lang="en-GB" sz="2800" dirty="0">
                <a:solidFill>
                  <a:schemeClr val="bg1"/>
                </a:solidFill>
              </a:rPr>
              <a:t>self-discipline important in life?</a:t>
            </a:r>
          </a:p>
        </p:txBody>
      </p:sp>
    </p:spTree>
    <p:extLst>
      <p:ext uri="{BB962C8B-B14F-4D97-AF65-F5344CB8AC3E}">
        <p14:creationId xmlns:p14="http://schemas.microsoft.com/office/powerpoint/2010/main" val="117471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67545" y="1916832"/>
            <a:ext cx="7812856" cy="4209331"/>
          </a:xfrm>
        </p:spPr>
        <p:txBody>
          <a:bodyPr>
            <a:noAutofit/>
          </a:bodyPr>
          <a:lstStyle/>
          <a:p>
            <a:r>
              <a:rPr lang="en-GB" sz="2000" dirty="0"/>
              <a:t>Lent is time set aside to focus on spiritual growth which prepares Christians for Christ’s Resurrection on Easter Sunday. They strive to be more faithful to the Gospel by living in God’s way. It is a time when Christians practise self- discipline in order to grow in God’s way</a:t>
            </a:r>
            <a:r>
              <a:rPr lang="en-GB" sz="2000" dirty="0" smtClean="0"/>
              <a:t>.</a:t>
            </a:r>
          </a:p>
          <a:p>
            <a:endParaRPr lang="en-GB" sz="2000" dirty="0"/>
          </a:p>
          <a:p>
            <a:r>
              <a:rPr lang="en-GB" sz="2000" dirty="0"/>
              <a:t>Lent begins on Ash Wednesday when Christians go to church to receive ashes. The ashes are made from burnt blessed palms used in the Palm Sunday celebration of the previous year. The ashes are blessed with Holy Water. While the ashes symbolise penance and contrition, they are also a reminder that God is loving and merciful to those who call on Him.</a:t>
            </a:r>
          </a:p>
          <a:p>
            <a:endParaRPr lang="en-GB" sz="2000" dirty="0"/>
          </a:p>
        </p:txBody>
      </p:sp>
      <p:sp>
        <p:nvSpPr>
          <p:cNvPr id="2" name="Title 1"/>
          <p:cNvSpPr>
            <a:spLocks noGrp="1"/>
          </p:cNvSpPr>
          <p:nvPr>
            <p:ph type="title"/>
          </p:nvPr>
        </p:nvSpPr>
        <p:spPr/>
        <p:txBody>
          <a:bodyPr>
            <a:normAutofit fontScale="90000"/>
          </a:bodyPr>
          <a:lstStyle/>
          <a:p>
            <a:r>
              <a:rPr lang="en-GB" dirty="0" smtClean="0"/>
              <a:t> Lent: the opportunity to grow spiritually </a:t>
            </a:r>
            <a:endParaRPr lang="en-GB" dirty="0"/>
          </a:p>
        </p:txBody>
      </p:sp>
      <p:pic>
        <p:nvPicPr>
          <p:cNvPr id="1026" name="Picture 2" descr="I:\Planning 2013-2014\Self discipline\CS3-p100a.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72400" y="5582946"/>
            <a:ext cx="966607" cy="13024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Planning 2013-2014\Self discipline\CS3-p098a.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512" y="5481780"/>
            <a:ext cx="1293876" cy="14036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www.e-ctg.com/SCHOOL/LUKECM19.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6376" y="202708"/>
            <a:ext cx="945890" cy="1185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71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3204673"/>
          </a:xfrm>
          <a:prstGeom prst="rect">
            <a:avLst/>
          </a:prstGeom>
        </p:spPr>
      </p:pic>
      <p:sp>
        <p:nvSpPr>
          <p:cNvPr id="7" name="TextBox 6"/>
          <p:cNvSpPr txBox="1"/>
          <p:nvPr/>
        </p:nvSpPr>
        <p:spPr>
          <a:xfrm>
            <a:off x="1475656" y="3645024"/>
            <a:ext cx="5941050" cy="2246769"/>
          </a:xfrm>
          <a:prstGeom prst="rect">
            <a:avLst/>
          </a:prstGeom>
          <a:noFill/>
        </p:spPr>
        <p:txBody>
          <a:bodyPr wrap="none" rtlCol="0">
            <a:spAutoFit/>
          </a:bodyPr>
          <a:lstStyle/>
          <a:p>
            <a:r>
              <a:rPr lang="en-GB" sz="2800" dirty="0" smtClean="0"/>
              <a:t>During Lent we:</a:t>
            </a:r>
          </a:p>
          <a:p>
            <a:endParaRPr lang="en-GB" sz="2800" dirty="0"/>
          </a:p>
          <a:p>
            <a:pPr marL="285750" indent="-285750">
              <a:buFont typeface="Arial" panose="020B0604020202020204" pitchFamily="34" charset="0"/>
              <a:buChar char="•"/>
            </a:pPr>
            <a:r>
              <a:rPr lang="en-GB" sz="2800" dirty="0" smtClean="0"/>
              <a:t>Spend more time with God in prayer</a:t>
            </a:r>
          </a:p>
          <a:p>
            <a:pPr marL="285750" indent="-285750">
              <a:buFont typeface="Arial" panose="020B0604020202020204" pitchFamily="34" charset="0"/>
              <a:buChar char="•"/>
            </a:pPr>
            <a:r>
              <a:rPr lang="en-GB" sz="2800" dirty="0" smtClean="0"/>
              <a:t>Fast – give something up</a:t>
            </a:r>
          </a:p>
          <a:p>
            <a:pPr marL="285750" indent="-285750">
              <a:buFont typeface="Arial" panose="020B0604020202020204" pitchFamily="34" charset="0"/>
              <a:buChar char="•"/>
            </a:pPr>
            <a:r>
              <a:rPr lang="en-GB" sz="2800" dirty="0" smtClean="0"/>
              <a:t>Give alms – give to those in need</a:t>
            </a:r>
            <a:endParaRPr lang="en-GB" sz="2800" dirty="0"/>
          </a:p>
        </p:txBody>
      </p:sp>
    </p:spTree>
    <p:extLst>
      <p:ext uri="{BB962C8B-B14F-4D97-AF65-F5344CB8AC3E}">
        <p14:creationId xmlns:p14="http://schemas.microsoft.com/office/powerpoint/2010/main" val="385699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99592" y="1700808"/>
            <a:ext cx="7408333" cy="3450696"/>
          </a:xfrm>
        </p:spPr>
        <p:txBody>
          <a:bodyPr>
            <a:noAutofit/>
          </a:bodyPr>
          <a:lstStyle/>
          <a:p>
            <a:pPr>
              <a:lnSpc>
                <a:spcPct val="150000"/>
              </a:lnSpc>
            </a:pPr>
            <a:r>
              <a:rPr lang="en-GB" sz="2000" dirty="0" smtClean="0"/>
              <a:t>Ash </a:t>
            </a:r>
            <a:r>
              <a:rPr lang="en-GB" sz="2000" dirty="0"/>
              <a:t>Wednesday is the first day of Lent, the </a:t>
            </a:r>
            <a:r>
              <a:rPr lang="en-GB" sz="2000" dirty="0" smtClean="0"/>
              <a:t>six weeks </a:t>
            </a:r>
            <a:r>
              <a:rPr lang="en-GB" sz="2000" dirty="0"/>
              <a:t>(forty days) set aside to prepare for Easter</a:t>
            </a:r>
            <a:r>
              <a:rPr lang="en-GB" sz="2000" dirty="0" smtClean="0"/>
              <a:t>.</a:t>
            </a:r>
          </a:p>
          <a:p>
            <a:pPr>
              <a:lnSpc>
                <a:spcPct val="150000"/>
              </a:lnSpc>
            </a:pPr>
            <a:endParaRPr lang="en-GB" sz="2000" dirty="0" smtClean="0"/>
          </a:p>
          <a:p>
            <a:pPr>
              <a:lnSpc>
                <a:spcPct val="150000"/>
              </a:lnSpc>
            </a:pPr>
            <a:r>
              <a:rPr lang="en-GB" sz="2000" dirty="0" smtClean="0"/>
              <a:t>During </a:t>
            </a:r>
            <a:r>
              <a:rPr lang="en-GB" sz="2000" dirty="0"/>
              <a:t>Lent, Christians try to make changes </a:t>
            </a:r>
            <a:r>
              <a:rPr lang="en-GB" sz="2000" dirty="0" smtClean="0"/>
              <a:t>to their </a:t>
            </a:r>
            <a:r>
              <a:rPr lang="en-GB" sz="2000" dirty="0"/>
              <a:t>lives in order to become more like Jesus </a:t>
            </a:r>
            <a:r>
              <a:rPr lang="en-GB" sz="2000" dirty="0" smtClean="0"/>
              <a:t>and live </a:t>
            </a:r>
            <a:r>
              <a:rPr lang="en-GB" sz="2000" dirty="0"/>
              <a:t>a new life of Easter joy. They search for </a:t>
            </a:r>
            <a:r>
              <a:rPr lang="en-GB" sz="2000" dirty="0" smtClean="0"/>
              <a:t>ways in </a:t>
            </a:r>
            <a:r>
              <a:rPr lang="en-GB" sz="2000" dirty="0"/>
              <a:t>which they can live “good” </a:t>
            </a:r>
            <a:r>
              <a:rPr lang="en-GB" sz="2000" dirty="0" smtClean="0"/>
              <a:t>lives and </a:t>
            </a:r>
            <a:r>
              <a:rPr lang="en-GB" sz="2000" dirty="0"/>
              <a:t>turn </a:t>
            </a:r>
            <a:r>
              <a:rPr lang="en-GB" sz="2000" dirty="0" smtClean="0"/>
              <a:t>away from </a:t>
            </a:r>
            <a:r>
              <a:rPr lang="en-GB" sz="2000" dirty="0"/>
              <a:t>what is not “right”. What people do </a:t>
            </a:r>
            <a:r>
              <a:rPr lang="en-GB" sz="2000" dirty="0" smtClean="0"/>
              <a:t>during Lent </a:t>
            </a:r>
            <a:r>
              <a:rPr lang="en-GB" sz="2000" dirty="0"/>
              <a:t>helps them grow in holiness; growing </a:t>
            </a:r>
            <a:r>
              <a:rPr lang="en-GB" sz="2000" dirty="0" smtClean="0"/>
              <a:t>in God’s way.</a:t>
            </a:r>
          </a:p>
          <a:p>
            <a:pPr>
              <a:lnSpc>
                <a:spcPct val="150000"/>
              </a:lnSpc>
            </a:pPr>
            <a:r>
              <a:rPr lang="en-GB" sz="2000" dirty="0" smtClean="0"/>
              <a:t>Christians </a:t>
            </a:r>
            <a:r>
              <a:rPr lang="en-GB" sz="2000" dirty="0"/>
              <a:t>go to church on Ash Wednesday </a:t>
            </a:r>
            <a:r>
              <a:rPr lang="en-GB" sz="2000" dirty="0" smtClean="0"/>
              <a:t>to receive ashes. </a:t>
            </a:r>
          </a:p>
        </p:txBody>
      </p:sp>
      <p:sp>
        <p:nvSpPr>
          <p:cNvPr id="2" name="Title 1"/>
          <p:cNvSpPr>
            <a:spLocks noGrp="1"/>
          </p:cNvSpPr>
          <p:nvPr>
            <p:ph type="title"/>
          </p:nvPr>
        </p:nvSpPr>
        <p:spPr/>
        <p:txBody>
          <a:bodyPr/>
          <a:lstStyle/>
          <a:p>
            <a:r>
              <a:rPr lang="en-GB" dirty="0" smtClean="0"/>
              <a:t>Ash Wednesday</a:t>
            </a:r>
            <a:endParaRPr lang="en-GB" dirty="0"/>
          </a:p>
        </p:txBody>
      </p:sp>
      <p:pic>
        <p:nvPicPr>
          <p:cNvPr id="1026" name="Picture 2" descr="I:\Planning 2013-2014\Self discipline\CS3-p100a.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72400" y="5582946"/>
            <a:ext cx="966607" cy="13024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Planning 2013-2014\Self discipline\CS3-p098a.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512" y="5481780"/>
            <a:ext cx="1293876" cy="14036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www.e-ctg.com/SCHOOL/LUKECM19.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6376" y="202708"/>
            <a:ext cx="945890" cy="1185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71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764067" y="1556792"/>
            <a:ext cx="7408333" cy="3450696"/>
          </a:xfrm>
        </p:spPr>
        <p:txBody>
          <a:bodyPr>
            <a:noAutofit/>
          </a:bodyPr>
          <a:lstStyle/>
          <a:p>
            <a:pPr marL="0" indent="0">
              <a:buNone/>
            </a:pPr>
            <a:r>
              <a:rPr lang="en-GB" sz="2000" dirty="0" smtClean="0"/>
              <a:t>The </a:t>
            </a:r>
            <a:r>
              <a:rPr lang="en-GB" sz="2000" dirty="0"/>
              <a:t>palms left over from last year’s </a:t>
            </a:r>
            <a:r>
              <a:rPr lang="en-GB" sz="2000" dirty="0" smtClean="0"/>
              <a:t>Palm/Passion Sunday </a:t>
            </a:r>
            <a:r>
              <a:rPr lang="en-GB" sz="2000" dirty="0"/>
              <a:t>are burned leaving the ashes. The </a:t>
            </a:r>
            <a:r>
              <a:rPr lang="en-GB" sz="2000" dirty="0" smtClean="0"/>
              <a:t>priest blesses </a:t>
            </a:r>
            <a:r>
              <a:rPr lang="en-GB" sz="2000" dirty="0"/>
              <a:t>the ashes and prays</a:t>
            </a:r>
            <a:r>
              <a:rPr lang="en-GB" sz="2000" dirty="0" smtClean="0"/>
              <a:t>:</a:t>
            </a:r>
          </a:p>
          <a:p>
            <a:pPr marL="0" indent="0">
              <a:buNone/>
            </a:pPr>
            <a:endParaRPr lang="en-GB" sz="2000" dirty="0" smtClean="0"/>
          </a:p>
          <a:p>
            <a:pPr marL="0" indent="0" algn="ctr">
              <a:buNone/>
            </a:pPr>
            <a:r>
              <a:rPr lang="en-GB" sz="2000" dirty="0" smtClean="0"/>
              <a:t> </a:t>
            </a:r>
            <a:r>
              <a:rPr lang="en-GB" sz="2000" dirty="0">
                <a:solidFill>
                  <a:srgbClr val="FF0000"/>
                </a:solidFill>
              </a:rPr>
              <a:t>“Lord God, bless </a:t>
            </a:r>
            <a:r>
              <a:rPr lang="en-GB" sz="2000" dirty="0" smtClean="0">
                <a:solidFill>
                  <a:srgbClr val="FF0000"/>
                </a:solidFill>
              </a:rPr>
              <a:t>all who </a:t>
            </a:r>
            <a:r>
              <a:rPr lang="en-GB" sz="2000" dirty="0">
                <a:solidFill>
                  <a:srgbClr val="FF0000"/>
                </a:solidFill>
              </a:rPr>
              <a:t>ask for </a:t>
            </a:r>
            <a:r>
              <a:rPr lang="en-GB" sz="2000" dirty="0" smtClean="0">
                <a:solidFill>
                  <a:srgbClr val="FF0000"/>
                </a:solidFill>
              </a:rPr>
              <a:t>your forgiveness</a:t>
            </a:r>
            <a:r>
              <a:rPr lang="en-GB" sz="2000" dirty="0">
                <a:solidFill>
                  <a:srgbClr val="FF0000"/>
                </a:solidFill>
              </a:rPr>
              <a:t>. Bless all those </a:t>
            </a:r>
            <a:r>
              <a:rPr lang="en-GB" sz="2000" dirty="0" smtClean="0">
                <a:solidFill>
                  <a:srgbClr val="FF0000"/>
                </a:solidFill>
              </a:rPr>
              <a:t>who receive </a:t>
            </a:r>
            <a:r>
              <a:rPr lang="en-GB" sz="2000" dirty="0">
                <a:solidFill>
                  <a:srgbClr val="FF0000"/>
                </a:solidFill>
              </a:rPr>
              <a:t>these ashes. May they keep this </a:t>
            </a:r>
            <a:r>
              <a:rPr lang="en-GB" sz="2000" dirty="0" smtClean="0">
                <a:solidFill>
                  <a:srgbClr val="FF0000"/>
                </a:solidFill>
              </a:rPr>
              <a:t>Lenten season </a:t>
            </a:r>
            <a:r>
              <a:rPr lang="en-GB" sz="2000" dirty="0">
                <a:solidFill>
                  <a:srgbClr val="FF0000"/>
                </a:solidFill>
              </a:rPr>
              <a:t>in preparation for the joy of Easter</a:t>
            </a:r>
            <a:r>
              <a:rPr lang="en-GB" sz="2000" dirty="0" smtClean="0">
                <a:solidFill>
                  <a:srgbClr val="FF0000"/>
                </a:solidFill>
              </a:rPr>
              <a:t>.” </a:t>
            </a:r>
          </a:p>
          <a:p>
            <a:pPr marL="0" indent="0">
              <a:buNone/>
            </a:pPr>
            <a:endParaRPr lang="en-GB" sz="2000" dirty="0" smtClean="0"/>
          </a:p>
          <a:p>
            <a:pPr marL="0" indent="0">
              <a:buNone/>
            </a:pPr>
            <a:r>
              <a:rPr lang="en-GB" sz="2000" dirty="0" smtClean="0"/>
              <a:t>The priest sprinkles the ashes with holy water and </a:t>
            </a:r>
            <a:r>
              <a:rPr lang="en-GB" sz="2000" dirty="0"/>
              <a:t>then makes a cross with the ashes on </a:t>
            </a:r>
            <a:r>
              <a:rPr lang="en-GB" sz="2000" dirty="0" smtClean="0"/>
              <a:t>the forehead </a:t>
            </a:r>
            <a:r>
              <a:rPr lang="en-GB" sz="2000" dirty="0"/>
              <a:t>of everyone who comes </a:t>
            </a:r>
            <a:r>
              <a:rPr lang="en-GB" sz="2000" dirty="0" smtClean="0"/>
              <a:t>in procession to the </a:t>
            </a:r>
            <a:r>
              <a:rPr lang="en-GB" sz="2000" dirty="0"/>
              <a:t>altar: he says, </a:t>
            </a:r>
            <a:endParaRPr lang="en-GB" sz="2000" dirty="0" smtClean="0"/>
          </a:p>
          <a:p>
            <a:pPr marL="0" indent="0">
              <a:buNone/>
            </a:pPr>
            <a:endParaRPr lang="en-GB" sz="2000" dirty="0" smtClean="0"/>
          </a:p>
          <a:p>
            <a:pPr algn="ctr"/>
            <a:r>
              <a:rPr lang="en-GB" sz="2000" dirty="0" smtClean="0">
                <a:solidFill>
                  <a:srgbClr val="FF0000"/>
                </a:solidFill>
              </a:rPr>
              <a:t>“</a:t>
            </a:r>
            <a:r>
              <a:rPr lang="en-GB" sz="2000" dirty="0">
                <a:solidFill>
                  <a:srgbClr val="FF0000"/>
                </a:solidFill>
              </a:rPr>
              <a:t>Turn away from sin and </a:t>
            </a:r>
            <a:r>
              <a:rPr lang="en-GB" sz="2000" dirty="0" smtClean="0">
                <a:solidFill>
                  <a:srgbClr val="FF0000"/>
                </a:solidFill>
              </a:rPr>
              <a:t>be faithful </a:t>
            </a:r>
            <a:r>
              <a:rPr lang="en-GB" sz="2000" dirty="0">
                <a:solidFill>
                  <a:srgbClr val="FF0000"/>
                </a:solidFill>
              </a:rPr>
              <a:t>to </a:t>
            </a:r>
            <a:r>
              <a:rPr lang="en-GB" sz="2000" dirty="0" smtClean="0">
                <a:solidFill>
                  <a:srgbClr val="FF0000"/>
                </a:solidFill>
              </a:rPr>
              <a:t>the Gospel</a:t>
            </a:r>
            <a:r>
              <a:rPr lang="en-GB" sz="2000" dirty="0">
                <a:solidFill>
                  <a:srgbClr val="FF0000"/>
                </a:solidFill>
              </a:rPr>
              <a:t>.”</a:t>
            </a:r>
          </a:p>
          <a:p>
            <a:endParaRPr lang="en-GB" sz="2000" dirty="0" smtClean="0"/>
          </a:p>
          <a:p>
            <a:r>
              <a:rPr lang="en-GB" sz="2000" dirty="0" smtClean="0"/>
              <a:t>The </a:t>
            </a:r>
            <a:r>
              <a:rPr lang="en-GB" sz="2000" dirty="0"/>
              <a:t>Church </a:t>
            </a:r>
            <a:r>
              <a:rPr lang="en-GB" sz="2000" dirty="0" smtClean="0"/>
              <a:t>family tries </a:t>
            </a:r>
            <a:r>
              <a:rPr lang="en-GB" sz="2000" dirty="0"/>
              <a:t>to </a:t>
            </a:r>
            <a:r>
              <a:rPr lang="en-GB" sz="2000" dirty="0" smtClean="0"/>
              <a:t>do something extra during </a:t>
            </a:r>
            <a:r>
              <a:rPr lang="en-GB" sz="2000" dirty="0"/>
              <a:t>the 40 </a:t>
            </a:r>
            <a:r>
              <a:rPr lang="en-GB" sz="2000" dirty="0" smtClean="0"/>
              <a:t>days of </a:t>
            </a:r>
            <a:r>
              <a:rPr lang="en-GB" sz="2000" dirty="0"/>
              <a:t>Lent:</a:t>
            </a:r>
          </a:p>
          <a:p>
            <a:endParaRPr lang="en-GB" sz="4000" dirty="0"/>
          </a:p>
        </p:txBody>
      </p:sp>
      <p:sp>
        <p:nvSpPr>
          <p:cNvPr id="2" name="Title 1"/>
          <p:cNvSpPr>
            <a:spLocks noGrp="1"/>
          </p:cNvSpPr>
          <p:nvPr>
            <p:ph type="title"/>
          </p:nvPr>
        </p:nvSpPr>
        <p:spPr/>
        <p:txBody>
          <a:bodyPr/>
          <a:lstStyle/>
          <a:p>
            <a:r>
              <a:rPr lang="en-GB" dirty="0" smtClean="0"/>
              <a:t> Ashes</a:t>
            </a:r>
            <a:endParaRPr lang="en-GB" dirty="0"/>
          </a:p>
        </p:txBody>
      </p:sp>
      <p:pic>
        <p:nvPicPr>
          <p:cNvPr id="1026" name="Picture 2" descr="I:\Planning 2013-2014\Self discipline\CS3-p100a.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72400" y="5582946"/>
            <a:ext cx="966607" cy="13024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Planning 2013-2014\Self discipline\CS3-p098a.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512" y="5481780"/>
            <a:ext cx="1293876" cy="14036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www.e-ctg.com/SCHOOL/LUKECM19.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6376" y="202708"/>
            <a:ext cx="945890" cy="1185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71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539553" y="1988840"/>
            <a:ext cx="7740848" cy="4137323"/>
          </a:xfrm>
        </p:spPr>
        <p:txBody>
          <a:bodyPr>
            <a:noAutofit/>
          </a:bodyPr>
          <a:lstStyle/>
          <a:p>
            <a:r>
              <a:rPr lang="en-GB" sz="1800" dirty="0" smtClean="0"/>
              <a:t>When </a:t>
            </a:r>
            <a:r>
              <a:rPr lang="en-GB" sz="1800" dirty="0"/>
              <a:t>does Lent begin?</a:t>
            </a:r>
          </a:p>
          <a:p>
            <a:endParaRPr lang="en-GB" sz="1800" dirty="0" smtClean="0"/>
          </a:p>
          <a:p>
            <a:r>
              <a:rPr lang="en-GB" sz="1800" dirty="0" smtClean="0"/>
              <a:t>What </a:t>
            </a:r>
            <a:r>
              <a:rPr lang="en-GB" sz="1800" dirty="0"/>
              <a:t>is Lent a time for?</a:t>
            </a:r>
          </a:p>
          <a:p>
            <a:endParaRPr lang="en-GB" sz="1800" dirty="0" smtClean="0"/>
          </a:p>
          <a:p>
            <a:r>
              <a:rPr lang="en-GB" sz="1800" dirty="0" smtClean="0"/>
              <a:t>What </a:t>
            </a:r>
            <a:r>
              <a:rPr lang="en-GB" sz="1800" dirty="0"/>
              <a:t>happens on Ash Wednesday?</a:t>
            </a:r>
          </a:p>
          <a:p>
            <a:endParaRPr lang="en-GB" sz="1800" dirty="0" smtClean="0"/>
          </a:p>
          <a:p>
            <a:r>
              <a:rPr lang="en-GB" sz="1800" dirty="0" smtClean="0"/>
              <a:t>What </a:t>
            </a:r>
            <a:r>
              <a:rPr lang="en-GB" sz="1800" dirty="0"/>
              <a:t>does the priest say when he places the ashes on a person’s forehead?</a:t>
            </a:r>
          </a:p>
          <a:p>
            <a:endParaRPr lang="en-GB" sz="1800" dirty="0" smtClean="0"/>
          </a:p>
          <a:p>
            <a:r>
              <a:rPr lang="en-GB" sz="1800" dirty="0" smtClean="0"/>
              <a:t>Why </a:t>
            </a:r>
            <a:r>
              <a:rPr lang="en-GB" sz="1800" dirty="0"/>
              <a:t>do you think Lent is celebrated every year?</a:t>
            </a:r>
          </a:p>
          <a:p>
            <a:endParaRPr lang="en-GB" sz="1800" dirty="0" smtClean="0"/>
          </a:p>
          <a:p>
            <a:r>
              <a:rPr lang="en-GB" sz="1800" dirty="0" smtClean="0"/>
              <a:t>What </a:t>
            </a:r>
            <a:r>
              <a:rPr lang="en-GB" sz="1800" dirty="0"/>
              <a:t>do you think you can do in Lent in order to live </a:t>
            </a:r>
            <a:r>
              <a:rPr lang="en-GB" sz="1800" dirty="0" smtClean="0"/>
              <a:t>in God’s </a:t>
            </a:r>
            <a:r>
              <a:rPr lang="en-GB" sz="1800" dirty="0"/>
              <a:t>way?</a:t>
            </a:r>
          </a:p>
          <a:p>
            <a:endParaRPr lang="en-GB" sz="4000" dirty="0"/>
          </a:p>
        </p:txBody>
      </p:sp>
      <p:sp>
        <p:nvSpPr>
          <p:cNvPr id="2" name="Title 1"/>
          <p:cNvSpPr>
            <a:spLocks noGrp="1"/>
          </p:cNvSpPr>
          <p:nvPr>
            <p:ph type="title"/>
          </p:nvPr>
        </p:nvSpPr>
        <p:spPr/>
        <p:txBody>
          <a:bodyPr>
            <a:normAutofit fontScale="90000"/>
          </a:bodyPr>
          <a:lstStyle/>
          <a:p>
            <a:r>
              <a:rPr lang="en-GB" dirty="0" smtClean="0"/>
              <a:t> Lent, the opportunity to grow Spiritually </a:t>
            </a:r>
            <a:endParaRPr lang="en-GB" dirty="0"/>
          </a:p>
        </p:txBody>
      </p:sp>
      <p:pic>
        <p:nvPicPr>
          <p:cNvPr id="1026" name="Picture 2" descr="I:\Planning 2013-2014\Self discipline\CS3-p100a.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72400" y="5582946"/>
            <a:ext cx="966607" cy="13024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Planning 2013-2014\Self discipline\CS3-p098a.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512" y="5481780"/>
            <a:ext cx="1293876" cy="14036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www.e-ctg.com/SCHOOL/LUKECM19.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6376" y="202708"/>
            <a:ext cx="945890" cy="1185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71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72067" y="2348880"/>
            <a:ext cx="7408333" cy="3450696"/>
          </a:xfrm>
        </p:spPr>
        <p:txBody>
          <a:bodyPr>
            <a:noAutofit/>
          </a:bodyPr>
          <a:lstStyle/>
          <a:p>
            <a:pPr marL="0" indent="0">
              <a:buNone/>
            </a:pPr>
            <a:endParaRPr lang="en-GB" dirty="0">
              <a:solidFill>
                <a:srgbClr val="002060"/>
              </a:solidFill>
            </a:endParaRPr>
          </a:p>
          <a:p>
            <a:r>
              <a:rPr lang="en-GB" dirty="0" smtClean="0">
                <a:solidFill>
                  <a:srgbClr val="002060"/>
                </a:solidFill>
              </a:rPr>
              <a:t>Write a guide for someone who is not Christian, explaining what happens during Lent and why Lent is important.  Give as much detail as you can and include examples of what you have done in the past or what you are doing this Lent or what you have heard other people doing during Lent. </a:t>
            </a:r>
          </a:p>
          <a:p>
            <a:pPr marL="0" indent="0">
              <a:buNone/>
            </a:pPr>
            <a:endParaRPr lang="en-GB" dirty="0"/>
          </a:p>
        </p:txBody>
      </p:sp>
      <p:sp>
        <p:nvSpPr>
          <p:cNvPr id="2" name="Title 1"/>
          <p:cNvSpPr>
            <a:spLocks noGrp="1"/>
          </p:cNvSpPr>
          <p:nvPr>
            <p:ph type="title"/>
          </p:nvPr>
        </p:nvSpPr>
        <p:spPr/>
        <p:txBody>
          <a:bodyPr>
            <a:normAutofit fontScale="90000"/>
          </a:bodyPr>
          <a:lstStyle/>
          <a:p>
            <a:r>
              <a:rPr lang="en-GB" dirty="0" smtClean="0"/>
              <a:t> I can explain how Lent is an opportunity to grow</a:t>
            </a:r>
            <a:endParaRPr lang="en-GB" dirty="0"/>
          </a:p>
        </p:txBody>
      </p:sp>
      <p:pic>
        <p:nvPicPr>
          <p:cNvPr id="1026" name="Picture 2" descr="I:\Planning 2013-2014\Self discipline\CS3-p100a.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72400" y="5582946"/>
            <a:ext cx="966607" cy="13024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Planning 2013-2014\Self discipline\CS3-p098a.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512" y="5481780"/>
            <a:ext cx="1293876" cy="14036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www.e-ctg.com/SCHOOL/LUKECM19.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6376" y="202708"/>
            <a:ext cx="945890" cy="1185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71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332</TotalTime>
  <Words>613</Words>
  <Application>Microsoft Office PowerPoint</Application>
  <PresentationFormat>On-screen Show (4:3)</PresentationFormat>
  <Paragraphs>47</Paragraphs>
  <Slides>10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Slide Titles</vt:lpstr>
      </vt:variant>
      <vt:variant>
        <vt:i4>10</vt:i4>
      </vt:variant>
      <vt:variant>
        <vt:lpstr>Custom Shows</vt:lpstr>
      </vt:variant>
      <vt:variant>
        <vt:i4>1</vt:i4>
      </vt:variant>
    </vt:vector>
  </HeadingPairs>
  <TitlesOfParts>
    <vt:vector size="15" baseType="lpstr">
      <vt:lpstr>Arial</vt:lpstr>
      <vt:lpstr>Candara</vt:lpstr>
      <vt:lpstr>Symbol</vt:lpstr>
      <vt:lpstr>Waveform</vt:lpstr>
      <vt:lpstr>What do all these pictures have in common?</vt:lpstr>
      <vt:lpstr>PowerPoint Presentation</vt:lpstr>
      <vt:lpstr>Lesson 2</vt:lpstr>
      <vt:lpstr> Lent: the opportunity to grow spiritually </vt:lpstr>
      <vt:lpstr>PowerPoint Presentation</vt:lpstr>
      <vt:lpstr>Ash Wednesday</vt:lpstr>
      <vt:lpstr> Ashes</vt:lpstr>
      <vt:lpstr> Lent, the opportunity to grow Spiritually </vt:lpstr>
      <vt:lpstr> I can explain how Lent is an opportunity to grow</vt:lpstr>
      <vt:lpstr> What are these people doing  How does It relate to Lent</vt:lpstr>
      <vt:lpstr>Custom Show 1</vt:lpstr>
    </vt:vector>
  </TitlesOfParts>
  <Company>St. Luke's Catholic Primary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Discipline</dc:title>
  <dc:creator>Mr Mistry</dc:creator>
  <cp:lastModifiedBy>Microsoft account</cp:lastModifiedBy>
  <cp:revision>26</cp:revision>
  <dcterms:created xsi:type="dcterms:W3CDTF">2013-08-09T14:59:28Z</dcterms:created>
  <dcterms:modified xsi:type="dcterms:W3CDTF">2021-02-28T20:34:51Z</dcterms:modified>
</cp:coreProperties>
</file>