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60" r:id="rId2"/>
    <p:sldId id="261" r:id="rId3"/>
    <p:sldId id="268" r:id="rId4"/>
    <p:sldId id="270" r:id="rId5"/>
    <p:sldId id="271" r:id="rId6"/>
    <p:sldId id="272" r:id="rId7"/>
    <p:sldId id="273" r:id="rId8"/>
    <p:sldId id="269" r:id="rId9"/>
  </p:sldIdLst>
  <p:sldSz cx="9144000" cy="6858000" type="screen4x3"/>
  <p:notesSz cx="6858000" cy="9144000"/>
  <p:embeddedFontLst>
    <p:embeddedFont>
      <p:font typeface="Twinkl SemiBold" pitchFamily="2" charset="0"/>
      <p:bold r:id="rId11"/>
    </p:embeddedFont>
    <p:embeddedFont>
      <p:font typeface="Twinkl Light" pitchFamily="2" charset="0"/>
      <p:regular r:id="rId12"/>
    </p:embeddedFont>
    <p:embeddedFont>
      <p:font typeface="Calibri" panose="020F0502020204030204" pitchFamily="34" charset="0"/>
      <p:regular r:id="rId13"/>
      <p:bold r:id="rId14"/>
      <p:italic r:id="rId15"/>
      <p:boldItalic r:id="rId16"/>
    </p:embeddedFont>
    <p:embeddedFont>
      <p:font typeface="Clear Sans Light" panose="020B0604020202020204" pitchFamily="34" charset="0"/>
      <p:regular r:id="rId17"/>
    </p:embeddedFont>
    <p:embeddedFont>
      <p:font typeface="Sassoon Infant Rg" panose="02000503030000020003" pitchFamily="50" charset="0"/>
      <p:regular r:id="rId18"/>
      <p:bold r:id="rId19"/>
    </p:embeddedFont>
    <p:embeddedFont>
      <p:font typeface="Clear Sans Medium" panose="020B0604020202020204" pitchFamily="34" charset="0"/>
      <p:regular r:id="rId20"/>
      <p: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CFF"/>
    <a:srgbClr val="87BD31"/>
    <a:srgbClr val="4D533B"/>
    <a:srgbClr val="4095A3"/>
    <a:srgbClr val="B2D30B"/>
    <a:srgbClr val="639FCE"/>
    <a:srgbClr val="65BA5E"/>
    <a:srgbClr val="5E7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5" d="100"/>
          <a:sy n="85" d="100"/>
        </p:scale>
        <p:origin x="13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9409CE-68A8-4064-9CD2-80C05607260D}" type="datetimeFigureOut">
              <a:rPr lang="en-GB"/>
              <a:pPr>
                <a:defRPr/>
              </a:pPr>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81F5C94-A523-4C1C-94C6-14DF75A73C95}" type="slidenum">
              <a:rPr lang="en-GB"/>
              <a:pPr>
                <a:defRPr/>
              </a:pPr>
              <a:t>‹#›</a:t>
            </a:fld>
            <a:endParaRPr lang="en-GB"/>
          </a:p>
        </p:txBody>
      </p:sp>
    </p:spTree>
    <p:extLst>
      <p:ext uri="{BB962C8B-B14F-4D97-AF65-F5344CB8AC3E}">
        <p14:creationId xmlns:p14="http://schemas.microsoft.com/office/powerpoint/2010/main" val="2916393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1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p:cNvSpPr/>
          <p:nvPr userDrawn="1"/>
        </p:nvSpPr>
        <p:spPr bwMode="auto">
          <a:xfrm>
            <a:off x="479425" y="2806700"/>
            <a:ext cx="8196263"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57329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1139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943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3" r:id="rId2"/>
    <p:sldLayoutId id="2147483691" r:id="rId3"/>
    <p:sldLayoutId id="2147483694" r:id="rId4"/>
    <p:sldLayoutId id="2147483695"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pixabay.com/en/panda-drawing-pencil-drawing-841601/" TargetMode="External"/><Relationship Id="rId7" Type="http://schemas.openxmlformats.org/officeDocument/2006/relationships/hyperlink" Target="https://www.flickr.com/photos/espinosa_rosique/8420987781"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tye-die-eyes.deviantart.com/art/Eye-216285253"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075" y="690563"/>
            <a:ext cx="8196263" cy="1816100"/>
          </a:xfrm>
          <a:prstGeom prst="rect">
            <a:avLst/>
          </a:prstGeom>
          <a:solidFill>
            <a:srgbClr val="188CFF">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6147" name="Title 7"/>
          <p:cNvSpPr>
            <a:spLocks/>
          </p:cNvSpPr>
          <p:nvPr/>
        </p:nvSpPr>
        <p:spPr bwMode="auto">
          <a:xfrm>
            <a:off x="698500" y="796925"/>
            <a:ext cx="7761288"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4800">
                <a:solidFill>
                  <a:srgbClr val="FFFFFF"/>
                </a:solidFill>
                <a:ea typeface="Clear Sans Light" pitchFamily="34" charset="0"/>
                <a:cs typeface="Clear Sans Light" pitchFamily="34" charset="0"/>
              </a:rPr>
              <a:t>Tonal Shading</a:t>
            </a:r>
            <a:r>
              <a:rPr lang="en-GB" altLang="en-US" sz="4800" b="1">
                <a:solidFill>
                  <a:srgbClr val="FFFFFF"/>
                </a:solidFill>
                <a:ea typeface="Clear Sans Medium" pitchFamily="34" charset="0"/>
                <a:cs typeface="Clear Sans Medium" pitchFamily="34" charset="0"/>
              </a:rPr>
              <a:t/>
            </a:r>
            <a:br>
              <a:rPr lang="en-GB" altLang="en-US" sz="4800" b="1">
                <a:solidFill>
                  <a:srgbClr val="FFFFFF"/>
                </a:solidFill>
                <a:ea typeface="Clear Sans Medium" pitchFamily="34" charset="0"/>
                <a:cs typeface="Clear Sans Medium" pitchFamily="34" charset="0"/>
              </a:rPr>
            </a:br>
            <a:r>
              <a:rPr lang="en-GB" altLang="en-US" sz="4800" b="1">
                <a:solidFill>
                  <a:srgbClr val="FFFFFF"/>
                </a:solidFill>
                <a:latin typeface="Twinkl SemiBold" pitchFamily="2" charset="0"/>
                <a:ea typeface="Clear Sans Medium" pitchFamily="34" charset="0"/>
                <a:cs typeface="Clear Sans Medium" pitchFamily="34" charset="0"/>
              </a:rPr>
              <a:t>Drawing Using Tone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5"/>
          <p:cNvSpPr txBox="1">
            <a:spLocks/>
          </p:cNvSpPr>
          <p:nvPr/>
        </p:nvSpPr>
        <p:spPr bwMode="auto">
          <a:xfrm>
            <a:off x="684213" y="3656013"/>
            <a:ext cx="77755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Char char="•"/>
              <a:defRPr/>
            </a:pPr>
            <a:r>
              <a:rPr lang="en-GB" altLang="en-US" dirty="0">
                <a:solidFill>
                  <a:srgbClr val="1C1C1C"/>
                </a:solidFill>
                <a:latin typeface="Twinkl Light" pitchFamily="2" charset="0"/>
              </a:rPr>
              <a:t>To use shading to create light, medium and dark tones.</a:t>
            </a:r>
          </a:p>
          <a:p>
            <a:pPr eaLnBrk="1" hangingPunct="1">
              <a:lnSpc>
                <a:spcPct val="90000"/>
              </a:lnSpc>
              <a:spcBef>
                <a:spcPts val="1000"/>
              </a:spcBef>
              <a:buFont typeface="Arial" panose="020B0604020202020204" pitchFamily="34" charset="0"/>
              <a:buChar char="•"/>
              <a:defRPr/>
            </a:pPr>
            <a:r>
              <a:rPr lang="en-GB" altLang="en-US" dirty="0">
                <a:solidFill>
                  <a:srgbClr val="1C1C1C"/>
                </a:solidFill>
                <a:latin typeface="Twinkl Light" pitchFamily="2" charset="0"/>
              </a:rPr>
              <a:t>To use cross hatching to achieve tone.</a:t>
            </a:r>
          </a:p>
          <a:p>
            <a:pPr eaLnBrk="1" hangingPunct="1">
              <a:lnSpc>
                <a:spcPct val="90000"/>
              </a:lnSpc>
              <a:spcBef>
                <a:spcPts val="1000"/>
              </a:spcBef>
              <a:buFont typeface="Arial" panose="020B0604020202020204" pitchFamily="34" charset="0"/>
              <a:buChar char="•"/>
              <a:defRPr/>
            </a:pPr>
            <a:r>
              <a:rPr lang="en-GB" altLang="en-US" dirty="0">
                <a:solidFill>
                  <a:srgbClr val="1C1C1C"/>
                </a:solidFill>
                <a:latin typeface="Twinkl Light" pitchFamily="2" charset="0"/>
              </a:rPr>
              <a:t>To identify what successful tonal shading looks like.</a:t>
            </a:r>
          </a:p>
          <a:p>
            <a:pPr marL="0" indent="0" eaLnBrk="1" hangingPunct="1">
              <a:lnSpc>
                <a:spcPct val="90000"/>
              </a:lnSpc>
              <a:spcBef>
                <a:spcPts val="1000"/>
              </a:spcBef>
              <a:defRPr/>
            </a:pPr>
            <a:endParaRPr lang="en-GB" altLang="en-US" sz="1600" dirty="0">
              <a:solidFill>
                <a:srgbClr val="1C1C1C"/>
              </a:solidFill>
              <a:latin typeface="Twinkl Light" pitchFamily="2" charset="0"/>
            </a:endParaRPr>
          </a:p>
        </p:txBody>
      </p:sp>
      <p:sp>
        <p:nvSpPr>
          <p:cNvPr id="7171" name="Content Placeholder 15"/>
          <p:cNvSpPr txBox="1">
            <a:spLocks/>
          </p:cNvSpPr>
          <p:nvPr/>
        </p:nvSpPr>
        <p:spPr bwMode="auto">
          <a:xfrm>
            <a:off x="684213" y="1595438"/>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85750" indent="-28575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be able to understand how to create tone using pencil.</a:t>
            </a:r>
          </a:p>
        </p:txBody>
      </p:sp>
      <p:sp>
        <p:nvSpPr>
          <p:cNvPr id="7172" name="Content Placeholder 15"/>
          <p:cNvSpPr txBox="1">
            <a:spLocks/>
          </p:cNvSpPr>
          <p:nvPr/>
        </p:nvSpPr>
        <p:spPr bwMode="auto">
          <a:xfrm>
            <a:off x="479425" y="7286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188CFF"/>
                </a:solidFill>
                <a:latin typeface="Twinkl SemiBold" pitchFamily="2" charset="0"/>
                <a:ea typeface="Sassoon Infant Rg" pitchFamily="50" charset="0"/>
                <a:cs typeface="Sassoon Infant Rg" pitchFamily="50" charset="0"/>
              </a:rPr>
              <a:t>Learning Objective</a:t>
            </a:r>
          </a:p>
        </p:txBody>
      </p:sp>
      <p:sp>
        <p:nvSpPr>
          <p:cNvPr id="7173" name="Content Placeholder 15"/>
          <p:cNvSpPr txBox="1">
            <a:spLocks/>
          </p:cNvSpPr>
          <p:nvPr/>
        </p:nvSpPr>
        <p:spPr bwMode="auto">
          <a:xfrm>
            <a:off x="479425" y="278923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188CFF"/>
                </a:solidFill>
                <a:latin typeface="Twinkl SemiBold" pitchFamily="2" charset="0"/>
                <a:ea typeface="Sassoon Infant Rg" pitchFamily="50" charset="0"/>
                <a:cs typeface="Sassoon Infant Rg" pitchFamily="50" charset="0"/>
              </a:rPr>
              <a:t>Success Criteria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4683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188CFF"/>
                </a:solidFill>
                <a:latin typeface="Twinkl SemiBold" pitchFamily="2" charset="0"/>
                <a:ea typeface="Clear Sans Light" pitchFamily="34" charset="0"/>
                <a:cs typeface="Clear Sans Light" pitchFamily="34" charset="0"/>
              </a:rPr>
              <a:t>What Is Tone?</a:t>
            </a:r>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3838" y="549275"/>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panda-841601_1920.jpg">
            <a:hlinkClick r:id="rId3"/>
          </p:cNvPr>
          <p:cNvPicPr>
            <a:picLocks noChangeAspect="1"/>
          </p:cNvPicPr>
          <p:nvPr/>
        </p:nvPicPr>
        <p:blipFill>
          <a:blip r:embed="rId4">
            <a:clrChange>
              <a:clrFrom>
                <a:srgbClr val="FBFAF5"/>
              </a:clrFrom>
              <a:clrTo>
                <a:srgbClr val="FBFAF5">
                  <a:alpha val="0"/>
                </a:srgbClr>
              </a:clrTo>
            </a:clrChange>
            <a:extLst>
              <a:ext uri="{28A0092B-C50C-407E-A947-70E740481C1C}">
                <a14:useLocalDpi xmlns:a14="http://schemas.microsoft.com/office/drawing/2010/main" val="0"/>
              </a:ext>
            </a:extLst>
          </a:blip>
          <a:srcRect l="15617" r="6645"/>
          <a:stretch>
            <a:fillRect/>
          </a:stretch>
        </p:blipFill>
        <p:spPr bwMode="auto">
          <a:xfrm>
            <a:off x="684213" y="2332038"/>
            <a:ext cx="323691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21"/>
          <p:cNvSpPr txBox="1">
            <a:spLocks noChangeArrowheads="1"/>
          </p:cNvSpPr>
          <p:nvPr/>
        </p:nvSpPr>
        <p:spPr bwMode="auto">
          <a:xfrm>
            <a:off x="2789238" y="6140450"/>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500">
                <a:solidFill>
                  <a:srgbClr val="000000"/>
                </a:solidFill>
                <a:latin typeface="Arial" panose="020B0604020202020204" pitchFamily="34" charset="0"/>
                <a:cs typeface="Arial" panose="020B0604020202020204" pitchFamily="34" charset="0"/>
              </a:rPr>
              <a:t>Photo courtesy of Tye-Die-Eyes (@deviantart.com) - granted under creative commons licence – attribution</a:t>
            </a:r>
          </a:p>
        </p:txBody>
      </p:sp>
      <p:pic>
        <p:nvPicPr>
          <p:cNvPr id="8198" name="Picture 7">
            <a:hlinkClick r:id="rId5"/>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99" r="3284" b="17477"/>
          <a:stretch>
            <a:fillRect/>
          </a:stretch>
        </p:blipFill>
        <p:spPr bwMode="auto">
          <a:xfrm>
            <a:off x="3124200" y="1871663"/>
            <a:ext cx="282098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8420987781_e41395f357_o.jpg">
            <a:hlinkClick r:id="rId7"/>
          </p:cNvPr>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945188" y="2719388"/>
            <a:ext cx="217646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21"/>
          <p:cNvSpPr txBox="1">
            <a:spLocks noChangeArrowheads="1"/>
          </p:cNvSpPr>
          <p:nvPr/>
        </p:nvSpPr>
        <p:spPr bwMode="auto">
          <a:xfrm>
            <a:off x="2789238" y="62706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500">
                <a:solidFill>
                  <a:srgbClr val="000000"/>
                </a:solidFill>
                <a:latin typeface="Arial" panose="020B0604020202020204" pitchFamily="34" charset="0"/>
                <a:cs typeface="Arial" panose="020B0604020202020204" pitchFamily="34" charset="0"/>
              </a:rPr>
              <a:t>Photo courtesy of Arturo Espinosa (@flickr.com) - granted under creative commons licence – attribution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84213" y="1270000"/>
            <a:ext cx="77755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marL="285750" indent="-285750">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buFont typeface="Arial" panose="020B0604020202020204" pitchFamily="34" charset="0"/>
              <a:buChar char="•"/>
            </a:pPr>
            <a:r>
              <a:rPr lang="en-GB" altLang="en-US">
                <a:solidFill>
                  <a:srgbClr val="000000"/>
                </a:solidFill>
                <a:cs typeface="Arial" panose="020B0604020202020204" pitchFamily="34" charset="0"/>
              </a:rPr>
              <a:t>Artists use </a:t>
            </a:r>
            <a:r>
              <a:rPr lang="en-GB" altLang="en-US" b="1">
                <a:solidFill>
                  <a:srgbClr val="188CFF"/>
                </a:solidFill>
                <a:cs typeface="Arial" panose="020B0604020202020204" pitchFamily="34" charset="0"/>
              </a:rPr>
              <a:t>tone</a:t>
            </a:r>
            <a:r>
              <a:rPr lang="en-GB" altLang="en-US">
                <a:solidFill>
                  <a:srgbClr val="000000"/>
                </a:solidFill>
                <a:cs typeface="Arial" panose="020B0604020202020204" pitchFamily="34" charset="0"/>
              </a:rPr>
              <a:t> to create observational drawings. An observational drawing could be a portrait, architecture (buildings) or still life (bowl</a:t>
            </a:r>
            <a:br>
              <a:rPr lang="en-GB" altLang="en-US">
                <a:solidFill>
                  <a:srgbClr val="000000"/>
                </a:solidFill>
                <a:cs typeface="Arial" panose="020B0604020202020204" pitchFamily="34" charset="0"/>
              </a:rPr>
            </a:br>
            <a:r>
              <a:rPr lang="en-GB" altLang="en-US">
                <a:solidFill>
                  <a:srgbClr val="000000"/>
                </a:solidFill>
                <a:cs typeface="Arial" panose="020B0604020202020204" pitchFamily="34" charset="0"/>
              </a:rPr>
              <a:t>of fruit).</a:t>
            </a:r>
          </a:p>
          <a:p>
            <a:pPr>
              <a:buFont typeface="Arial" panose="020B0604020202020204" pitchFamily="34" charset="0"/>
              <a:buChar char="•"/>
            </a:pPr>
            <a:endParaRPr lang="en-GB" altLang="en-US">
              <a:solidFill>
                <a:srgbClr val="000000"/>
              </a:solidFill>
              <a:cs typeface="Arial" panose="020B0604020202020204" pitchFamily="34" charset="0"/>
            </a:endParaRPr>
          </a:p>
          <a:p>
            <a:pPr>
              <a:buFont typeface="Arial" panose="020B0604020202020204" pitchFamily="34" charset="0"/>
              <a:buChar char="•"/>
            </a:pPr>
            <a:r>
              <a:rPr lang="en-GB" altLang="en-US">
                <a:solidFill>
                  <a:srgbClr val="000000"/>
                </a:solidFill>
                <a:cs typeface="Arial" panose="020B0604020202020204" pitchFamily="34" charset="0"/>
              </a:rPr>
              <a:t>Artists use layers of shading to achieve </a:t>
            </a:r>
            <a:r>
              <a:rPr lang="en-GB" altLang="en-US" b="1">
                <a:solidFill>
                  <a:srgbClr val="188CFF"/>
                </a:solidFill>
                <a:cs typeface="Arial" panose="020B0604020202020204" pitchFamily="34" charset="0"/>
              </a:rPr>
              <a:t>light</a:t>
            </a:r>
            <a:r>
              <a:rPr lang="en-GB" altLang="en-US">
                <a:solidFill>
                  <a:srgbClr val="000000"/>
                </a:solidFill>
                <a:cs typeface="Arial" panose="020B0604020202020204" pitchFamily="34" charset="0"/>
              </a:rPr>
              <a:t>, </a:t>
            </a:r>
            <a:r>
              <a:rPr lang="en-GB" altLang="en-US" b="1">
                <a:solidFill>
                  <a:srgbClr val="188CFF"/>
                </a:solidFill>
                <a:cs typeface="Arial" panose="020B0604020202020204" pitchFamily="34" charset="0"/>
              </a:rPr>
              <a:t>medium</a:t>
            </a:r>
            <a:r>
              <a:rPr lang="en-GB" altLang="en-US">
                <a:solidFill>
                  <a:srgbClr val="000000"/>
                </a:solidFill>
                <a:cs typeface="Arial" panose="020B0604020202020204" pitchFamily="34" charset="0"/>
              </a:rPr>
              <a:t> and </a:t>
            </a:r>
            <a:r>
              <a:rPr lang="en-GB" altLang="en-US" b="1">
                <a:solidFill>
                  <a:srgbClr val="188CFF"/>
                </a:solidFill>
                <a:cs typeface="Arial" panose="020B0604020202020204" pitchFamily="34" charset="0"/>
              </a:rPr>
              <a:t>dark</a:t>
            </a:r>
            <a:r>
              <a:rPr lang="en-GB" altLang="en-US">
                <a:solidFill>
                  <a:srgbClr val="188CFF"/>
                </a:solidFill>
                <a:cs typeface="Arial" panose="020B0604020202020204" pitchFamily="34" charset="0"/>
              </a:rPr>
              <a:t> </a:t>
            </a:r>
            <a:r>
              <a:rPr lang="en-GB" altLang="en-US" b="1">
                <a:solidFill>
                  <a:srgbClr val="188CFF"/>
                </a:solidFill>
                <a:cs typeface="Arial" panose="020B0604020202020204" pitchFamily="34" charset="0"/>
              </a:rPr>
              <a:t>tones</a:t>
            </a:r>
            <a:r>
              <a:rPr lang="en-GB" altLang="en-US">
                <a:solidFill>
                  <a:srgbClr val="000000"/>
                </a:solidFill>
                <a:cs typeface="Arial" panose="020B0604020202020204" pitchFamily="34" charset="0"/>
              </a:rPr>
              <a:t>. You may also use </a:t>
            </a:r>
            <a:r>
              <a:rPr lang="en-GB" altLang="en-US" b="1">
                <a:solidFill>
                  <a:srgbClr val="188CFF"/>
                </a:solidFill>
                <a:cs typeface="Arial" panose="020B0604020202020204" pitchFamily="34" charset="0"/>
              </a:rPr>
              <a:t>cross-hatching</a:t>
            </a:r>
            <a:r>
              <a:rPr lang="en-GB" altLang="en-US">
                <a:solidFill>
                  <a:srgbClr val="188CFF"/>
                </a:solidFill>
                <a:cs typeface="Arial" panose="020B0604020202020204" pitchFamily="34" charset="0"/>
              </a:rPr>
              <a:t> </a:t>
            </a:r>
            <a:r>
              <a:rPr lang="en-GB" altLang="en-US">
                <a:solidFill>
                  <a:srgbClr val="000000"/>
                </a:solidFill>
                <a:cs typeface="Arial" panose="020B0604020202020204" pitchFamily="34" charset="0"/>
              </a:rPr>
              <a:t>to achieve tone. Cross-hatching is when an artists uses layers of line to create </a:t>
            </a:r>
            <a:r>
              <a:rPr lang="en-GB" altLang="en-US" b="1">
                <a:solidFill>
                  <a:srgbClr val="188CFF"/>
                </a:solidFill>
                <a:cs typeface="Arial" panose="020B0604020202020204" pitchFamily="34" charset="0"/>
              </a:rPr>
              <a:t>highlights</a:t>
            </a:r>
            <a:r>
              <a:rPr lang="en-GB" altLang="en-US">
                <a:solidFill>
                  <a:srgbClr val="000000"/>
                </a:solidFill>
                <a:cs typeface="Arial" panose="020B0604020202020204" pitchFamily="34" charset="0"/>
              </a:rPr>
              <a:t> and </a:t>
            </a:r>
            <a:r>
              <a:rPr lang="en-GB" altLang="en-US" b="1">
                <a:solidFill>
                  <a:srgbClr val="188CFF"/>
                </a:solidFill>
                <a:cs typeface="Arial" panose="020B0604020202020204" pitchFamily="34" charset="0"/>
              </a:rPr>
              <a:t>shadows</a:t>
            </a:r>
            <a:r>
              <a:rPr lang="en-GB" altLang="en-US">
                <a:solidFill>
                  <a:srgbClr val="000000"/>
                </a:solidFill>
                <a:cs typeface="Arial" panose="020B0604020202020204" pitchFamily="34" charset="0"/>
              </a:rPr>
              <a:t> within a drawing.</a:t>
            </a:r>
          </a:p>
          <a:p>
            <a:pPr>
              <a:buFont typeface="Arial" panose="020B0604020202020204" pitchFamily="34" charset="0"/>
              <a:buChar char="•"/>
            </a:pPr>
            <a:endParaRPr lang="en-GB" altLang="en-US">
              <a:solidFill>
                <a:srgbClr val="000000"/>
              </a:solidFill>
              <a:cs typeface="Arial" panose="020B0604020202020204" pitchFamily="34" charset="0"/>
            </a:endParaRPr>
          </a:p>
          <a:p>
            <a:pPr>
              <a:buFont typeface="Arial" panose="020B0604020202020204" pitchFamily="34" charset="0"/>
              <a:buChar char="•"/>
            </a:pPr>
            <a:r>
              <a:rPr lang="en-GB" altLang="en-US">
                <a:solidFill>
                  <a:srgbClr val="000000"/>
                </a:solidFill>
                <a:cs typeface="Arial" panose="020B0604020202020204" pitchFamily="34" charset="0"/>
              </a:rPr>
              <a:t>You achieve a light tone with a light pressure on the pencil, so you achieve a darker tone with a heavier pressure.</a:t>
            </a:r>
          </a:p>
        </p:txBody>
      </p:sp>
      <p:sp>
        <p:nvSpPr>
          <p:cNvPr id="9219" name="Rectangle 8"/>
          <p:cNvSpPr>
            <a:spLocks noChangeArrowheads="1"/>
          </p:cNvSpPr>
          <p:nvPr/>
        </p:nvSpPr>
        <p:spPr bwMode="auto">
          <a:xfrm>
            <a:off x="792163" y="522288"/>
            <a:ext cx="77755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188CFF"/>
                </a:solidFill>
                <a:latin typeface="Twinkl SemiBold" pitchFamily="2" charset="0"/>
                <a:ea typeface="Clear Sans Light" pitchFamily="34" charset="0"/>
                <a:cs typeface="Clear Sans Light" pitchFamily="34" charset="0"/>
              </a:rPr>
              <a:t>What is Tone?</a:t>
            </a:r>
          </a:p>
        </p:txBody>
      </p:sp>
      <p:pic>
        <p:nvPicPr>
          <p:cNvPr id="9220" name="Picture 5"/>
          <p:cNvPicPr>
            <a:picLocks noChangeAspect="1"/>
          </p:cNvPicPr>
          <p:nvPr/>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149975" y="4352925"/>
            <a:ext cx="25511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p:cNvSpPr/>
          <p:nvPr/>
        </p:nvSpPr>
        <p:spPr>
          <a:xfrm rot="2700000">
            <a:off x="335757" y="4629944"/>
            <a:ext cx="285750" cy="287337"/>
          </a:xfrm>
          <a:prstGeom prst="rtTriangle">
            <a:avLst/>
          </a:prstGeom>
          <a:solidFill>
            <a:srgbClr val="CC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p:nvPr/>
        </p:nvSpPr>
        <p:spPr>
          <a:xfrm>
            <a:off x="268288" y="4778375"/>
            <a:ext cx="5665787" cy="879475"/>
          </a:xfrm>
          <a:prstGeom prst="rect">
            <a:avLst/>
          </a:prstGeom>
          <a:solidFill>
            <a:srgbClr val="E4C000"/>
          </a:solidFill>
        </p:spPr>
        <p:txBody>
          <a:bodyPr lIns="144000" tIns="108000" rIns="144000" bIns="108000"/>
          <a:lstStyle/>
          <a:p>
            <a:pPr algn="r" eaLnBrk="1" fontAlgn="auto" hangingPunct="1">
              <a:spcBef>
                <a:spcPts val="0"/>
              </a:spcBef>
              <a:spcAft>
                <a:spcPts val="0"/>
              </a:spcAft>
              <a:defRPr/>
            </a:pPr>
            <a:r>
              <a:rPr lang="en-GB" dirty="0">
                <a:latin typeface="+mj-lt"/>
              </a:rPr>
              <a:t>Key Terms</a:t>
            </a:r>
          </a:p>
          <a:p>
            <a:pPr algn="r" eaLnBrk="1" fontAlgn="auto" hangingPunct="1">
              <a:spcBef>
                <a:spcPts val="0"/>
              </a:spcBef>
              <a:spcAft>
                <a:spcPts val="0"/>
              </a:spcAft>
              <a:defRPr/>
            </a:pPr>
            <a:r>
              <a:rPr lang="en-GB" dirty="0">
                <a:latin typeface="+mn-lt"/>
              </a:rPr>
              <a:t>tone, light, medium, dark, shadow, highlight</a:t>
            </a:r>
          </a:p>
        </p:txBody>
      </p:sp>
      <p:pic>
        <p:nvPicPr>
          <p:cNvPr id="922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5434" flipH="1">
            <a:off x="285750" y="4721225"/>
            <a:ext cx="1230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4709"/>
          <a:stretch/>
        </p:blipFill>
        <p:spPr>
          <a:xfrm>
            <a:off x="700088" y="2093913"/>
            <a:ext cx="4471987" cy="4764087"/>
          </a:xfrm>
          <a:prstGeom prst="rect">
            <a:avLst/>
          </a:prstGeom>
          <a:ln w="19050">
            <a:solidFill>
              <a:schemeClr val="tx1">
                <a:lumMod val="25000"/>
                <a:lumOff val="75000"/>
              </a:schemeClr>
            </a:solidFill>
          </a:ln>
        </p:spPr>
      </p:pic>
      <p:sp>
        <p:nvSpPr>
          <p:cNvPr id="2" name="Rectangle 1"/>
          <p:cNvSpPr>
            <a:spLocks noChangeArrowheads="1"/>
          </p:cNvSpPr>
          <p:nvPr/>
        </p:nvSpPr>
        <p:spPr bwMode="auto">
          <a:xfrm>
            <a:off x="696913" y="1320800"/>
            <a:ext cx="4475162"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marL="285750" indent="-285750">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just">
              <a:buFont typeface="Arial" panose="020B0604020202020204" pitchFamily="34" charset="0"/>
              <a:buChar char="•"/>
            </a:pPr>
            <a:r>
              <a:rPr lang="en-GB" altLang="en-US" sz="1600">
                <a:solidFill>
                  <a:srgbClr val="000000"/>
                </a:solidFill>
                <a:cs typeface="Arial" panose="020B0604020202020204" pitchFamily="34" charset="0"/>
              </a:rPr>
              <a:t>Artists use a variety of pencils when drawing. There are harder pencils and softer pencils, which can help you blend light, medium and dark tones.</a:t>
            </a:r>
          </a:p>
          <a:p>
            <a:pPr algn="just">
              <a:buFont typeface="Arial" panose="020B0604020202020204" pitchFamily="34" charset="0"/>
              <a:buChar char="•"/>
            </a:pPr>
            <a:endParaRPr lang="en-GB" altLang="en-US" sz="1600">
              <a:solidFill>
                <a:srgbClr val="000000"/>
              </a:solidFill>
              <a:cs typeface="Arial" panose="020B0604020202020204" pitchFamily="34" charset="0"/>
            </a:endParaRPr>
          </a:p>
          <a:p>
            <a:pPr algn="just">
              <a:buFont typeface="Arial" panose="020B0604020202020204" pitchFamily="34" charset="0"/>
              <a:buChar char="•"/>
            </a:pPr>
            <a:r>
              <a:rPr lang="en-GB" altLang="en-US" sz="1600">
                <a:solidFill>
                  <a:srgbClr val="000000"/>
                </a:solidFill>
                <a:cs typeface="Arial" panose="020B0604020202020204" pitchFamily="34" charset="0"/>
              </a:rPr>
              <a:t>It is also essential to have a good quality eraser and sharpener to hand. A eraser can be used to create highlights in a drawing.</a:t>
            </a:r>
          </a:p>
          <a:p>
            <a:pPr algn="just">
              <a:buFont typeface="Arial" panose="020B0604020202020204" pitchFamily="34" charset="0"/>
              <a:buChar char="•"/>
            </a:pPr>
            <a:endParaRPr lang="en-GB" altLang="en-US" sz="1600">
              <a:solidFill>
                <a:srgbClr val="000000"/>
              </a:solidFill>
              <a:cs typeface="Arial" panose="020B0604020202020204" pitchFamily="34" charset="0"/>
            </a:endParaRPr>
          </a:p>
          <a:p>
            <a:pPr algn="just">
              <a:buFont typeface="Arial" panose="020B0604020202020204" pitchFamily="34" charset="0"/>
              <a:buChar char="•"/>
            </a:pPr>
            <a:r>
              <a:rPr lang="en-GB" altLang="en-US" sz="1600">
                <a:solidFill>
                  <a:srgbClr val="000000"/>
                </a:solidFill>
                <a:cs typeface="Arial" panose="020B0604020202020204" pitchFamily="34" charset="0"/>
              </a:rPr>
              <a:t>The most important tool for an artist to use is their eyes. You should look up at what you are drawing at least three times every minute! </a:t>
            </a:r>
          </a:p>
          <a:p>
            <a:pPr algn="just">
              <a:buFont typeface="Arial" panose="020B0604020202020204" pitchFamily="34" charset="0"/>
              <a:buChar char="•"/>
            </a:pPr>
            <a:endParaRPr lang="en-GB" altLang="en-US" sz="1600">
              <a:solidFill>
                <a:srgbClr val="000000"/>
              </a:solidFill>
              <a:cs typeface="Arial" panose="020B0604020202020204" pitchFamily="34" charset="0"/>
            </a:endParaRPr>
          </a:p>
          <a:p>
            <a:pPr algn="just">
              <a:buFont typeface="Arial" panose="020B0604020202020204" pitchFamily="34" charset="0"/>
              <a:buChar char="•"/>
            </a:pPr>
            <a:r>
              <a:rPr lang="en-GB" altLang="en-US" sz="1600">
                <a:solidFill>
                  <a:srgbClr val="000000"/>
                </a:solidFill>
                <a:cs typeface="Arial" panose="020B0604020202020204" pitchFamily="34" charset="0"/>
              </a:rPr>
              <a:t>You should also think about the direction of your lines and draw in the same direction when using tone. When you start to draw objects, your lines should follow the shape of what you are drawing.</a:t>
            </a:r>
          </a:p>
        </p:txBody>
      </p:sp>
      <p:sp>
        <p:nvSpPr>
          <p:cNvPr id="10244" name="Rectangle 8"/>
          <p:cNvSpPr>
            <a:spLocks noChangeArrowheads="1"/>
          </p:cNvSpPr>
          <p:nvPr/>
        </p:nvSpPr>
        <p:spPr bwMode="auto">
          <a:xfrm>
            <a:off x="804863" y="549275"/>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188CFF"/>
                </a:solidFill>
                <a:latin typeface="Twinkl SemiBold" pitchFamily="2" charset="0"/>
                <a:ea typeface="Clear Sans Light" pitchFamily="34" charset="0"/>
                <a:cs typeface="Clear Sans Light" pitchFamily="34" charset="0"/>
              </a:rPr>
              <a:t>Activity – Using Tone</a:t>
            </a:r>
          </a:p>
        </p:txBody>
      </p:sp>
      <p:pic>
        <p:nvPicPr>
          <p:cNvPr id="1024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549275"/>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p:cNvPicPr>
          <p:nvPr/>
        </p:nvPicPr>
        <p:blipFill>
          <a:blip r:embed="rId4">
            <a:extLst>
              <a:ext uri="{28A0092B-C50C-407E-A947-70E740481C1C}">
                <a14:useLocalDpi xmlns:a14="http://schemas.microsoft.com/office/drawing/2010/main" val="0"/>
              </a:ext>
            </a:extLst>
          </a:blip>
          <a:srcRect l="4967" r="6221" b="6223"/>
          <a:stretch>
            <a:fillRect/>
          </a:stretch>
        </p:blipFill>
        <p:spPr bwMode="auto">
          <a:xfrm>
            <a:off x="5562600" y="1485900"/>
            <a:ext cx="28194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766888" y="1522413"/>
            <a:ext cx="2400300" cy="369887"/>
          </a:xfrm>
          <a:prstGeom prst="rect">
            <a:avLst/>
          </a:prstGeom>
          <a:noFill/>
        </p:spPr>
        <p:txBody>
          <a:bodyPr>
            <a:spAutoFit/>
          </a:bodyPr>
          <a:lstStyle/>
          <a:p>
            <a:pPr algn="ctr" eaLnBrk="1" fontAlgn="auto" hangingPunct="1">
              <a:spcBef>
                <a:spcPts val="0"/>
              </a:spcBef>
              <a:spcAft>
                <a:spcPts val="0"/>
              </a:spcAft>
              <a:defRPr/>
            </a:pPr>
            <a:r>
              <a:rPr lang="en-GB" dirty="0">
                <a:latin typeface="+mj-lt"/>
              </a:rPr>
              <a:t>Now you 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804863" y="549275"/>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188CFF"/>
                </a:solidFill>
                <a:latin typeface="Twinkl SemiBold" pitchFamily="2" charset="0"/>
                <a:ea typeface="Clear Sans Light" pitchFamily="34" charset="0"/>
                <a:cs typeface="Clear Sans Light" pitchFamily="34" charset="0"/>
              </a:rPr>
              <a:t>Tonal Shading</a:t>
            </a:r>
          </a:p>
        </p:txBody>
      </p:sp>
      <p:pic>
        <p:nvPicPr>
          <p:cNvPr id="112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549275"/>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l="-6595" r="-7442" b="6223"/>
          <a:stretch>
            <a:fillRect/>
          </a:stretch>
        </p:blipFill>
        <p:spPr bwMode="auto">
          <a:xfrm>
            <a:off x="2505075" y="1320800"/>
            <a:ext cx="41338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55613" y="1908175"/>
            <a:ext cx="240030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heavy shadow</a:t>
            </a:r>
          </a:p>
        </p:txBody>
      </p:sp>
      <p:sp>
        <p:nvSpPr>
          <p:cNvPr id="8" name="TextBox 7"/>
          <p:cNvSpPr txBox="1"/>
          <p:nvPr/>
        </p:nvSpPr>
        <p:spPr>
          <a:xfrm>
            <a:off x="379413" y="3517900"/>
            <a:ext cx="240030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reflected light</a:t>
            </a:r>
          </a:p>
        </p:txBody>
      </p:sp>
      <p:sp>
        <p:nvSpPr>
          <p:cNvPr id="10" name="TextBox 9"/>
          <p:cNvSpPr txBox="1"/>
          <p:nvPr/>
        </p:nvSpPr>
        <p:spPr>
          <a:xfrm>
            <a:off x="379413" y="5127625"/>
            <a:ext cx="240030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cast shadow</a:t>
            </a:r>
          </a:p>
        </p:txBody>
      </p:sp>
      <p:sp>
        <p:nvSpPr>
          <p:cNvPr id="11" name="TextBox 10"/>
          <p:cNvSpPr txBox="1"/>
          <p:nvPr/>
        </p:nvSpPr>
        <p:spPr>
          <a:xfrm>
            <a:off x="6288088" y="1922463"/>
            <a:ext cx="2400300" cy="368300"/>
          </a:xfrm>
          <a:prstGeom prst="rect">
            <a:avLst/>
          </a:prstGeom>
          <a:noFill/>
        </p:spPr>
        <p:txBody>
          <a:bodyPr>
            <a:spAutoFit/>
          </a:bodyPr>
          <a:lstStyle/>
          <a:p>
            <a:pPr algn="ctr" eaLnBrk="1" fontAlgn="auto" hangingPunct="1">
              <a:spcBef>
                <a:spcPts val="0"/>
              </a:spcBef>
              <a:spcAft>
                <a:spcPts val="0"/>
              </a:spcAft>
              <a:defRPr/>
            </a:pPr>
            <a:r>
              <a:rPr lang="en-GB" dirty="0">
                <a:latin typeface="+mj-lt"/>
              </a:rPr>
              <a:t>light source</a:t>
            </a:r>
          </a:p>
        </p:txBody>
      </p:sp>
      <p:sp>
        <p:nvSpPr>
          <p:cNvPr id="14" name="TextBox 13"/>
          <p:cNvSpPr txBox="1"/>
          <p:nvPr/>
        </p:nvSpPr>
        <p:spPr>
          <a:xfrm>
            <a:off x="6275388" y="3517900"/>
            <a:ext cx="240030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highlight</a:t>
            </a:r>
          </a:p>
        </p:txBody>
      </p:sp>
      <p:sp>
        <p:nvSpPr>
          <p:cNvPr id="15" name="TextBox 14"/>
          <p:cNvSpPr txBox="1"/>
          <p:nvPr/>
        </p:nvSpPr>
        <p:spPr>
          <a:xfrm>
            <a:off x="6288088" y="5127625"/>
            <a:ext cx="240030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light shadow</a:t>
            </a:r>
          </a:p>
        </p:txBody>
      </p:sp>
      <p:cxnSp>
        <p:nvCxnSpPr>
          <p:cNvPr id="5" name="Straight Arrow Connector 4"/>
          <p:cNvCxnSpPr/>
          <p:nvPr/>
        </p:nvCxnSpPr>
        <p:spPr>
          <a:xfrm>
            <a:off x="2505075" y="2106613"/>
            <a:ext cx="1438275" cy="184150"/>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2419350" y="3722688"/>
            <a:ext cx="1260475" cy="390525"/>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324100" y="5343525"/>
            <a:ext cx="725488" cy="276225"/>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flipV="1">
            <a:off x="6343650" y="1546225"/>
            <a:ext cx="409575" cy="579438"/>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flipV="1">
            <a:off x="5553075" y="3598863"/>
            <a:ext cx="1343025" cy="104775"/>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5029200" y="4570413"/>
            <a:ext cx="1697038" cy="763587"/>
          </a:xfrm>
          <a:prstGeom prst="straightConnector1">
            <a:avLst/>
          </a:prstGeom>
          <a:ln w="19050">
            <a:solidFill>
              <a:srgbClr val="188C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801688" y="541338"/>
            <a:ext cx="77755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188CFF"/>
                </a:solidFill>
                <a:latin typeface="Twinkl SemiBold" pitchFamily="2" charset="0"/>
                <a:ea typeface="Clear Sans Light" pitchFamily="34" charset="0"/>
                <a:cs typeface="Clear Sans Light" pitchFamily="34" charset="0"/>
              </a:rPr>
              <a:t>What have you learnt today?</a:t>
            </a:r>
          </a:p>
        </p:txBody>
      </p:sp>
      <p:pic>
        <p:nvPicPr>
          <p:cNvPr id="122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554038"/>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4213" y="1325563"/>
            <a:ext cx="7775575" cy="3995737"/>
          </a:xfrm>
          <a:prstGeom prst="rect">
            <a:avLst/>
          </a:prstGeom>
          <a:noFill/>
        </p:spPr>
        <p:txBody>
          <a:bodyPr>
            <a:spAutoFit/>
          </a:bodyPr>
          <a:lstStyle/>
          <a:p>
            <a:pPr eaLnBrk="1" fontAlgn="auto" hangingPunct="1">
              <a:spcBef>
                <a:spcPts val="0"/>
              </a:spcBef>
              <a:spcAft>
                <a:spcPts val="0"/>
              </a:spcAft>
              <a:defRPr/>
            </a:pPr>
            <a:r>
              <a:rPr lang="en-US" dirty="0">
                <a:latin typeface="+mn-lt"/>
              </a:rPr>
              <a:t>In pairs, swap your activity sheets (peer assessment).</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Look at each other’s work and write down two good things they have done today that meet the success criteria. </a:t>
            </a:r>
          </a:p>
          <a:p>
            <a:pPr algn="ct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u="sng" dirty="0">
                <a:latin typeface="+mn-lt"/>
              </a:rPr>
              <a:t>Success Criteria</a:t>
            </a:r>
          </a:p>
          <a:p>
            <a:pPr marL="285750" indent="-285750" eaLnBrk="1" hangingPunct="1">
              <a:lnSpc>
                <a:spcPct val="90000"/>
              </a:lnSpc>
              <a:spcBef>
                <a:spcPts val="1000"/>
              </a:spcBef>
              <a:buFont typeface="Arial" panose="020B0604020202020204" pitchFamily="34" charset="0"/>
              <a:buChar char="•"/>
              <a:defRPr/>
            </a:pPr>
            <a:r>
              <a:rPr lang="en-GB" altLang="en-US" dirty="0">
                <a:solidFill>
                  <a:srgbClr val="1C1C1C"/>
                </a:solidFill>
              </a:rPr>
              <a:t>To use shading to create light, medium and dark tones.</a:t>
            </a:r>
          </a:p>
          <a:p>
            <a:pPr marL="285750" indent="-285750" eaLnBrk="1" hangingPunct="1">
              <a:lnSpc>
                <a:spcPct val="90000"/>
              </a:lnSpc>
              <a:spcBef>
                <a:spcPts val="1000"/>
              </a:spcBef>
              <a:buFont typeface="Arial" panose="020B0604020202020204" pitchFamily="34" charset="0"/>
              <a:buChar char="•"/>
              <a:defRPr/>
            </a:pPr>
            <a:r>
              <a:rPr lang="en-GB" altLang="en-US" dirty="0">
                <a:solidFill>
                  <a:srgbClr val="1C1C1C"/>
                </a:solidFill>
              </a:rPr>
              <a:t>To use cross hatching to achieve tone.</a:t>
            </a:r>
          </a:p>
          <a:p>
            <a:pPr marL="285750" indent="-285750" eaLnBrk="1" hangingPunct="1">
              <a:lnSpc>
                <a:spcPct val="90000"/>
              </a:lnSpc>
              <a:spcBef>
                <a:spcPts val="1000"/>
              </a:spcBef>
              <a:buFont typeface="Arial" panose="020B0604020202020204" pitchFamily="34" charset="0"/>
              <a:buChar char="•"/>
              <a:defRPr/>
            </a:pPr>
            <a:r>
              <a:rPr lang="en-GB" altLang="en-US" dirty="0">
                <a:solidFill>
                  <a:srgbClr val="1C1C1C"/>
                </a:solidFill>
              </a:rPr>
              <a:t>To identify what successful tonal shading looks like.</a:t>
            </a:r>
          </a:p>
          <a:p>
            <a:pPr algn="ct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Now give your partner one point to improve upon. Be clear and specific.</a:t>
            </a:r>
          </a:p>
          <a:p>
            <a:pPr eaLnBrk="1" fontAlgn="auto" hangingPunct="1">
              <a:spcBef>
                <a:spcPts val="0"/>
              </a:spcBef>
              <a:spcAft>
                <a:spcPts val="0"/>
              </a:spcAft>
              <a:defRPr/>
            </a:pPr>
            <a:r>
              <a:rPr lang="en-US" dirty="0">
                <a:latin typeface="+mn-lt"/>
              </a:rPr>
              <a:t>Remember: it’s nice to be nice!</a:t>
            </a:r>
          </a:p>
          <a:p>
            <a:pPr eaLnBrk="1" fontAlgn="auto" hangingPunct="1">
              <a:spcBef>
                <a:spcPts val="0"/>
              </a:spcBef>
              <a:spcAft>
                <a:spcPts val="0"/>
              </a:spcAft>
              <a:defRPr/>
            </a:pPr>
            <a:endParaRPr lang="en-GB" dirty="0">
              <a:latin typeface="+mn-lt"/>
            </a:endParaRPr>
          </a:p>
        </p:txBody>
      </p:sp>
      <p:sp>
        <p:nvSpPr>
          <p:cNvPr id="14" name="Right Triangle 13"/>
          <p:cNvSpPr/>
          <p:nvPr/>
        </p:nvSpPr>
        <p:spPr>
          <a:xfrm rot="2700000">
            <a:off x="313531" y="5085557"/>
            <a:ext cx="287337" cy="285750"/>
          </a:xfrm>
          <a:prstGeom prst="rtTriangle">
            <a:avLst/>
          </a:prstGeom>
          <a:solidFill>
            <a:srgbClr val="B21E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p:cNvSpPr/>
          <p:nvPr/>
        </p:nvSpPr>
        <p:spPr>
          <a:xfrm>
            <a:off x="254000" y="5233988"/>
            <a:ext cx="8205788" cy="966787"/>
          </a:xfrm>
          <a:prstGeom prst="rect">
            <a:avLst/>
          </a:prstGeom>
          <a:solidFill>
            <a:srgbClr val="DC2C3D"/>
          </a:solidFill>
        </p:spPr>
        <p:txBody>
          <a:bodyPr lIns="144000" tIns="108000" rIns="144000" bIns="108000"/>
          <a:lstStyle/>
          <a:p>
            <a:pPr eaLnBrk="1" fontAlgn="auto" hangingPunct="1">
              <a:spcBef>
                <a:spcPts val="0"/>
              </a:spcBef>
              <a:spcAft>
                <a:spcPts val="0"/>
              </a:spcAft>
              <a:defRPr/>
            </a:pPr>
            <a:r>
              <a:rPr lang="en-GB" dirty="0">
                <a:solidFill>
                  <a:schemeClr val="bg1"/>
                </a:solidFill>
                <a:latin typeface="+mj-lt"/>
              </a:rPr>
              <a:t>Pause for Thought:</a:t>
            </a:r>
          </a:p>
          <a:p>
            <a:pPr eaLnBrk="1" fontAlgn="auto" hangingPunct="1">
              <a:spcBef>
                <a:spcPts val="0"/>
              </a:spcBef>
              <a:spcAft>
                <a:spcPts val="0"/>
              </a:spcAft>
              <a:defRPr/>
            </a:pPr>
            <a:r>
              <a:rPr lang="en-GB" dirty="0">
                <a:solidFill>
                  <a:schemeClr val="bg1"/>
                </a:solidFill>
                <a:latin typeface="+mn-lt"/>
              </a:rPr>
              <a:t>Think about how your partner has achieved the success criteria today.</a:t>
            </a:r>
          </a:p>
        </p:txBody>
      </p:sp>
      <p:pic>
        <p:nvPicPr>
          <p:cNvPr id="12295"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288" y="5340350"/>
            <a:ext cx="7381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ptx" id="{5E8E0955-A2EF-4B65-B832-572BB039CEA7}" vid="{B1606963-8277-48E1-963C-DA013E2419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PowerPoint Template</Template>
  <TotalTime>38</TotalTime>
  <Words>377</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Twinkl SemiBold</vt:lpstr>
      <vt:lpstr>Twinkl Light</vt:lpstr>
      <vt:lpstr>Calibri</vt:lpstr>
      <vt:lpstr>Clear Sans Light</vt:lpstr>
      <vt:lpstr>Sassoon Infant Rg</vt:lpstr>
      <vt:lpstr>Clear Sans Medium</vt:lpstr>
      <vt:lpstr>Arial</vt:lpstr>
      <vt:lpstr>Clear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Scholefield</dc:creator>
  <cp:lastModifiedBy>Microsoft account</cp:lastModifiedBy>
  <cp:revision>6</cp:revision>
  <dcterms:created xsi:type="dcterms:W3CDTF">2017-05-12T11:32:11Z</dcterms:created>
  <dcterms:modified xsi:type="dcterms:W3CDTF">2021-02-28T19:04:16Z</dcterms:modified>
</cp:coreProperties>
</file>