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1" r:id="rId2"/>
    <p:sldId id="258" r:id="rId3"/>
    <p:sldId id="263" r:id="rId4"/>
    <p:sldId id="532" r:id="rId5"/>
    <p:sldId id="533" r:id="rId6"/>
    <p:sldId id="534" r:id="rId7"/>
    <p:sldId id="535" r:id="rId8"/>
    <p:sldId id="536" r:id="rId9"/>
    <p:sldId id="537" r:id="rId10"/>
    <p:sldId id="538" r:id="rId11"/>
    <p:sldId id="541" r:id="rId12"/>
    <p:sldId id="542" r:id="rId13"/>
    <p:sldId id="543" r:id="rId14"/>
    <p:sldId id="544" r:id="rId15"/>
    <p:sldId id="545" r:id="rId16"/>
    <p:sldId id="546" r:id="rId17"/>
    <p:sldId id="531" r:id="rId18"/>
    <p:sldId id="350" r:id="rId19"/>
  </p:sldIdLst>
  <p:sldSz cx="9144000" cy="6858000" type="screen4x3"/>
  <p:notesSz cx="6858000" cy="9144000"/>
  <p:embeddedFontLst>
    <p:embeddedFont>
      <p:font typeface="Sassoon Infant Md" panose="02000603050000020003" charset="0"/>
      <p:regular r:id="rId22"/>
    </p:embeddedFont>
    <p:embeddedFont>
      <p:font typeface="BPreplay" panose="020005030000000200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assoon Infant Rg" panose="02000503030000020003" charset="0"/>
      <p:regular r:id="rId31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530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21">
          <p15:clr>
            <a:srgbClr val="A4A3A4"/>
          </p15:clr>
        </p15:guide>
        <p15:guide id="6" orient="horz" pos="1502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884">
          <p15:clr>
            <a:srgbClr val="A4A3A4"/>
          </p15:clr>
        </p15:guide>
        <p15:guide id="9" pos="5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50"/>
    <a:srgbClr val="F8A9A9"/>
    <a:srgbClr val="FC6F4E"/>
    <a:srgbClr val="FFA44B"/>
    <a:srgbClr val="8EE6D3"/>
    <a:srgbClr val="51D8BC"/>
    <a:srgbClr val="AE7ED0"/>
    <a:srgbClr val="629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86" y="67"/>
      </p:cViewPr>
      <p:guideLst>
        <p:guide orient="horz" pos="2183"/>
        <p:guide pos="2880"/>
        <p:guide pos="5307"/>
        <p:guide orient="horz" pos="3997"/>
        <p:guide pos="521"/>
        <p:guide orient="horz" pos="1502"/>
        <p:guide orient="horz" pos="459"/>
        <p:guide orient="horz" pos="3884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33C2CF-EB2C-4912-AB48-04DD99C53E23}" type="datetimeFigureOut">
              <a:rPr lang="en-GB"/>
              <a:pPr>
                <a:defRPr/>
              </a:pPr>
              <a:t>07/03/2021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205162-9F78-4175-A996-C0571113E5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53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868BB4-95E2-4F1D-945B-6C36E1418864}" type="datetimeFigureOut">
              <a:rPr lang="en-GB"/>
              <a:pPr>
                <a:defRPr/>
              </a:pPr>
              <a:t>07/03/2021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398BD7-56DE-4345-8169-E486240244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116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E2BACD-D835-4DBB-9346-A9BA5192613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75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FC38CB-8263-459C-8ECE-6E5CF967C299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3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75E851-A373-4B32-9B2B-FFB8677AAFD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2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3B9F2F-779E-4227-99FC-0359ECF77C04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11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A13273-0E14-4061-921A-6DD78D3BC2FA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8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E384A6-2B05-48CE-8950-CF8645B0047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8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E87D7-FE69-4861-BB4C-621310AB84F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1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CD9377-2924-4BD6-A870-759CCB76185E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3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92D3F6-0B2E-4AA6-B0B4-61F51AAE696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4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E2F7F7-CF76-41D2-BFCB-C22D89D22AB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4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08AC8B-E0A1-4937-A151-68A795195C2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3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35873A-A476-4E0F-B94B-F982855CBB80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3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067DB7-54B5-4C80-8EAE-DF50EF128FFC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5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6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9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5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58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62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10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1" r:id="rId4"/>
    <p:sldLayoutId id="2147483852" r:id="rId5"/>
    <p:sldLayoutId id="214748385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BPreplay" charset="0"/>
                <a:ea typeface="Sassoon Infant Rg" charset="0"/>
                <a:cs typeface="Sassoon Infant Rg" charset="0"/>
              </a:rPr>
              <a:t>Living Things and Their Habitats</a:t>
            </a:r>
          </a:p>
        </p:txBody>
      </p:sp>
      <p:sp>
        <p:nvSpPr>
          <p:cNvPr id="8199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BPreplay" charset="0"/>
              </a:rPr>
              <a:t>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01675" y="1711325"/>
            <a:ext cx="7708900" cy="4452938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34938" y="776288"/>
            <a:ext cx="8910637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u="sng" dirty="0" smtClean="0"/>
              <a:t>I can create and use a classification key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Classification Tables</a:t>
            </a:r>
            <a:endParaRPr lang="en-GB" altLang="en-US" dirty="0" smtClean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844550" y="2949575"/>
            <a:ext cx="24384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You have pictures of 8 living things.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Record which living thing has each characteristic by putting a tick or a cross in the table on your activity sheet.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2260600"/>
            <a:ext cx="4772025" cy="33734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93738" y="1568450"/>
            <a:ext cx="7705725" cy="9382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73977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Classification Keys</a:t>
            </a:r>
            <a:endParaRPr lang="en-GB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871538" y="1677988"/>
            <a:ext cx="7391400" cy="712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1400" dirty="0">
                <a:latin typeface="+mn-lt"/>
              </a:rPr>
              <a:t>You are going to create a classification key to sort your living things.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1400" dirty="0">
                <a:latin typeface="+mn-lt"/>
              </a:rPr>
              <a:t>Look carefully at these living things. What question could you ask to split them into two groups? </a:t>
            </a:r>
          </a:p>
        </p:txBody>
      </p:sp>
      <p:grpSp>
        <p:nvGrpSpPr>
          <p:cNvPr id="24581" name="Group 18"/>
          <p:cNvGrpSpPr>
            <a:grpSpLocks/>
          </p:cNvGrpSpPr>
          <p:nvPr/>
        </p:nvGrpSpPr>
        <p:grpSpPr bwMode="auto">
          <a:xfrm>
            <a:off x="4491038" y="4540250"/>
            <a:ext cx="2074862" cy="1624013"/>
            <a:chOff x="4491634" y="4539625"/>
            <a:chExt cx="2074634" cy="1624108"/>
          </a:xfrm>
        </p:grpSpPr>
        <p:sp>
          <p:nvSpPr>
            <p:cNvPr id="24" name="Rounded Rectangle 23"/>
            <p:cNvSpPr/>
            <p:nvPr/>
          </p:nvSpPr>
          <p:spPr>
            <a:xfrm>
              <a:off x="4632905" y="4539625"/>
              <a:ext cx="1796853" cy="1624108"/>
            </a:xfrm>
            <a:prstGeom prst="roundRect">
              <a:avLst>
                <a:gd name="adj" fmla="val 2464"/>
              </a:avLst>
            </a:prstGeom>
            <a:solidFill>
              <a:srgbClr val="FFD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604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634" y="5203603"/>
              <a:ext cx="2074634" cy="96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2" name="Group 17"/>
          <p:cNvGrpSpPr>
            <a:grpSpLocks/>
          </p:cNvGrpSpPr>
          <p:nvPr/>
        </p:nvGrpSpPr>
        <p:grpSpPr bwMode="auto">
          <a:xfrm>
            <a:off x="6537325" y="4540250"/>
            <a:ext cx="1862138" cy="1624013"/>
            <a:chOff x="6536617" y="4539627"/>
            <a:chExt cx="1862845" cy="1624106"/>
          </a:xfrm>
        </p:grpSpPr>
        <p:sp>
          <p:nvSpPr>
            <p:cNvPr id="27" name="Rounded Rectangle 26"/>
            <p:cNvSpPr/>
            <p:nvPr/>
          </p:nvSpPr>
          <p:spPr>
            <a:xfrm rot="10800000">
              <a:off x="6603317" y="4539627"/>
              <a:ext cx="1796145" cy="1624106"/>
            </a:xfrm>
            <a:prstGeom prst="roundRect">
              <a:avLst>
                <a:gd name="adj" fmla="val 2464"/>
              </a:avLst>
            </a:prstGeom>
            <a:solidFill>
              <a:srgbClr val="F8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60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617" y="4765643"/>
              <a:ext cx="1862666" cy="99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3" name="Group 3"/>
          <p:cNvGrpSpPr>
            <a:grpSpLocks/>
          </p:cNvGrpSpPr>
          <p:nvPr/>
        </p:nvGrpSpPr>
        <p:grpSpPr bwMode="auto">
          <a:xfrm>
            <a:off x="4618038" y="2655888"/>
            <a:ext cx="1898650" cy="1735137"/>
            <a:chOff x="4618730" y="2655310"/>
            <a:chExt cx="1897728" cy="1735667"/>
          </a:xfrm>
        </p:grpSpPr>
        <p:sp>
          <p:nvSpPr>
            <p:cNvPr id="17" name="Rounded Rectangle 16"/>
            <p:cNvSpPr/>
            <p:nvPr/>
          </p:nvSpPr>
          <p:spPr>
            <a:xfrm>
              <a:off x="4633010" y="2709301"/>
              <a:ext cx="1796177" cy="1624508"/>
            </a:xfrm>
            <a:prstGeom prst="roundRect">
              <a:avLst>
                <a:gd name="adj" fmla="val 2464"/>
              </a:avLst>
            </a:prstGeom>
            <a:solidFill>
              <a:srgbClr val="F8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600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730" y="2655310"/>
              <a:ext cx="1897728" cy="1735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4" name="Group 2"/>
          <p:cNvGrpSpPr>
            <a:grpSpLocks/>
          </p:cNvGrpSpPr>
          <p:nvPr/>
        </p:nvGrpSpPr>
        <p:grpSpPr bwMode="auto">
          <a:xfrm>
            <a:off x="2663825" y="2655888"/>
            <a:ext cx="1795463" cy="1677987"/>
            <a:chOff x="2663595" y="2655816"/>
            <a:chExt cx="1796151" cy="1678153"/>
          </a:xfrm>
        </p:grpSpPr>
        <p:sp>
          <p:nvSpPr>
            <p:cNvPr id="16" name="Rounded Rectangle 15"/>
            <p:cNvSpPr/>
            <p:nvPr/>
          </p:nvSpPr>
          <p:spPr>
            <a:xfrm>
              <a:off x="2663595" y="2709796"/>
              <a:ext cx="1796151" cy="1624173"/>
            </a:xfrm>
            <a:prstGeom prst="roundRect">
              <a:avLst>
                <a:gd name="adj" fmla="val 2464"/>
              </a:avLst>
            </a:prstGeom>
            <a:solidFill>
              <a:srgbClr val="FFD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59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99"/>
            <a:stretch>
              <a:fillRect/>
            </a:stretch>
          </p:blipFill>
          <p:spPr bwMode="auto">
            <a:xfrm>
              <a:off x="2907945" y="2655816"/>
              <a:ext cx="1307452" cy="167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2663825" y="4540250"/>
            <a:ext cx="1827213" cy="1624013"/>
            <a:chOff x="2663595" y="4539625"/>
            <a:chExt cx="1827860" cy="1624108"/>
          </a:xfrm>
        </p:grpSpPr>
        <p:sp>
          <p:nvSpPr>
            <p:cNvPr id="23" name="Rounded Rectangle 22"/>
            <p:cNvSpPr/>
            <p:nvPr/>
          </p:nvSpPr>
          <p:spPr>
            <a:xfrm>
              <a:off x="2663595" y="4539625"/>
              <a:ext cx="1796099" cy="1624108"/>
            </a:xfrm>
            <a:prstGeom prst="roundRect">
              <a:avLst>
                <a:gd name="adj" fmla="val 2464"/>
              </a:avLst>
            </a:prstGeom>
            <a:solidFill>
              <a:srgbClr val="F8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596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616" y="4643680"/>
              <a:ext cx="1697839" cy="1415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6" name="Group 5"/>
          <p:cNvGrpSpPr>
            <a:grpSpLocks/>
          </p:cNvGrpSpPr>
          <p:nvPr/>
        </p:nvGrpSpPr>
        <p:grpSpPr bwMode="auto">
          <a:xfrm>
            <a:off x="6500813" y="2709863"/>
            <a:ext cx="1933575" cy="1624012"/>
            <a:chOff x="6500863" y="2709863"/>
            <a:chExt cx="1934174" cy="1624108"/>
          </a:xfrm>
        </p:grpSpPr>
        <p:sp>
          <p:nvSpPr>
            <p:cNvPr id="28" name="Rounded Rectangle 27"/>
            <p:cNvSpPr/>
            <p:nvPr/>
          </p:nvSpPr>
          <p:spPr>
            <a:xfrm rot="10800000">
              <a:off x="6604082" y="2709863"/>
              <a:ext cx="1796019" cy="1624108"/>
            </a:xfrm>
            <a:prstGeom prst="roundRect">
              <a:avLst>
                <a:gd name="adj" fmla="val 2464"/>
              </a:avLst>
            </a:prstGeom>
            <a:solidFill>
              <a:srgbClr val="FFD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594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63" y="2811034"/>
              <a:ext cx="1934174" cy="14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7" name="Group 20"/>
          <p:cNvGrpSpPr>
            <a:grpSpLocks/>
          </p:cNvGrpSpPr>
          <p:nvPr/>
        </p:nvGrpSpPr>
        <p:grpSpPr bwMode="auto">
          <a:xfrm>
            <a:off x="649288" y="4540250"/>
            <a:ext cx="1927225" cy="1624013"/>
            <a:chOff x="649844" y="4539625"/>
            <a:chExt cx="1926898" cy="1624108"/>
          </a:xfrm>
        </p:grpSpPr>
        <p:sp>
          <p:nvSpPr>
            <p:cNvPr id="22" name="Rounded Rectangle 21"/>
            <p:cNvSpPr/>
            <p:nvPr/>
          </p:nvSpPr>
          <p:spPr>
            <a:xfrm>
              <a:off x="694286" y="4539625"/>
              <a:ext cx="1795157" cy="1624108"/>
            </a:xfrm>
            <a:prstGeom prst="roundRect">
              <a:avLst>
                <a:gd name="adj" fmla="val 2464"/>
              </a:avLst>
            </a:prstGeom>
            <a:solidFill>
              <a:srgbClr val="FFD5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592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44" y="4765643"/>
              <a:ext cx="1926898" cy="115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8" name="Group 1"/>
          <p:cNvGrpSpPr>
            <a:grpSpLocks/>
          </p:cNvGrpSpPr>
          <p:nvPr/>
        </p:nvGrpSpPr>
        <p:grpSpPr bwMode="auto">
          <a:xfrm>
            <a:off x="579438" y="2709863"/>
            <a:ext cx="2090737" cy="1633537"/>
            <a:chOff x="579607" y="2709863"/>
            <a:chExt cx="2090344" cy="1633536"/>
          </a:xfrm>
        </p:grpSpPr>
        <p:sp>
          <p:nvSpPr>
            <p:cNvPr id="15" name="Rounded Rectangle 14"/>
            <p:cNvSpPr/>
            <p:nvPr/>
          </p:nvSpPr>
          <p:spPr>
            <a:xfrm>
              <a:off x="693886" y="2709863"/>
              <a:ext cx="1796712" cy="1624011"/>
            </a:xfrm>
            <a:prstGeom prst="roundRect">
              <a:avLst>
                <a:gd name="adj" fmla="val 2464"/>
              </a:avLst>
            </a:prstGeom>
            <a:solidFill>
              <a:srgbClr val="F8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590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07" y="2742195"/>
              <a:ext cx="2090344" cy="160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693738" y="4657725"/>
            <a:ext cx="7705725" cy="1519238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7561263" y="3635375"/>
            <a:ext cx="841375" cy="7604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 rot="10800000">
            <a:off x="6662738" y="3635375"/>
            <a:ext cx="839787" cy="760413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864100" y="3635375"/>
            <a:ext cx="841375" cy="760413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 rot="10800000">
            <a:off x="5764213" y="3635375"/>
            <a:ext cx="839787" cy="7604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3398838" y="3635375"/>
            <a:ext cx="841375" cy="7604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 rot="10800000">
            <a:off x="2500313" y="3635375"/>
            <a:ext cx="839787" cy="760413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701675" y="3635375"/>
            <a:ext cx="841375" cy="760413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 rot="10800000">
            <a:off x="1601788" y="3635375"/>
            <a:ext cx="839787" cy="7604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73977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Classification Keys</a:t>
            </a:r>
            <a:endParaRPr lang="en-GB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04875" y="1641475"/>
            <a:ext cx="7391400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Is it a vertebrate?</a:t>
            </a:r>
          </a:p>
        </p:txBody>
      </p:sp>
      <p:pic>
        <p:nvPicPr>
          <p:cNvPr id="2663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3946525"/>
            <a:ext cx="9715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770313"/>
            <a:ext cx="8715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611563"/>
            <a:ext cx="889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99"/>
          <a:stretch>
            <a:fillRect/>
          </a:stretch>
        </p:blipFill>
        <p:spPr bwMode="auto">
          <a:xfrm>
            <a:off x="5878513" y="3611563"/>
            <a:ext cx="6111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3684588"/>
            <a:ext cx="79533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662363"/>
            <a:ext cx="9048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603625"/>
            <a:ext cx="9017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648075"/>
            <a:ext cx="979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122488" y="2541588"/>
            <a:ext cx="18208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yes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54600" y="2511425"/>
            <a:ext cx="1820863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no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84788" y="2243138"/>
            <a:ext cx="479425" cy="415925"/>
          </a:xfrm>
          <a:prstGeom prst="line">
            <a:avLst/>
          </a:prstGeom>
          <a:ln w="38100">
            <a:solidFill>
              <a:srgbClr val="FC6F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183313" y="3014663"/>
            <a:ext cx="479425" cy="465137"/>
          </a:xfrm>
          <a:prstGeom prst="straightConnector1">
            <a:avLst/>
          </a:prstGeom>
          <a:ln w="38100">
            <a:solidFill>
              <a:srgbClr val="FC6F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49" name="Group 37"/>
          <p:cNvGrpSpPr>
            <a:grpSpLocks/>
          </p:cNvGrpSpPr>
          <p:nvPr/>
        </p:nvGrpSpPr>
        <p:grpSpPr bwMode="auto">
          <a:xfrm flipH="1">
            <a:off x="2343150" y="2243138"/>
            <a:ext cx="1377950" cy="1236662"/>
            <a:chOff x="2715626" y="2243667"/>
            <a:chExt cx="1377828" cy="123613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715626" y="2243667"/>
              <a:ext cx="479383" cy="414160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614071" y="3014862"/>
              <a:ext cx="479383" cy="464938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04875" y="4967288"/>
            <a:ext cx="7391400" cy="887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n-lt"/>
              </a:rPr>
              <a:t>Choose one set of living things.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n-lt"/>
              </a:rPr>
              <a:t>What question could you ask to split these living things into two groups?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693738" y="5391150"/>
            <a:ext cx="7705725" cy="7858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2852738" y="2535238"/>
            <a:ext cx="841375" cy="760412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 rot="10800000">
            <a:off x="6859588" y="2505075"/>
            <a:ext cx="839787" cy="760413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1946275" y="2535238"/>
            <a:ext cx="839788" cy="760412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 rot="10800000">
            <a:off x="5940425" y="2505075"/>
            <a:ext cx="839788" cy="7604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73977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Classification Keys</a:t>
            </a:r>
            <a:endParaRPr lang="en-GB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04875" y="1317625"/>
            <a:ext cx="73914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Does it have feathers?</a:t>
            </a:r>
          </a:p>
        </p:txBody>
      </p:sp>
      <p:pic>
        <p:nvPicPr>
          <p:cNvPr id="2868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554288"/>
            <a:ext cx="7937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562225"/>
            <a:ext cx="9048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2473325"/>
            <a:ext cx="9017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549525"/>
            <a:ext cx="977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122488" y="1795463"/>
            <a:ext cx="18208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yes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59350" y="1812925"/>
            <a:ext cx="1820863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no</a:t>
            </a:r>
          </a:p>
        </p:txBody>
      </p:sp>
      <p:grpSp>
        <p:nvGrpSpPr>
          <p:cNvPr id="28687" name="Group 10"/>
          <p:cNvGrpSpPr>
            <a:grpSpLocks/>
          </p:cNvGrpSpPr>
          <p:nvPr/>
        </p:nvGrpSpPr>
        <p:grpSpPr bwMode="auto">
          <a:xfrm>
            <a:off x="5487988" y="1806575"/>
            <a:ext cx="727075" cy="633413"/>
            <a:chOff x="5284810" y="2777067"/>
            <a:chExt cx="1377828" cy="123613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284810" y="2777067"/>
              <a:ext cx="478328" cy="415142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184308" y="3548489"/>
              <a:ext cx="478330" cy="464711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88" name="Group 37"/>
          <p:cNvGrpSpPr>
            <a:grpSpLocks/>
          </p:cNvGrpSpPr>
          <p:nvPr/>
        </p:nvGrpSpPr>
        <p:grpSpPr bwMode="auto">
          <a:xfrm flipH="1">
            <a:off x="2786063" y="1806575"/>
            <a:ext cx="731837" cy="633413"/>
            <a:chOff x="2715626" y="2243667"/>
            <a:chExt cx="1377828" cy="123613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715626" y="2243667"/>
              <a:ext cx="478205" cy="415142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615249" y="3015089"/>
              <a:ext cx="478205" cy="464711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1225" y="5487988"/>
            <a:ext cx="73914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+mn-lt"/>
              </a:rPr>
              <a:t>When you reach the end of the key, move on to the next group of living things. Choose a question that lets you sort them into two sets as before.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01738" y="3241675"/>
            <a:ext cx="31670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Does it have webbed feet?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81088" y="3786188"/>
            <a:ext cx="18208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yes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547938" y="3803650"/>
            <a:ext cx="1820862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no</a:t>
            </a:r>
          </a:p>
        </p:txBody>
      </p:sp>
      <p:grpSp>
        <p:nvGrpSpPr>
          <p:cNvPr id="28693" name="Group 57"/>
          <p:cNvGrpSpPr>
            <a:grpSpLocks/>
          </p:cNvGrpSpPr>
          <p:nvPr/>
        </p:nvGrpSpPr>
        <p:grpSpPr bwMode="auto">
          <a:xfrm>
            <a:off x="3076575" y="3797300"/>
            <a:ext cx="727075" cy="633413"/>
            <a:chOff x="5284810" y="2777067"/>
            <a:chExt cx="1377828" cy="123613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5284810" y="2777067"/>
              <a:ext cx="478330" cy="415142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184310" y="3548489"/>
              <a:ext cx="478328" cy="464711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94" name="Group 60"/>
          <p:cNvGrpSpPr>
            <a:grpSpLocks/>
          </p:cNvGrpSpPr>
          <p:nvPr/>
        </p:nvGrpSpPr>
        <p:grpSpPr bwMode="auto">
          <a:xfrm flipH="1">
            <a:off x="1744663" y="3797300"/>
            <a:ext cx="733425" cy="633413"/>
            <a:chOff x="2715626" y="2243667"/>
            <a:chExt cx="1377828" cy="1236133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715626" y="2243667"/>
              <a:ext cx="480153" cy="415142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3613303" y="3015089"/>
              <a:ext cx="480151" cy="464711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ounded Rectangle 63"/>
          <p:cNvSpPr/>
          <p:nvPr/>
        </p:nvSpPr>
        <p:spPr>
          <a:xfrm>
            <a:off x="3592513" y="4511675"/>
            <a:ext cx="841375" cy="760413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8696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4525963"/>
            <a:ext cx="9794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1119188" y="4522788"/>
            <a:ext cx="839787" cy="760412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8698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549775"/>
            <a:ext cx="9064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852738" y="2882900"/>
            <a:ext cx="841375" cy="7588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 rot="10800000">
            <a:off x="6554788" y="2852738"/>
            <a:ext cx="839787" cy="760412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1946275" y="2882900"/>
            <a:ext cx="839788" cy="758825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 rot="10800000">
            <a:off x="5635625" y="2852738"/>
            <a:ext cx="839788" cy="760412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73977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Classification Keys</a:t>
            </a:r>
            <a:endParaRPr lang="en-GB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04875" y="1665288"/>
            <a:ext cx="73914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Does it have feathers?</a:t>
            </a:r>
          </a:p>
        </p:txBody>
      </p:sp>
      <p:pic>
        <p:nvPicPr>
          <p:cNvPr id="3072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901950"/>
            <a:ext cx="793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908300"/>
            <a:ext cx="904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2955925"/>
            <a:ext cx="9017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895600"/>
            <a:ext cx="977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122488" y="2143125"/>
            <a:ext cx="18208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yes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59350" y="2160588"/>
            <a:ext cx="1820863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no</a:t>
            </a:r>
          </a:p>
        </p:txBody>
      </p:sp>
      <p:grpSp>
        <p:nvGrpSpPr>
          <p:cNvPr id="30734" name="Group 10"/>
          <p:cNvGrpSpPr>
            <a:grpSpLocks/>
          </p:cNvGrpSpPr>
          <p:nvPr/>
        </p:nvGrpSpPr>
        <p:grpSpPr bwMode="auto">
          <a:xfrm>
            <a:off x="5487988" y="2154238"/>
            <a:ext cx="727075" cy="633412"/>
            <a:chOff x="5284810" y="2777067"/>
            <a:chExt cx="1377828" cy="123613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284810" y="2777067"/>
              <a:ext cx="478328" cy="415143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184308" y="3548488"/>
              <a:ext cx="478330" cy="464712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35" name="Group 37"/>
          <p:cNvGrpSpPr>
            <a:grpSpLocks/>
          </p:cNvGrpSpPr>
          <p:nvPr/>
        </p:nvGrpSpPr>
        <p:grpSpPr bwMode="auto">
          <a:xfrm flipH="1">
            <a:off x="2786063" y="2154238"/>
            <a:ext cx="731837" cy="633412"/>
            <a:chOff x="2715626" y="2243667"/>
            <a:chExt cx="1377828" cy="123613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715626" y="2243667"/>
              <a:ext cx="478205" cy="415143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615249" y="3015088"/>
              <a:ext cx="478205" cy="464712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1201738" y="3589338"/>
            <a:ext cx="31670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Does it have webbed feet?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81088" y="4133850"/>
            <a:ext cx="18208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yes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547938" y="4151313"/>
            <a:ext cx="1820862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no</a:t>
            </a:r>
          </a:p>
        </p:txBody>
      </p:sp>
      <p:grpSp>
        <p:nvGrpSpPr>
          <p:cNvPr id="30739" name="Group 57"/>
          <p:cNvGrpSpPr>
            <a:grpSpLocks/>
          </p:cNvGrpSpPr>
          <p:nvPr/>
        </p:nvGrpSpPr>
        <p:grpSpPr bwMode="auto">
          <a:xfrm>
            <a:off x="3076575" y="4144963"/>
            <a:ext cx="727075" cy="631825"/>
            <a:chOff x="5284810" y="2777067"/>
            <a:chExt cx="1377828" cy="123613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5284810" y="2777067"/>
              <a:ext cx="478330" cy="416185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184310" y="3547321"/>
              <a:ext cx="478328" cy="465879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40" name="Group 60"/>
          <p:cNvGrpSpPr>
            <a:grpSpLocks/>
          </p:cNvGrpSpPr>
          <p:nvPr/>
        </p:nvGrpSpPr>
        <p:grpSpPr bwMode="auto">
          <a:xfrm flipH="1">
            <a:off x="1744663" y="4144963"/>
            <a:ext cx="733425" cy="631825"/>
            <a:chOff x="2715626" y="2243667"/>
            <a:chExt cx="1377828" cy="1236133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715626" y="2243667"/>
              <a:ext cx="480153" cy="416185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3613303" y="3013921"/>
              <a:ext cx="480151" cy="465879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ounded Rectangle 63"/>
          <p:cNvSpPr/>
          <p:nvPr/>
        </p:nvSpPr>
        <p:spPr>
          <a:xfrm>
            <a:off x="3592513" y="4859338"/>
            <a:ext cx="841375" cy="760412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42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4873625"/>
            <a:ext cx="9794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1119188" y="4870450"/>
            <a:ext cx="839787" cy="7588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44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895850"/>
            <a:ext cx="9064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4892675" y="3589338"/>
            <a:ext cx="3167063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Does it lay eggs?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772025" y="4133850"/>
            <a:ext cx="1820863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yes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38875" y="4151313"/>
            <a:ext cx="1820863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j-lt"/>
              </a:rPr>
              <a:t>no</a:t>
            </a:r>
          </a:p>
        </p:txBody>
      </p:sp>
      <p:grpSp>
        <p:nvGrpSpPr>
          <p:cNvPr id="30748" name="Group 44"/>
          <p:cNvGrpSpPr>
            <a:grpSpLocks/>
          </p:cNvGrpSpPr>
          <p:nvPr/>
        </p:nvGrpSpPr>
        <p:grpSpPr bwMode="auto">
          <a:xfrm>
            <a:off x="6765925" y="4144963"/>
            <a:ext cx="727075" cy="631825"/>
            <a:chOff x="5284810" y="2777067"/>
            <a:chExt cx="1377828" cy="123613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5284810" y="2777067"/>
              <a:ext cx="478330" cy="416185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184310" y="3547321"/>
              <a:ext cx="478328" cy="465879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49" name="Group 47"/>
          <p:cNvGrpSpPr>
            <a:grpSpLocks/>
          </p:cNvGrpSpPr>
          <p:nvPr/>
        </p:nvGrpSpPr>
        <p:grpSpPr bwMode="auto">
          <a:xfrm flipH="1">
            <a:off x="5435600" y="4144963"/>
            <a:ext cx="733425" cy="631825"/>
            <a:chOff x="2715626" y="2243667"/>
            <a:chExt cx="1377828" cy="1236133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715626" y="2243667"/>
              <a:ext cx="480151" cy="416185"/>
            </a:xfrm>
            <a:prstGeom prst="line">
              <a:avLst/>
            </a:prstGeom>
            <a:ln w="38100">
              <a:solidFill>
                <a:srgbClr val="FC6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3613301" y="3013921"/>
              <a:ext cx="480153" cy="465879"/>
            </a:xfrm>
            <a:prstGeom prst="straightConnector1">
              <a:avLst/>
            </a:prstGeom>
            <a:ln w="38100">
              <a:solidFill>
                <a:srgbClr val="FC6F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ounded Rectangle 67"/>
          <p:cNvSpPr/>
          <p:nvPr/>
        </p:nvSpPr>
        <p:spPr>
          <a:xfrm rot="10800000">
            <a:off x="4937125" y="4859338"/>
            <a:ext cx="839788" cy="758825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51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4906963"/>
            <a:ext cx="7953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ounded Rectangle 69"/>
          <p:cNvSpPr/>
          <p:nvPr/>
        </p:nvSpPr>
        <p:spPr>
          <a:xfrm>
            <a:off x="7178675" y="4870450"/>
            <a:ext cx="841375" cy="7588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53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4968875"/>
            <a:ext cx="901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93738" y="1679575"/>
            <a:ext cx="7731125" cy="4484688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Classification Keys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95350" y="2600325"/>
            <a:ext cx="3663950" cy="26431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Have a go at arranging your living things into classification keys by choosing questions that let you split each group into two.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Write your questions on sticky notes and draw arrows to show how you move down the key.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Use the questions on your classification tables as a starting point if you need to.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Be sure to test your key at the end to make sure that the path works correctly for each living thing. 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6"/>
          <a:stretch>
            <a:fillRect/>
          </a:stretch>
        </p:blipFill>
        <p:spPr bwMode="auto">
          <a:xfrm>
            <a:off x="4394200" y="3305175"/>
            <a:ext cx="244633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3675063"/>
            <a:ext cx="21240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655888"/>
            <a:ext cx="220821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365">
            <a:off x="4699000" y="1398588"/>
            <a:ext cx="20335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4858"/>
          <a:stretch>
            <a:fillRect/>
          </a:stretch>
        </p:blipFill>
        <p:spPr bwMode="auto">
          <a:xfrm>
            <a:off x="6872288" y="5153025"/>
            <a:ext cx="128587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679575"/>
            <a:ext cx="16891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Group Work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93738" y="1679575"/>
            <a:ext cx="7731125" cy="4484688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1390650" y="731838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Testing and Evaluating </a:t>
            </a:r>
            <a:endParaRPr lang="en-GB" altLang="en-US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1006475" y="2600325"/>
            <a:ext cx="3494088" cy="26431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Follow the path that leads to each living thing.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Does each path work correctly?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Do the questions used in the key describe the characteristics of the living things?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could make this key better?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has been done well? </a:t>
            </a:r>
            <a:endParaRPr lang="en-GB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Take a photo of your finished key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6"/>
          <a:stretch>
            <a:fillRect/>
          </a:stretch>
        </p:blipFill>
        <p:spPr bwMode="auto">
          <a:xfrm>
            <a:off x="4394200" y="3305175"/>
            <a:ext cx="244633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3675063"/>
            <a:ext cx="21240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655888"/>
            <a:ext cx="220821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365">
            <a:off x="4699000" y="1398588"/>
            <a:ext cx="20335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4858"/>
          <a:stretch>
            <a:fillRect/>
          </a:stretch>
        </p:blipFill>
        <p:spPr bwMode="auto">
          <a:xfrm>
            <a:off x="6872288" y="5153025"/>
            <a:ext cx="128587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679575"/>
            <a:ext cx="16891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Group Work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27350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6868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charset="0"/>
              </a:rPr>
              <a:t>Success Criteria</a:t>
            </a:r>
          </a:p>
        </p:txBody>
      </p:sp>
      <p:sp>
        <p:nvSpPr>
          <p:cNvPr id="36869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charset="0"/>
              </a:rPr>
              <a:t>Aim</a:t>
            </a:r>
          </a:p>
        </p:txBody>
      </p:sp>
      <p:sp>
        <p:nvSpPr>
          <p:cNvPr id="36870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Rg" charset="0"/>
                <a:ea typeface="Sassoon Infant Rg" charset="0"/>
                <a:cs typeface="Sassoon Infant Rg" charset="0"/>
              </a:rPr>
              <a:t>I can create a classification key. </a:t>
            </a:r>
          </a:p>
          <a:p>
            <a:pPr eaLnBrk="1" hangingPunct="1"/>
            <a:r>
              <a:rPr lang="en-GB" altLang="en-US" smtClean="0">
                <a:latin typeface="Sassoon Infant Rg" charset="0"/>
                <a:ea typeface="Sassoon Infant Rg" charset="0"/>
                <a:cs typeface="Sassoon Infant Rg" charset="0"/>
              </a:rPr>
              <a:t>I can show the characteristics of living things in a table and a key. </a:t>
            </a:r>
          </a:p>
        </p:txBody>
      </p:sp>
      <p:sp>
        <p:nvSpPr>
          <p:cNvPr id="36871" name="Content Placeholder 15"/>
          <p:cNvSpPr txBox="1">
            <a:spLocks/>
          </p:cNvSpPr>
          <p:nvPr/>
        </p:nvSpPr>
        <p:spPr bwMode="auto">
          <a:xfrm>
            <a:off x="628650" y="3614738"/>
            <a:ext cx="78867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altLang="en-US"/>
              <a:t>I can identify the characteristics of living things. </a:t>
            </a:r>
          </a:p>
          <a:p>
            <a:r>
              <a:rPr lang="en-GB" altLang="en-US"/>
              <a:t>I can use the characteristics of living things to sort them using a classification key. </a:t>
            </a:r>
          </a:p>
          <a:p>
            <a:r>
              <a:rPr lang="en-GB" altLang="en-US"/>
              <a:t>I can show the characteristics of living things in a table.</a:t>
            </a:r>
          </a:p>
          <a:p>
            <a:r>
              <a:rPr lang="en-GB" altLang="en-US"/>
              <a:t>I can create a classification key. </a:t>
            </a:r>
          </a:p>
        </p:txBody>
      </p:sp>
      <p:pic>
        <p:nvPicPr>
          <p:cNvPr id="368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27350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Sassoon Infant Rg" charset="0"/>
                <a:ea typeface="Sassoon Infant Rg" charset="0"/>
                <a:cs typeface="Sassoon Infant Rg" charset="0"/>
              </a:rPr>
              <a:t>I can create a classification key. </a:t>
            </a:r>
          </a:p>
          <a:p>
            <a:pPr eaLnBrk="1" hangingPunct="1"/>
            <a:r>
              <a:rPr lang="en-GB" altLang="en-US" smtClean="0">
                <a:latin typeface="Sassoon Infant Rg" charset="0"/>
                <a:ea typeface="Sassoon Infant Rg" charset="0"/>
                <a:cs typeface="Sassoon Infant Rg" charset="0"/>
              </a:rPr>
              <a:t>I can show the characteristics of living things in a table and a key. 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614738"/>
            <a:ext cx="78867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altLang="en-US"/>
              <a:t>I can identify the characteristics of living things. </a:t>
            </a:r>
          </a:p>
          <a:p>
            <a:r>
              <a:rPr lang="en-GB" altLang="en-US"/>
              <a:t>I can use the characteristics of living things to sort them using a classification key. </a:t>
            </a:r>
          </a:p>
          <a:p>
            <a:r>
              <a:rPr lang="en-GB" altLang="en-US"/>
              <a:t>I can show the characteristics of living things in a table.</a:t>
            </a:r>
          </a:p>
          <a:p>
            <a:r>
              <a:rPr lang="en-GB" altLang="en-US"/>
              <a:t>I can create a classification key.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93738" y="1498600"/>
            <a:ext cx="7731125" cy="466566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Characteristics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82663" y="2509838"/>
            <a:ext cx="3724275" cy="2643187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Today we are going to create our own branching keys to identify living things by looking at their characteristics.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characteristics of a living thing are what make it similar or different to other living things.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All species of living thing have a unique set of characteristics.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Species with similar characteristics are put into groups. This is how we classify living things. </a:t>
            </a: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6"/>
          <a:stretch>
            <a:fillRect/>
          </a:stretch>
        </p:blipFill>
        <p:spPr bwMode="auto">
          <a:xfrm>
            <a:off x="4394200" y="3305175"/>
            <a:ext cx="244633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3675063"/>
            <a:ext cx="21240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655888"/>
            <a:ext cx="220821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365">
            <a:off x="4632325" y="1435100"/>
            <a:ext cx="2033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4858"/>
          <a:stretch>
            <a:fillRect/>
          </a:stretch>
        </p:blipFill>
        <p:spPr bwMode="auto">
          <a:xfrm>
            <a:off x="6872288" y="5153025"/>
            <a:ext cx="128587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679575"/>
            <a:ext cx="16891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4076700" y="1608138"/>
            <a:ext cx="4343400" cy="45561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2291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93738" y="1608138"/>
            <a:ext cx="3209925" cy="4556125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Characteristics</a:t>
            </a:r>
          </a:p>
        </p:txBody>
      </p:sp>
      <p:pic>
        <p:nvPicPr>
          <p:cNvPr id="1229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38500"/>
            <a:ext cx="341153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5461000" y="4603750"/>
            <a:ext cx="1062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Is a baby</a:t>
            </a: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6664325" y="2730500"/>
            <a:ext cx="1435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Has four legs </a:t>
            </a:r>
          </a:p>
        </p:txBody>
      </p:sp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6623050" y="2036763"/>
            <a:ext cx="1433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Has fur </a:t>
            </a:r>
          </a:p>
        </p:txBody>
      </p:sp>
      <p:sp>
        <p:nvSpPr>
          <p:cNvPr id="12298" name="TextBox 15"/>
          <p:cNvSpPr txBox="1">
            <a:spLocks noChangeArrowheads="1"/>
          </p:cNvSpPr>
          <p:nvPr/>
        </p:nvSpPr>
        <p:spPr bwMode="auto">
          <a:xfrm>
            <a:off x="4438650" y="300513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Is cute </a:t>
            </a: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4506913" y="3924300"/>
            <a:ext cx="1433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Has whiskers </a:t>
            </a:r>
          </a:p>
        </p:txBody>
      </p:sp>
      <p:sp>
        <p:nvSpPr>
          <p:cNvPr id="12300" name="TextBox 17"/>
          <p:cNvSpPr txBox="1">
            <a:spLocks noChangeArrowheads="1"/>
          </p:cNvSpPr>
          <p:nvPr/>
        </p:nvSpPr>
        <p:spPr bwMode="auto">
          <a:xfrm>
            <a:off x="6311900" y="5445125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Plays with string </a:t>
            </a:r>
          </a:p>
        </p:txBody>
      </p:sp>
      <p:sp>
        <p:nvSpPr>
          <p:cNvPr id="12301" name="TextBox 18"/>
          <p:cNvSpPr txBox="1">
            <a:spLocks noChangeArrowheads="1"/>
          </p:cNvSpPr>
          <p:nvPr/>
        </p:nvSpPr>
        <p:spPr bwMode="auto">
          <a:xfrm>
            <a:off x="4652963" y="2070100"/>
            <a:ext cx="1433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Is awake </a:t>
            </a:r>
          </a:p>
        </p:txBody>
      </p:sp>
      <p:sp>
        <p:nvSpPr>
          <p:cNvPr id="12302" name="TextBox 19"/>
          <p:cNvSpPr txBox="1">
            <a:spLocks noChangeArrowheads="1"/>
          </p:cNvSpPr>
          <p:nvPr/>
        </p:nvSpPr>
        <p:spPr bwMode="auto">
          <a:xfrm>
            <a:off x="6831013" y="4114800"/>
            <a:ext cx="1433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Is a carnivore </a:t>
            </a:r>
          </a:p>
        </p:txBody>
      </p:sp>
      <p:sp>
        <p:nvSpPr>
          <p:cNvPr id="12303" name="TextBox 20"/>
          <p:cNvSpPr txBox="1">
            <a:spLocks noChangeArrowheads="1"/>
          </p:cNvSpPr>
          <p:nvPr/>
        </p:nvSpPr>
        <p:spPr bwMode="auto">
          <a:xfrm>
            <a:off x="5940425" y="3328988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Has a tail </a:t>
            </a:r>
          </a:p>
        </p:txBody>
      </p:sp>
      <p:sp>
        <p:nvSpPr>
          <p:cNvPr id="12304" name="TextBox 21"/>
          <p:cNvSpPr txBox="1">
            <a:spLocks noChangeArrowheads="1"/>
          </p:cNvSpPr>
          <p:nvPr/>
        </p:nvSpPr>
        <p:spPr bwMode="auto">
          <a:xfrm>
            <a:off x="4557713" y="5299075"/>
            <a:ext cx="1433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Likes milk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5130800" y="1608138"/>
            <a:ext cx="3289300" cy="45561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339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93738" y="1608138"/>
            <a:ext cx="4241800" cy="4556125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Characteristics</a:t>
            </a:r>
          </a:p>
        </p:txBody>
      </p:sp>
      <p:pic>
        <p:nvPicPr>
          <p:cNvPr id="1434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963863"/>
            <a:ext cx="46291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14"/>
          <p:cNvSpPr txBox="1">
            <a:spLocks noChangeArrowheads="1"/>
          </p:cNvSpPr>
          <p:nvPr/>
        </p:nvSpPr>
        <p:spPr bwMode="auto">
          <a:xfrm>
            <a:off x="5275263" y="1820863"/>
            <a:ext cx="30384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are</a:t>
            </a:r>
            <a:r>
              <a:rPr lang="en-GB" altLang="en-US" b="1">
                <a:solidFill>
                  <a:schemeClr val="tx1"/>
                </a:solidFill>
              </a:rPr>
              <a:t> not </a:t>
            </a:r>
            <a:r>
              <a:rPr lang="en-GB" altLang="en-US">
                <a:solidFill>
                  <a:schemeClr val="tx1"/>
                </a:solidFill>
              </a:rPr>
              <a:t>characteristics of the species: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charset="0"/>
              </a:rPr>
              <a:t>Is awake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charset="0"/>
              </a:rPr>
              <a:t>Is cute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charset="0"/>
              </a:rPr>
              <a:t>Likes milk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charset="0"/>
              </a:rPr>
              <a:t>Is a baby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charset="0"/>
              </a:rPr>
              <a:t>Plays with string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Why not?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344" name="TextBox 23"/>
          <p:cNvSpPr txBox="1">
            <a:spLocks noChangeArrowheads="1"/>
          </p:cNvSpPr>
          <p:nvPr/>
        </p:nvSpPr>
        <p:spPr bwMode="auto">
          <a:xfrm>
            <a:off x="830263" y="1820863"/>
            <a:ext cx="39624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are some of the characteristics of the domestic cat: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charset="0"/>
              </a:rPr>
              <a:t>Has whiskers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charset="0"/>
              </a:rPr>
              <a:t>Has four legs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charset="0"/>
              </a:rPr>
              <a:t>Has fur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charset="0"/>
              </a:rPr>
              <a:t>Is a carnivore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charset="0"/>
              </a:rPr>
              <a:t>Has a tail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93738" y="1608138"/>
            <a:ext cx="7731125" cy="4556125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Characteristics</a:t>
            </a: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838200" y="1778000"/>
            <a:ext cx="736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are the characteristics of this living thing? </a:t>
            </a:r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216150"/>
            <a:ext cx="505777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3"/>
          <p:cNvSpPr>
            <a:spLocks noChangeArrowheads="1"/>
          </p:cNvSpPr>
          <p:nvPr/>
        </p:nvSpPr>
        <p:spPr bwMode="auto">
          <a:xfrm>
            <a:off x="1804988" y="6545263"/>
            <a:ext cx="55784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00">
                <a:solidFill>
                  <a:srgbClr val="000000"/>
                </a:solidFill>
                <a:latin typeface="BPreplay" charset="0"/>
              </a:rPr>
              <a:t>Photo courtesy of berniedup (@flickr.com) - granted under creative commons licence - attribution</a:t>
            </a:r>
            <a:endParaRPr lang="en-GB" altLang="en-US" sz="700">
              <a:solidFill>
                <a:schemeClr val="tx1"/>
              </a:solidFill>
              <a:latin typeface="BPreplay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93738" y="1608138"/>
            <a:ext cx="7731125" cy="4556125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Characteristics</a:t>
            </a:r>
          </a:p>
        </p:txBody>
      </p:sp>
      <p:sp>
        <p:nvSpPr>
          <p:cNvPr id="18437" name="TextBox 14"/>
          <p:cNvSpPr txBox="1">
            <a:spLocks noChangeArrowheads="1"/>
          </p:cNvSpPr>
          <p:nvPr/>
        </p:nvSpPr>
        <p:spPr bwMode="auto">
          <a:xfrm>
            <a:off x="838200" y="1778000"/>
            <a:ext cx="736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are the characteristics of this living thing? 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1804988" y="6545263"/>
            <a:ext cx="55784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00">
                <a:solidFill>
                  <a:srgbClr val="000000"/>
                </a:solidFill>
                <a:latin typeface="BPreplay" charset="0"/>
              </a:rPr>
              <a:t>Photo courtesy of kars4kids (@flickr.com) - granted under creative commons licence - attribution</a:t>
            </a:r>
            <a:endParaRPr lang="en-GB" altLang="en-US" sz="700">
              <a:solidFill>
                <a:schemeClr val="tx1"/>
              </a:solidFill>
              <a:latin typeface="BPreplay" charset="0"/>
            </a:endParaRPr>
          </a:p>
        </p:txBody>
      </p:sp>
      <p:pic>
        <p:nvPicPr>
          <p:cNvPr id="1843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220913"/>
            <a:ext cx="50450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93738" y="1608138"/>
            <a:ext cx="7731125" cy="4556125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Characteristics</a:t>
            </a: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838200" y="1778000"/>
            <a:ext cx="736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are the characteristics of this living thing? </a:t>
            </a: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1804988" y="6545263"/>
            <a:ext cx="55784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00">
                <a:solidFill>
                  <a:srgbClr val="000000"/>
                </a:solidFill>
                <a:latin typeface="BPreplay" charset="0"/>
              </a:rPr>
              <a:t>Photo courtesy of kars4kids (@flickr.com) - granted under creative commons licence - attribution</a:t>
            </a:r>
            <a:endParaRPr lang="en-GB" altLang="en-US" sz="700">
              <a:solidFill>
                <a:schemeClr val="tx1"/>
              </a:solidFill>
              <a:latin typeface="BPreplay" charset="0"/>
            </a:endParaRPr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76475"/>
            <a:ext cx="559117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5589</TotalTime>
  <Words>692</Words>
  <Application>Microsoft Office PowerPoint</Application>
  <PresentationFormat>On-screen Show (4:3)</PresentationFormat>
  <Paragraphs>119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Sassoon Infant Md</vt:lpstr>
      <vt:lpstr>BPreplay</vt:lpstr>
      <vt:lpstr>Arial</vt:lpstr>
      <vt:lpstr>Calibri</vt:lpstr>
      <vt:lpstr>Sassoon Infant Rg</vt:lpstr>
      <vt:lpstr>Office Theme</vt:lpstr>
      <vt:lpstr>Science</vt:lpstr>
      <vt:lpstr>PowerPoint Presentation</vt:lpstr>
      <vt:lpstr>PowerPoint Presentation</vt:lpstr>
      <vt:lpstr>Characteristics</vt:lpstr>
      <vt:lpstr>Characteristics</vt:lpstr>
      <vt:lpstr>Characteristics</vt:lpstr>
      <vt:lpstr>Characteristics</vt:lpstr>
      <vt:lpstr>Characteristics</vt:lpstr>
      <vt:lpstr>Characteristics</vt:lpstr>
      <vt:lpstr>I can create and use a classification key Classification Tables</vt:lpstr>
      <vt:lpstr>Classification Keys</vt:lpstr>
      <vt:lpstr>Classification Keys</vt:lpstr>
      <vt:lpstr>Classification Keys</vt:lpstr>
      <vt:lpstr>Classification Keys</vt:lpstr>
      <vt:lpstr>Classification Keys</vt:lpstr>
      <vt:lpstr>Testing and Evaluating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Microsoft account</cp:lastModifiedBy>
  <cp:revision>423</cp:revision>
  <dcterms:created xsi:type="dcterms:W3CDTF">2014-10-01T16:09:27Z</dcterms:created>
  <dcterms:modified xsi:type="dcterms:W3CDTF">2021-03-07T20:42:04Z</dcterms:modified>
</cp:coreProperties>
</file>