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092"/>
    <a:srgbClr val="71D0F6"/>
    <a:srgbClr val="FFF80A"/>
    <a:srgbClr val="FAF401"/>
    <a:srgbClr val="6DD1F9"/>
    <a:srgbClr val="2E3192"/>
    <a:srgbClr val="EDE54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6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3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7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71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3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77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6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2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7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1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1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3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99DBA4-EF3A-427D-BEB0-A3AF04E4F76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0D5C6B-C13C-4276-9B7B-D7B6D883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5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01" y="8532097"/>
            <a:ext cx="1089686" cy="12149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6600" y="8802186"/>
            <a:ext cx="919868" cy="944882"/>
            <a:chOff x="216600" y="8802186"/>
            <a:chExt cx="919868" cy="944882"/>
          </a:xfrm>
        </p:grpSpPr>
        <p:sp>
          <p:nvSpPr>
            <p:cNvPr id="21" name="Right Triangle 20"/>
            <p:cNvSpPr/>
            <p:nvPr/>
          </p:nvSpPr>
          <p:spPr>
            <a:xfrm>
              <a:off x="225307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/>
            <p:cNvSpPr/>
            <p:nvPr/>
          </p:nvSpPr>
          <p:spPr>
            <a:xfrm>
              <a:off x="216600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flipV="1">
            <a:off x="5685582" y="253818"/>
            <a:ext cx="911161" cy="944882"/>
            <a:chOff x="5737834" y="8802186"/>
            <a:chExt cx="911161" cy="944882"/>
          </a:xfrm>
        </p:grpSpPr>
        <p:sp>
          <p:nvSpPr>
            <p:cNvPr id="23" name="Right Triangle 22"/>
            <p:cNvSpPr/>
            <p:nvPr/>
          </p:nvSpPr>
          <p:spPr>
            <a:xfrm flipH="1">
              <a:off x="5737834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Triangle 23"/>
            <p:cNvSpPr/>
            <p:nvPr/>
          </p:nvSpPr>
          <p:spPr>
            <a:xfrm flipH="1">
              <a:off x="5808616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225307" y="253818"/>
            <a:ext cx="911161" cy="944882"/>
            <a:chOff x="5729127" y="240755"/>
            <a:chExt cx="911161" cy="944882"/>
          </a:xfrm>
        </p:grpSpPr>
        <p:sp>
          <p:nvSpPr>
            <p:cNvPr id="26" name="Right Triangle 25"/>
            <p:cNvSpPr/>
            <p:nvPr/>
          </p:nvSpPr>
          <p:spPr>
            <a:xfrm flipH="1" flipV="1">
              <a:off x="5729127" y="240755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Triangle 26"/>
            <p:cNvSpPr/>
            <p:nvPr/>
          </p:nvSpPr>
          <p:spPr>
            <a:xfrm flipH="1" flipV="1">
              <a:off x="5799909" y="240755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216600" y="255036"/>
            <a:ext cx="6362724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 Clare’s Primary School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Breakfast Club &amp; After School Club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Breakfast Club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Pre-booking essential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7:45am until 8:45am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Breakfast provided from 7:45am – 8:30am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£4.50 per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PP children can attend for free.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After School Club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Pre-booking essential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3:15pm until 5:30pm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Snacks will be provided (</a:t>
            </a:r>
            <a:r>
              <a:rPr lang="en-US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Eg.</a:t>
            </a:r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sandwich, yogurt, biscuit, juice)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3:15pm – 4:15pm £4.50 per day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3:15pm – 5:30pm £9.00 per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PUPIL PREMIUM CHILDREN £2.00 3:15PM – 4:15PM</a:t>
            </a:r>
          </a:p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                                  £4.50 4:15PM – 5:30PM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Sessions must be paid for in advance on </a:t>
            </a:r>
            <a:r>
              <a:rPr lang="en-US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ParentPay</a:t>
            </a:r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 Clare’s can now accept workplace childcare vouchers.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Email dates required and voucher amount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office@st-clares.leics.sch.uk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Please confirm your places by phoning the office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01530 837747 or by emailing office@st-clares.leics.sch.uk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Please </a:t>
            </a:r>
            <a:r>
              <a:rPr lang="en-US" sz="14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note - </a:t>
            </a:r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collection of children later than the paid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 time will result in additional charges.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Any late payments may unfortunately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 in places being withdrawn.</a:t>
            </a:r>
            <a:endParaRPr lang="en-GB" sz="1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0418" y="7281151"/>
            <a:ext cx="5657165" cy="1259133"/>
            <a:chOff x="797666" y="7495156"/>
            <a:chExt cx="5657165" cy="12591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0275" y="7652552"/>
              <a:ext cx="1259128" cy="944346"/>
            </a:xfrm>
            <a:prstGeom prst="rect">
              <a:avLst/>
            </a:prstGeom>
            <a:ln>
              <a:solidFill>
                <a:srgbClr val="2F3092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28456" t="40256" r="9493" b="3968"/>
            <a:stretch/>
          </p:blipFill>
          <p:spPr>
            <a:xfrm>
              <a:off x="2256817" y="7495156"/>
              <a:ext cx="1050587" cy="1259130"/>
            </a:xfrm>
            <a:prstGeom prst="rect">
              <a:avLst/>
            </a:prstGeom>
            <a:ln>
              <a:solidFill>
                <a:srgbClr val="2F3092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b="35290"/>
            <a:stretch/>
          </p:blipFill>
          <p:spPr>
            <a:xfrm>
              <a:off x="3822209" y="7495156"/>
              <a:ext cx="944344" cy="1258340"/>
            </a:xfrm>
            <a:prstGeom prst="rect">
              <a:avLst/>
            </a:prstGeom>
            <a:ln>
              <a:solidFill>
                <a:srgbClr val="2F3092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5870" r="14188"/>
            <a:stretch/>
          </p:blipFill>
          <p:spPr>
            <a:xfrm>
              <a:off x="5281358" y="7495156"/>
              <a:ext cx="1173473" cy="1258340"/>
            </a:xfrm>
            <a:prstGeom prst="rect">
              <a:avLst/>
            </a:prstGeom>
            <a:ln>
              <a:solidFill>
                <a:srgbClr val="2F309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637046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c04dfa08-81d8-4694-a879-c0d7f3a651f0" xsi:nil="true"/>
    <MigrationWizId xmlns="c04dfa08-81d8-4694-a879-c0d7f3a651f0" xsi:nil="true"/>
    <MigrationWizIdPermissions xmlns="c04dfa08-81d8-4694-a879-c0d7f3a651f0" xsi:nil="true"/>
    <lcf76f155ced4ddcb4097134ff3c332f xmlns="c04dfa08-81d8-4694-a879-c0d7f3a651f0">
      <Terms xmlns="http://schemas.microsoft.com/office/infopath/2007/PartnerControls"/>
    </lcf76f155ced4ddcb4097134ff3c332f>
    <TaxCatchAll xmlns="95af8d1d-a842-4612-8730-51a47d7f21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97EC11B7D6143B38F92B2B36A411E" ma:contentTypeVersion="19" ma:contentTypeDescription="Create a new document." ma:contentTypeScope="" ma:versionID="f7fd819a31f9c4de0eb30445bee532ff">
  <xsd:schema xmlns:xsd="http://www.w3.org/2001/XMLSchema" xmlns:xs="http://www.w3.org/2001/XMLSchema" xmlns:p="http://schemas.microsoft.com/office/2006/metadata/properties" xmlns:ns2="c04dfa08-81d8-4694-a879-c0d7f3a651f0" xmlns:ns3="95af8d1d-a842-4612-8730-51a47d7f21d3" targetNamespace="http://schemas.microsoft.com/office/2006/metadata/properties" ma:root="true" ma:fieldsID="c1f389563f6fb637c2eeaa95df0762b4" ns2:_="" ns3:_="">
    <xsd:import namespace="c04dfa08-81d8-4694-a879-c0d7f3a651f0"/>
    <xsd:import namespace="95af8d1d-a842-4612-8730-51a47d7f21d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fa08-81d8-4694-a879-c0d7f3a651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f8d1d-a842-4612-8730-51a47d7f21d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4d4b51a-a505-41f2-8dd3-738c151a389c}" ma:internalName="TaxCatchAll" ma:showField="CatchAllData" ma:web="95af8d1d-a842-4612-8730-51a47d7f2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078B4-546B-42D9-82F4-2C1098E4E6DE}">
  <ds:schemaRefs>
    <ds:schemaRef ds:uri="http://schemas.microsoft.com/office/2006/metadata/properties"/>
    <ds:schemaRef ds:uri="http://schemas.microsoft.com/office/infopath/2007/PartnerControls"/>
    <ds:schemaRef ds:uri="c04dfa08-81d8-4694-a879-c0d7f3a651f0"/>
    <ds:schemaRef ds:uri="95af8d1d-a842-4612-8730-51a47d7f21d3"/>
  </ds:schemaRefs>
</ds:datastoreItem>
</file>

<file path=customXml/itemProps2.xml><?xml version="1.0" encoding="utf-8"?>
<ds:datastoreItem xmlns:ds="http://schemas.openxmlformats.org/officeDocument/2006/customXml" ds:itemID="{BBCBFF71-19DF-44F6-B59B-975630D7D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DCBC06-D5BF-4B41-9635-F3CCB08DA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dfa08-81d8-4694-a879-c0d7f3a651f0"/>
    <ds:schemaRef ds:uri="95af8d1d-a842-4612-8730-51a47d7f2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26533</TotalTime>
  <Words>171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Segoe UI Semilight</vt:lpstr>
      <vt:lpstr>Wingdings 3</vt:lpstr>
      <vt:lpstr>Slice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Beer</dc:creator>
  <cp:lastModifiedBy>M Liddle</cp:lastModifiedBy>
  <cp:revision>22</cp:revision>
  <cp:lastPrinted>2021-05-17T11:37:12Z</cp:lastPrinted>
  <dcterms:created xsi:type="dcterms:W3CDTF">2019-08-06T09:04:04Z</dcterms:created>
  <dcterms:modified xsi:type="dcterms:W3CDTF">2023-05-10T20:27:39Z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0x0101008EC97EC11B7D6143B38F92B2B36A411E</vt:lpwstr>
  </property>
  <property fmtid="{D5CDD505-2E9C-101B-9397-08002B2CF9AE}" pid="3" name="MediaServiceImageTags">
    <vt:lpwstr/>
  </property>
</Properties>
</file>